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3" r:id="rId2"/>
    <p:sldId id="407" r:id="rId3"/>
    <p:sldId id="408" r:id="rId4"/>
    <p:sldId id="325" r:id="rId5"/>
    <p:sldId id="337" r:id="rId6"/>
    <p:sldId id="414" r:id="rId7"/>
    <p:sldId id="342" r:id="rId8"/>
    <p:sldId id="369" r:id="rId9"/>
    <p:sldId id="370" r:id="rId10"/>
    <p:sldId id="409" r:id="rId11"/>
    <p:sldId id="420" r:id="rId12"/>
    <p:sldId id="416" r:id="rId13"/>
    <p:sldId id="417" r:id="rId14"/>
    <p:sldId id="418" r:id="rId15"/>
    <p:sldId id="419" r:id="rId16"/>
    <p:sldId id="421" r:id="rId17"/>
    <p:sldId id="411" r:id="rId18"/>
    <p:sldId id="377" r:id="rId19"/>
    <p:sldId id="412" r:id="rId20"/>
    <p:sldId id="335" r:id="rId2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69" autoAdjust="0"/>
    <p:restoredTop sz="86016" autoAdjust="0"/>
  </p:normalViewPr>
  <p:slideViewPr>
    <p:cSldViewPr snapToGrid="0" snapToObjects="1">
      <p:cViewPr varScale="1">
        <p:scale>
          <a:sx n="54" d="100"/>
          <a:sy n="54" d="100"/>
        </p:scale>
        <p:origin x="480" y="48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cs-CZ" dirty="0"/>
              <a:t>oprava, revitalizace nebo zpřístupnění hmotných památek, podpora rozvoje muzeí a expozic, rozvoj sítě cyklostezek/cyklotras/ </a:t>
            </a:r>
            <a:r>
              <a:rPr lang="cs-CZ" dirty="0" err="1"/>
              <a:t>singletreků</a:t>
            </a:r>
            <a:r>
              <a:rPr lang="cs-CZ" dirty="0"/>
              <a:t>, rozvoj sítě vodáckých tras, pěších tras, </a:t>
            </a:r>
            <a:r>
              <a:rPr lang="cs-CZ" dirty="0" err="1"/>
              <a:t>hipostezek</a:t>
            </a:r>
            <a:r>
              <a:rPr lang="cs-CZ" dirty="0"/>
              <a:t>, veřejná turistická infrastruktura, nehmotné kulturní dědictví.</a:t>
            </a:r>
          </a:p>
          <a:p>
            <a:pPr marL="228600" indent="-228600">
              <a:buAutoNum type="alphaLcParenR"/>
            </a:pPr>
            <a:r>
              <a:rPr lang="cs-CZ" dirty="0"/>
              <a:t>Realizace společných koncepčních řešení pro rozvoj, propagaci a využívání kulturního a přírodního dědictví, propojování a rozvoj stávajících produktů cestovního ruchu (vznik společné značky), vznik nových přeshraničních produktů</a:t>
            </a:r>
          </a:p>
          <a:p>
            <a:pPr marL="228600" indent="-228600">
              <a:buAutoNum type="alphaLcParenR"/>
            </a:pPr>
            <a:r>
              <a:rPr lang="cs-CZ" dirty="0"/>
              <a:t>Aktivity související se zmírněním negativních dopadů cestovního ruchu pro chráněná území a místní obyvatele žijící v turisticky exponovaných lokalitách. Např. monitoring návštěvnosti, jazykové a odborné vzdělávání pracovníků v cestovním ruchu, výměnné stáže.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94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1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1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623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751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782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720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Ad1) památky evidované na ústředím seznamu kulturních památek</a:t>
            </a:r>
          </a:p>
          <a:p>
            <a:endParaRPr lang="cs-CZ" dirty="0"/>
          </a:p>
          <a:p>
            <a:r>
              <a:rPr lang="cs-CZ" dirty="0"/>
              <a:t>Specifické podmínky: podporovány takové přírodní atraktivity, kde je možné přesně změřit jejich návštěvnost</a:t>
            </a:r>
          </a:p>
          <a:p>
            <a:endParaRPr lang="cs-CZ" dirty="0"/>
          </a:p>
          <a:p>
            <a:r>
              <a:rPr lang="cs-CZ" dirty="0"/>
              <a:t>Ad4) Energetická úspora budov u projektů, které se na to zaměřují (zateplení). Nutné doložit PENB současný a budoucí. </a:t>
            </a:r>
          </a:p>
          <a:p>
            <a:endParaRPr lang="cs-CZ" dirty="0"/>
          </a:p>
          <a:p>
            <a:r>
              <a:rPr lang="cs-CZ" dirty="0"/>
              <a:t>Většinu dopadů na životní prostředí řeší na polské straně speciální příloha, kterou potvrzuje RDOŚ.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20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Další podmínky týkající se ŽP: zamezení šíření invazních druhů při přesunech zeminy, nesmí dojít k nežádoucímu záboru zemědělské půdy, minimalizování negativního dopadu realizace projektu na lesní pozemky</a:t>
            </a:r>
          </a:p>
          <a:p>
            <a:endParaRPr lang="cs-CZ" dirty="0"/>
          </a:p>
          <a:p>
            <a:r>
              <a:rPr lang="cs-CZ" dirty="0"/>
              <a:t>Doporučujeme důkladně prostudovat seznam povinných příloh, které se musí předložit.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989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Ad1) památky evidované na ústředím seznamu kulturních památek</a:t>
            </a:r>
          </a:p>
          <a:p>
            <a:endParaRPr lang="cs-CZ" dirty="0"/>
          </a:p>
          <a:p>
            <a:r>
              <a:rPr lang="cs-CZ" dirty="0"/>
              <a:t>Specifické podmínky: podporovány takové přírodní atraktivity, kde je možné přesně změřit jejich návštěvnost</a:t>
            </a:r>
          </a:p>
          <a:p>
            <a:endParaRPr lang="cs-CZ" dirty="0"/>
          </a:p>
          <a:p>
            <a:r>
              <a:rPr lang="cs-CZ" dirty="0"/>
              <a:t>Ad4) Energetická úspora budov u projektů, které se na to zaměřují (zateplení). Nutné doložit PENB současný a budoucí. </a:t>
            </a:r>
          </a:p>
          <a:p>
            <a:endParaRPr lang="cs-CZ" dirty="0"/>
          </a:p>
          <a:p>
            <a:r>
              <a:rPr lang="cs-CZ" dirty="0"/>
              <a:t>Většinu dopadů na životní prostředí řeší na polské straně speciální příloha, kterou potvrzuje RDOŚ.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1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Výzva je zaměřena na spolupráci subjektů v oblasti cestovního ruchu, která udržitelným způsobem zlepší využití potenciál cestovního ruchu pro rozvoj pohraničí.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44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Průběžná výzva se třemi koly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Minimální výše projektu 60 000 eur (neinvestiční projekt), 80 000 eur (investiční projekt)</a:t>
            </a:r>
          </a:p>
          <a:p>
            <a:r>
              <a:rPr lang="cs-CZ" dirty="0"/>
              <a:t>Garantováno zpracování 10 stanovisek k projektovým záměrů za měsíc.</a:t>
            </a:r>
          </a:p>
          <a:p>
            <a:r>
              <a:rPr lang="cs-CZ" dirty="0"/>
              <a:t>Každý žadatel může předložit v rámci průběžné výzvy po celou dobu této výzvy nejvíce 3 záměry.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3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0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2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43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31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z-pl.eu/zadate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s://cz-pl.eu/pl/wnioskodawc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skp21.mssf.cz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s://cz-pl.eu/zamery/prihlaseni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159391"/>
            <a:ext cx="114522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ON-LINE, 09.08.2023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vzniku nových, resp. rozvoj stávajících prvků cestovního ruchu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Propojování a vytváření produktů cestovního ruchu a jejich propagace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doprovodných aktivit souvisejících s rozvojem cestovního ruchu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przy tworzeniu nowych lub rozwój istniejących elementów turystyki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Łączenie i tworzenie produktów turystycznych oraz ich promocja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działań towarzyszących związanych z rozwojem turystyki</a:t>
                      </a:r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pl-PL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992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Základem dobrého přeshraničního projektu je tematické propojení.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 téma by mělo být blízké všem partnerům projektu.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 potenciál, společný problém, společný zájem.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Dosahované výsledky jsou lepší, než v případě aktivit realizovaných samostatně na jedné straně hranice.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Filarem dobrego projektu transgranicznego jest spójność tematyczna.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 temat powinien być charakterystyczny dla wszystkich partnerów projektu.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 potencjał, wspólny problem, wspólny interes.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Osiągane efekty są lepsze, niż w przypadku działań indywidualnych po jednej stronie granicy.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Tematické propojení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Spójność tematyczna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začíná nalezením partnera, s nimž nás spojuje společné téma.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Aktivity by neměly mít zrcadlový charakter.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Aktivity by se měly doplňovat.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Dosahované výsledky jsou lepší, než v případě aktivit realizovaných samostatně na jedné straně hranice.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Cílová skupina je rozsáhlejší.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rozpoczyna się od znalezienia partnera, z którym łączy nas wspólny temat.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Działania nie powinny mieć lustrzanego charakteru.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Działania powinny się uzupełniać.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Osiągane efekty są lepsze, niż w przypadku działań indywidualnych po jednej stronie granicy.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Grupa docelowa jest szersza.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Doplňující se aktivity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Uzupełniające się działania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9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992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by měl mít dopad na cílové skupiny na obou stranách hranice.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Všechny prvky projektu by měly mít vliv na cílové skupiny na obou stranách hranice.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Ve výjimečných situacích projekt může mít vliv na cílové skupiny na jedné straně hranice – v takovém případě aktivity jsou na jedné straně a cílové skupiny na straně druhé.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Přínos aktivit pro cílové skupiny na druhé straně hranice určuje přeshraniční dopad (efekt)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powinien oddziaływać na grupy docelowe po obu stronach granicy.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Wszystkie elementy projektu powinny oddziaływać na grupy docelowe po obu stronach granicy.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 wyjątkowych sytuacjach projekt może mieć wpływ na grupy docelowe po jednej stronie granicy – w takim przypadku działania po jednej stronie a grupy docelowe po drugiej.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Korzyści, które działania przynoszą grupom docelowym po drugiej stronie granicy, określają wpływ (efekt) transgraniczny projektu.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Cílová skupina 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Grupa docelowa </a:t>
            </a:r>
            <a:endParaRPr lang="pl-PL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 programu INTERREG musí mít každý projekt přeshraniční dopad (efekt).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Na přeshraniční dopad projektu je zaměřená zvláštní část hodnocení v rámci procesu hodnocení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Přeshraniční dopad projektu je vyžadován a monitorován v průběhu celé realizace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Přeshraniční dopad by měl být trvalý, jeho udržitelnost je rovněž předmětem hodnocení v rámci procesu hodnocení projektu.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Każdy projekt realizowany w Programie INTERREG musi mieć wpływ (efekt) transgraniczny.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transgraniczny projektu podlega osobnej ocenie podczas procesu oceny projektu.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transgraniczny projektu jest wymagany i monitorowany podczas całej realizacji projektu.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Efekt transgraniczny powinien być trwały, a jego trwałość jest również oceniana podczas procesu oceny projektu.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dopad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Wpływ transgraniczny</a:t>
            </a:r>
            <a:endParaRPr lang="pl-PL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8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Přidaná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hodnota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realizace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Příspěvek projektu k propojování příhraničí.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Dopad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 na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obě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strany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hranice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(cílové skupiny projektu).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Šíře dopadu projektu ve společném území.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Udržitelnost přeshraničního dopadu. 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Wartość dodana wspólnej realizacji projektu.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projektu na integrację pogranicza.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Wpływ projektu na obie strony granicy (grupy docelowe projektu).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Znaczenie wpływu projektu we wspólnym obszarze.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Trwałość wpływu transgranicznego.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dopad – hodnocení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Wpływ transgraniczny - ocena</a:t>
            </a:r>
            <a:endParaRPr lang="pl-PL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96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992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Ukazatele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Technická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dokumentace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PL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Investorský rozpočet/položkový rozpočet PL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Stanovisko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orgánu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ochrany </a:t>
                      </a: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přírody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RDOŚ PL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Prohlášení českých partnerů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Přílohy pro stavební práce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Způsobilost nákladů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Wskaźniki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Dokumentacja projektowa PL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Kosztorys budowlany PL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Zaświadczenie RDOŚ PL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Oswiadczenie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czeskich partnerów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Załączniki dotyczące prac budowlanych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Kwalifikowalność kosztów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N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edostatky v žádostech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chybienia we wnioskach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3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29448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rekonstrukcí a novostaveb limit 1,5 mil. € na stavební objekt (CZV), mimo památkově chráněných objektů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Soulad s nabídkou cestovní ruchu v regionech (zvláštní příloha)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rekonstrukci nutná úspora 10 % energií (kromě památek a výjimek dle zákona)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mohou být pouze takové přírodní atraktivity, u kterých je možné přesně změřit jejich návštěvnost. Náklady spojené se sledováním návštěvnosti jsou považovány za způsobilý výdaj projektu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przebudowy i nowych budynków limit 1,5 mln EUR na budynek (CWK), nie dotyczy budynków wpisanych do rejestru zabytków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Zgodność z ofertą turystyczną w regionach (specjalny załącznik)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remontu i przebudowy konieczne jest 10% oszczędności energii (z wyjątkiem zabytków i wyjątków zgodnych z prawem)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mogą być tylko takie atrakcje przyrodnicze, dla których można dokładnie zmierzyć ich 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odwiedzalność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Koszty związane z monitorowaniem 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odwiedzalności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są uważane za wydatki kwalifikowalne projektu</a:t>
                      </a: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94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773627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Novostavby musí být realizovány v pasivním standardu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Všechny nové spotřebiče musí splňovat nejvyšší dostupnou energetickou třídu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budou pouze zařízení využívající vodu, které splňují konkrétní podmínky (úsporná zařízení)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Akce/projekty, v kterých se plánuje nákup zařízení využívajícího fosilní paliva, nebudou financovány.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nowych budynków wspierane będą wyłącznie budynki w standardzie pasywnym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 nowe urządzenia muszą spełniać najwyższą dostępną klasę energetyczną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będą tylko urządzenia zużywające wodę, które spełniają określone warunki (urządzenia oszczędzające wodę)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będą finansowane działania/projekty, w których planowany jest zakup wyposażenia korzystającego z paliw kopalnych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67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13113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Minimální výše projektu 60 000 eur (neinvestiční projekt), 80 000 eur (investiční projekt)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Garantováno zpracování 10 stanovisek k projektovým záměrů za měsíc.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Každý žadatel může předložit v rámci průběžné výzvy po celou dobu této výzvy nejvíce 3 záměry.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Povinna publicita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Dárky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Minimalna kwota projektu 60 000 EUR (projekt 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nieinwestycyjny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), 80 000 EUR (projekt inwestycyjny)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Gwarantowane przygotowanie 10 opinii do propozycji projektowych miesięcznie.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Każdy wnioskodawca może złożyć maksymalnie 3 projekty w ramach naboru ciągłego przez cały okres jego trwania.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Obowiązkowa promocja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Darowizny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5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25809"/>
              </p:ext>
            </p:extLst>
          </p:nvPr>
        </p:nvGraphicFramePr>
        <p:xfrm>
          <a:off x="390803" y="1531034"/>
          <a:ext cx="11410394" cy="37270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0211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27016">
                <a:tc>
                  <a:txBody>
                    <a:bodyPr/>
                    <a:lstStyle/>
                    <a:p>
                      <a:endParaRPr kumimoji="0" lang="cs-CZ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11_23_004 Cestovní ruch</a:t>
                      </a:r>
                    </a:p>
                    <a:p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 2.1 - Lepší přeshraniční využití potenciálu udržitelného cestovního ruchu pro hospodářský rozvoj česko-polského pohraničí</a:t>
                      </a:r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 nr 11_23_004 Turystyka</a:t>
                      </a:r>
                      <a:endParaRPr kumimoji="0" lang="cs-CZ" sz="24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nr 2.1 - Lepsze transgraniczne wykorzystanie potencjału turystyki zrównoważonej dla rozwoju gospodarczego pogranicza czesko-polskiego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3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32007"/>
              </p:ext>
            </p:extLst>
          </p:nvPr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01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 12. 2022 – 28.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6. 9. 2023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3.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17. 1. 2024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18. 10. 2023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	3.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28. 2. 2024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10 000 000 EUR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	3.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7 500 000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Cestovní ruch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</a:t>
            </a: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Turystyka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5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Wypełnienie wniosku o dofinansowanie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 najdete na webu Programu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Wszystko można znaleźć na stronach Programu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2" y="1231715"/>
          <a:ext cx="11076947" cy="36940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07694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3694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https://cz-pl.eu/zadatel</a:t>
                      </a:r>
                      <a:endParaRPr kumimoji="0" lang="cs-CZ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/>
                        </a:rPr>
                        <a:t>https://cz-pl.eu/pl/wnioskodawca</a:t>
                      </a:r>
                      <a:endParaRPr kumimoji="0" lang="pl-P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4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předložení žádosti o podporu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Warunki złożenia wniosku o dofinansowanie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Musí být předložen projektový záměr, na který žádost o podporu navazuje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Závazná dokumentace: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Příručka pro žadatele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Metodika kontroly a hodnocení žádostí o podporu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Průvodce vyplněním žádosti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(pro daný specifický cíl)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 być złożona propozycja projektowa, do której wniosek o dofinansowanie nawiązuje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Wiążąca dokumentacja: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Podręcznik Wnioskodawcy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Metodyka kontroli i oceny wniosków o dofinansowanie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Instrukcja wypełniania wniosku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(dla danego celu szczegółowego)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2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Zalecenia dotyczące wniosku o dofinansowanie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33145"/>
              </p:ext>
            </p:extLst>
          </p:nvPr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elektronicky prostřednictvím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 kern="12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https://iskp21.mssf.cz/</a:t>
                      </a:r>
                      <a:endParaRPr lang="cs-CZ" sz="2000" b="1" kern="12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 žádosti jsou přikládány povinné přílohy, zejména pak rozpočet projektu exportovaný </a:t>
                      </a:r>
                      <a:b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Generátoru rozpočtu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https://cz-pl.eu/zamery/prihlaseni.html</a:t>
                      </a: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składany jest elektroniczne za pośrednictwem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https://iskp21.mssf.cz/</a:t>
                      </a:r>
                      <a:endParaRPr lang="cs-CZ" sz="2000" b="1" kern="120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 wniosku należy dołączyć obowiązkowe załączniki, w szczególności budżet projektu wyeksportowany z Generatora budżetu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7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Generátor rozpočtu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Generator budżetu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3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sz="2800" b="1" dirty="0">
                <a:solidFill>
                  <a:srgbClr val="003399"/>
                </a:solidFill>
                <a:latin typeface="Arial" charset="0"/>
                <a:cs typeface="Arial" charset="0"/>
              </a:rPr>
              <a:t>Generátor rozpočtu</a:t>
            </a:r>
            <a:b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Generator budżetu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089891"/>
          <a:ext cx="11410394" cy="45309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309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Technická posloupnost přípravy žádosti: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57188" indent="-357188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Založení žádosti a vyplnění textového obsahu v ISKP, včetně jednotlivých klíčových aktivit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Založení, vyplnění a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podání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podrobného rozpočtu v generátoru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Doplnění finančních údajů do ISKP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Nahrání povinných příloh do ISKP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včetně podrobného rozpočtu exportovaného z generátoru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podání žádosti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Kolejność przygotowania wniosku pod względem technicznym: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Wygenerowanie wniosku i wpisanie treści tekstowej w ISKP, w tym poszczególnych działań kluczowych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Wygenerowanie, wypełnienie i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szczegółowego budżetu w generatorze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Uzupełnienie danych finansowych w ISKP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Wgranie do ISKP obowiązkowych załączników, </a:t>
                      </a:r>
                      <a:b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tym szczegółowego budżetu wyeksportowanego z generatora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i złożenie wniosku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2713" y="5184597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545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1935</Words>
  <Application>Microsoft Office PowerPoint</Application>
  <PresentationFormat>Širokoúhlá obrazovka</PresentationFormat>
  <Paragraphs>355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Prezentace aplikace PowerPoint</vt:lpstr>
      <vt:lpstr>Výzva - Cestovní ruch Nabór - Turystyka</vt:lpstr>
      <vt:lpstr>Výzva - Cestovní ruch Nabór - Turystyka</vt:lpstr>
      <vt:lpstr>Vyplnění žádosti o podporu Wypełnienie wniosku o dofinansowanie</vt:lpstr>
      <vt:lpstr>Vše najdete na webu Programu Wszystko można znaleźć na stronach Programu</vt:lpstr>
      <vt:lpstr>Podmínky předložení žádosti o podporu Warunki złożenia wniosku o dofinansowanie</vt:lpstr>
      <vt:lpstr>Vyplnění žádosti o podporu Zalecenia dotyczące wniosku o dofinansowanie</vt:lpstr>
      <vt:lpstr>Generátor rozpočtu Generator budżetu</vt:lpstr>
      <vt:lpstr>Generátor rozpočtu Generator budżetu</vt:lpstr>
      <vt:lpstr>Výzva - Cestovní ruch Nabór - Turystyka</vt:lpstr>
      <vt:lpstr>Tematické propojení  / Spójność tematyczna</vt:lpstr>
      <vt:lpstr>Doplňující se aktivity / Uzupełniające się działania</vt:lpstr>
      <vt:lpstr>Cílová skupina  / Grupa docelowa </vt:lpstr>
      <vt:lpstr>Přeshraniční dopad / Wpływ transgraniczny</vt:lpstr>
      <vt:lpstr>Přeshraniční dopad – hodnocení / Wpływ transgraniczny - ocena</vt:lpstr>
      <vt:lpstr>Nedostatky v žádostech / Uchybienia we wnioskach</vt:lpstr>
      <vt:lpstr>Výzva - Cestovní ruch Nabór - Turystyka</vt:lpstr>
      <vt:lpstr>Výzva - Cestovní ruch Nabór - Turystyka</vt:lpstr>
      <vt:lpstr>Výzva - Cestovní ruch Nabór - Turystyka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Mazur Przemysław</cp:lastModifiedBy>
  <cp:revision>172</cp:revision>
  <cp:lastPrinted>2023-02-02T05:44:40Z</cp:lastPrinted>
  <dcterms:created xsi:type="dcterms:W3CDTF">2022-05-17T16:22:05Z</dcterms:created>
  <dcterms:modified xsi:type="dcterms:W3CDTF">2023-08-09T09:26:05Z</dcterms:modified>
</cp:coreProperties>
</file>