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16"/>
  </p:notesMasterIdLst>
  <p:handoutMasterIdLst>
    <p:handoutMasterId r:id="rId17"/>
  </p:handoutMasterIdLst>
  <p:sldIdLst>
    <p:sldId id="325" r:id="rId3"/>
    <p:sldId id="345" r:id="rId4"/>
    <p:sldId id="347" r:id="rId5"/>
    <p:sldId id="346" r:id="rId6"/>
    <p:sldId id="356" r:id="rId7"/>
    <p:sldId id="348" r:id="rId8"/>
    <p:sldId id="349" r:id="rId9"/>
    <p:sldId id="351" r:id="rId10"/>
    <p:sldId id="353" r:id="rId11"/>
    <p:sldId id="350" r:id="rId12"/>
    <p:sldId id="352" r:id="rId13"/>
    <p:sldId id="354" r:id="rId14"/>
    <p:sldId id="335" r:id="rId1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lak Maciej" initials="M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0A601-9F8A-49C8-A45B-9B042C381FF2}" v="31" dt="2024-09-06T07:09:44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řínek Arnošt" userId="219bf193-6251-40ac-ab24-3e59017761b8" providerId="ADAL" clId="{56E0A601-9F8A-49C8-A45B-9B042C381FF2}"/>
    <pc:docChg chg="undo redo custSel addSld modSld sldOrd">
      <pc:chgData name="Kořínek Arnošt" userId="219bf193-6251-40ac-ab24-3e59017761b8" providerId="ADAL" clId="{56E0A601-9F8A-49C8-A45B-9B042C381FF2}" dt="2024-09-06T07:12:30.765" v="289"/>
      <pc:docMkLst>
        <pc:docMk/>
      </pc:docMkLst>
      <pc:sldChg chg="modSp mod">
        <pc:chgData name="Kořínek Arnošt" userId="219bf193-6251-40ac-ab24-3e59017761b8" providerId="ADAL" clId="{56E0A601-9F8A-49C8-A45B-9B042C381FF2}" dt="2024-09-06T06:49:50.302" v="3" actId="255"/>
        <pc:sldMkLst>
          <pc:docMk/>
          <pc:sldMk cId="1800491793" sldId="346"/>
        </pc:sldMkLst>
        <pc:spChg chg="mod">
          <ac:chgData name="Kořínek Arnošt" userId="219bf193-6251-40ac-ab24-3e59017761b8" providerId="ADAL" clId="{56E0A601-9F8A-49C8-A45B-9B042C381FF2}" dt="2024-09-06T06:49:50.302" v="3" actId="255"/>
          <ac:spMkLst>
            <pc:docMk/>
            <pc:sldMk cId="1800491793" sldId="346"/>
            <ac:spMk id="17" creationId="{9B09329C-54BB-4545-B950-406790C19712}"/>
          </ac:spMkLst>
        </pc:spChg>
        <pc:graphicFrameChg chg="mod">
          <ac:chgData name="Kořínek Arnošt" userId="219bf193-6251-40ac-ab24-3e59017761b8" providerId="ADAL" clId="{56E0A601-9F8A-49C8-A45B-9B042C381FF2}" dt="2024-09-06T06:49:18.790" v="0"/>
          <ac:graphicFrameMkLst>
            <pc:docMk/>
            <pc:sldMk cId="1800491793" sldId="346"/>
            <ac:graphicFrameMk id="2" creationId="{4385BA3B-F2FE-F761-315C-E1E319198A25}"/>
          </ac:graphicFrameMkLst>
        </pc:graphicFrameChg>
      </pc:sldChg>
      <pc:sldChg chg="modSp mod">
        <pc:chgData name="Kořínek Arnošt" userId="219bf193-6251-40ac-ab24-3e59017761b8" providerId="ADAL" clId="{56E0A601-9F8A-49C8-A45B-9B042C381FF2}" dt="2024-09-06T06:59:37.913" v="89" actId="255"/>
        <pc:sldMkLst>
          <pc:docMk/>
          <pc:sldMk cId="1714192550" sldId="348"/>
        </pc:sldMkLst>
        <pc:spChg chg="mod">
          <ac:chgData name="Kořínek Arnošt" userId="219bf193-6251-40ac-ab24-3e59017761b8" providerId="ADAL" clId="{56E0A601-9F8A-49C8-A45B-9B042C381FF2}" dt="2024-09-06T06:50:14.776" v="6" actId="255"/>
          <ac:spMkLst>
            <pc:docMk/>
            <pc:sldMk cId="1714192550" sldId="348"/>
            <ac:spMk id="6" creationId="{0432C37A-4E69-C031-D264-B9C9404D8805}"/>
          </ac:spMkLst>
        </pc:spChg>
        <pc:graphicFrameChg chg="mod modGraphic">
          <ac:chgData name="Kořínek Arnošt" userId="219bf193-6251-40ac-ab24-3e59017761b8" providerId="ADAL" clId="{56E0A601-9F8A-49C8-A45B-9B042C381FF2}" dt="2024-09-06T06:59:37.913" v="89" actId="255"/>
          <ac:graphicFrameMkLst>
            <pc:docMk/>
            <pc:sldMk cId="1714192550" sldId="348"/>
            <ac:graphicFrameMk id="16" creationId="{75DEC0FF-2380-4BD3-8A55-0E976553F919}"/>
          </ac:graphicFrameMkLst>
        </pc:graphicFrameChg>
      </pc:sldChg>
      <pc:sldChg chg="modSp mod">
        <pc:chgData name="Kořínek Arnošt" userId="219bf193-6251-40ac-ab24-3e59017761b8" providerId="ADAL" clId="{56E0A601-9F8A-49C8-A45B-9B042C381FF2}" dt="2024-09-06T07:01:33.379" v="127" actId="20577"/>
        <pc:sldMkLst>
          <pc:docMk/>
          <pc:sldMk cId="4020284134" sldId="349"/>
        </pc:sldMkLst>
        <pc:spChg chg="mod">
          <ac:chgData name="Kořínek Arnošt" userId="219bf193-6251-40ac-ab24-3e59017761b8" providerId="ADAL" clId="{56E0A601-9F8A-49C8-A45B-9B042C381FF2}" dt="2024-09-06T06:50:26.686" v="9" actId="255"/>
          <ac:spMkLst>
            <pc:docMk/>
            <pc:sldMk cId="4020284134" sldId="349"/>
            <ac:spMk id="6" creationId="{0432C37A-4E69-C031-D264-B9C9404D8805}"/>
          </ac:spMkLst>
        </pc:spChg>
        <pc:graphicFrameChg chg="mod modGraphic">
          <ac:chgData name="Kořínek Arnošt" userId="219bf193-6251-40ac-ab24-3e59017761b8" providerId="ADAL" clId="{56E0A601-9F8A-49C8-A45B-9B042C381FF2}" dt="2024-09-06T07:01:33.379" v="127" actId="20577"/>
          <ac:graphicFrameMkLst>
            <pc:docMk/>
            <pc:sldMk cId="4020284134" sldId="349"/>
            <ac:graphicFrameMk id="16" creationId="{75DEC0FF-2380-4BD3-8A55-0E976553F919}"/>
          </ac:graphicFrameMkLst>
        </pc:graphicFrameChg>
      </pc:sldChg>
      <pc:sldChg chg="addSp delSp modSp mod">
        <pc:chgData name="Kořínek Arnošt" userId="219bf193-6251-40ac-ab24-3e59017761b8" providerId="ADAL" clId="{56E0A601-9F8A-49C8-A45B-9B042C381FF2}" dt="2024-09-06T07:04:32.818" v="152" actId="22"/>
        <pc:sldMkLst>
          <pc:docMk/>
          <pc:sldMk cId="3425512198" sldId="350"/>
        </pc:sldMkLst>
        <pc:spChg chg="add del">
          <ac:chgData name="Kořínek Arnošt" userId="219bf193-6251-40ac-ab24-3e59017761b8" providerId="ADAL" clId="{56E0A601-9F8A-49C8-A45B-9B042C381FF2}" dt="2024-09-06T07:04:32.818" v="152" actId="22"/>
          <ac:spMkLst>
            <pc:docMk/>
            <pc:sldMk cId="3425512198" sldId="350"/>
            <ac:spMk id="4" creationId="{007A572E-0B0C-16EC-21AC-40534A8FA020}"/>
          </ac:spMkLst>
        </pc:spChg>
        <pc:spChg chg="mod">
          <ac:chgData name="Kořínek Arnošt" userId="219bf193-6251-40ac-ab24-3e59017761b8" providerId="ADAL" clId="{56E0A601-9F8A-49C8-A45B-9B042C381FF2}" dt="2024-09-06T06:52:09.184" v="21" actId="255"/>
          <ac:spMkLst>
            <pc:docMk/>
            <pc:sldMk cId="3425512198" sldId="350"/>
            <ac:spMk id="6" creationId="{0432C37A-4E69-C031-D264-B9C9404D8805}"/>
          </ac:spMkLst>
        </pc:spChg>
        <pc:graphicFrameChg chg="mod modGraphic">
          <ac:chgData name="Kořínek Arnošt" userId="219bf193-6251-40ac-ab24-3e59017761b8" providerId="ADAL" clId="{56E0A601-9F8A-49C8-A45B-9B042C381FF2}" dt="2024-09-06T07:04:01.475" v="150" actId="255"/>
          <ac:graphicFrameMkLst>
            <pc:docMk/>
            <pc:sldMk cId="3425512198" sldId="350"/>
            <ac:graphicFrameMk id="16" creationId="{75DEC0FF-2380-4BD3-8A55-0E976553F919}"/>
          </ac:graphicFrameMkLst>
        </pc:graphicFrameChg>
      </pc:sldChg>
      <pc:sldChg chg="modSp mod">
        <pc:chgData name="Kořínek Arnošt" userId="219bf193-6251-40ac-ab24-3e59017761b8" providerId="ADAL" clId="{56E0A601-9F8A-49C8-A45B-9B042C381FF2}" dt="2024-09-06T07:02:39.715" v="136" actId="20577"/>
        <pc:sldMkLst>
          <pc:docMk/>
          <pc:sldMk cId="804711974" sldId="351"/>
        </pc:sldMkLst>
        <pc:spChg chg="mod">
          <ac:chgData name="Kořínek Arnošt" userId="219bf193-6251-40ac-ab24-3e59017761b8" providerId="ADAL" clId="{56E0A601-9F8A-49C8-A45B-9B042C381FF2}" dt="2024-09-06T06:50:46.855" v="13" actId="255"/>
          <ac:spMkLst>
            <pc:docMk/>
            <pc:sldMk cId="804711974" sldId="351"/>
            <ac:spMk id="6" creationId="{0432C37A-4E69-C031-D264-B9C9404D8805}"/>
          </ac:spMkLst>
        </pc:spChg>
        <pc:graphicFrameChg chg="mod modGraphic">
          <ac:chgData name="Kořínek Arnošt" userId="219bf193-6251-40ac-ab24-3e59017761b8" providerId="ADAL" clId="{56E0A601-9F8A-49C8-A45B-9B042C381FF2}" dt="2024-09-06T07:02:39.715" v="136" actId="20577"/>
          <ac:graphicFrameMkLst>
            <pc:docMk/>
            <pc:sldMk cId="804711974" sldId="351"/>
            <ac:graphicFrameMk id="16" creationId="{75DEC0FF-2380-4BD3-8A55-0E976553F919}"/>
          </ac:graphicFrameMkLst>
        </pc:graphicFrameChg>
      </pc:sldChg>
      <pc:sldChg chg="modSp add mod ord">
        <pc:chgData name="Kořínek Arnošt" userId="219bf193-6251-40ac-ab24-3e59017761b8" providerId="ADAL" clId="{56E0A601-9F8A-49C8-A45B-9B042C381FF2}" dt="2024-09-06T07:11:58.494" v="280"/>
        <pc:sldMkLst>
          <pc:docMk/>
          <pc:sldMk cId="3527830880" sldId="352"/>
        </pc:sldMkLst>
        <pc:graphicFrameChg chg="mod modGraphic">
          <ac:chgData name="Kořínek Arnošt" userId="219bf193-6251-40ac-ab24-3e59017761b8" providerId="ADAL" clId="{56E0A601-9F8A-49C8-A45B-9B042C381FF2}" dt="2024-09-06T07:07:05.389" v="175" actId="20577"/>
          <ac:graphicFrameMkLst>
            <pc:docMk/>
            <pc:sldMk cId="3527830880" sldId="352"/>
            <ac:graphicFrameMk id="16" creationId="{75DEC0FF-2380-4BD3-8A55-0E976553F919}"/>
          </ac:graphicFrameMkLst>
        </pc:graphicFrameChg>
      </pc:sldChg>
      <pc:sldChg chg="modSp add mod ord">
        <pc:chgData name="Kořínek Arnošt" userId="219bf193-6251-40ac-ab24-3e59017761b8" providerId="ADAL" clId="{56E0A601-9F8A-49C8-A45B-9B042C381FF2}" dt="2024-09-06T07:12:30.765" v="289"/>
        <pc:sldMkLst>
          <pc:docMk/>
          <pc:sldMk cId="2667916032" sldId="353"/>
        </pc:sldMkLst>
        <pc:graphicFrameChg chg="mod modGraphic">
          <ac:chgData name="Kořínek Arnošt" userId="219bf193-6251-40ac-ab24-3e59017761b8" providerId="ADAL" clId="{56E0A601-9F8A-49C8-A45B-9B042C381FF2}" dt="2024-09-06T07:08:34.931" v="221" actId="20577"/>
          <ac:graphicFrameMkLst>
            <pc:docMk/>
            <pc:sldMk cId="2667916032" sldId="353"/>
            <ac:graphicFrameMk id="16" creationId="{75DEC0FF-2380-4BD3-8A55-0E976553F919}"/>
          </ac:graphicFrameMkLst>
        </pc:graphicFrameChg>
      </pc:sldChg>
      <pc:sldChg chg="modSp add mod">
        <pc:chgData name="Kořínek Arnošt" userId="219bf193-6251-40ac-ab24-3e59017761b8" providerId="ADAL" clId="{56E0A601-9F8A-49C8-A45B-9B042C381FF2}" dt="2024-09-06T07:12:20.687" v="287" actId="20577"/>
        <pc:sldMkLst>
          <pc:docMk/>
          <pc:sldMk cId="1857079324" sldId="354"/>
        </pc:sldMkLst>
        <pc:graphicFrameChg chg="mod modGraphic">
          <ac:chgData name="Kořínek Arnošt" userId="219bf193-6251-40ac-ab24-3e59017761b8" providerId="ADAL" clId="{56E0A601-9F8A-49C8-A45B-9B042C381FF2}" dt="2024-09-06T07:12:20.687" v="287" actId="20577"/>
          <ac:graphicFrameMkLst>
            <pc:docMk/>
            <pc:sldMk cId="1857079324" sldId="354"/>
            <ac:graphicFrameMk id="16" creationId="{75DEC0FF-2380-4BD3-8A55-0E976553F919}"/>
          </ac:graphicFrameMkLst>
        </pc:graphicFrameChg>
      </pc:sldChg>
      <pc:sldChg chg="modSp add mod">
        <pc:chgData name="Kořínek Arnošt" userId="219bf193-6251-40ac-ab24-3e59017761b8" providerId="ADAL" clId="{56E0A601-9F8A-49C8-A45B-9B042C381FF2}" dt="2024-09-06T07:11:02.030" v="274" actId="20577"/>
        <pc:sldMkLst>
          <pc:docMk/>
          <pc:sldMk cId="3581313560" sldId="355"/>
        </pc:sldMkLst>
        <pc:graphicFrameChg chg="mod modGraphic">
          <ac:chgData name="Kořínek Arnošt" userId="219bf193-6251-40ac-ab24-3e59017761b8" providerId="ADAL" clId="{56E0A601-9F8A-49C8-A45B-9B042C381FF2}" dt="2024-09-06T07:11:02.030" v="274" actId="20577"/>
          <ac:graphicFrameMkLst>
            <pc:docMk/>
            <pc:sldMk cId="3581313560" sldId="355"/>
            <ac:graphicFrameMk id="16" creationId="{75DEC0FF-2380-4BD3-8A55-0E976553F91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4E7F0-5254-42C9-AEE0-A73A6CD9F615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4604D-E65F-48AE-9908-1607B3D3E8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733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3755-2986-431C-8950-5D667DADAE22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1DCCE-12DA-48C1-94C6-39C361F4F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12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191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62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825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8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42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4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243FF-2AF4-AE25-0A87-63861853F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E385A1B-3436-695C-FEF9-72C015A8A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2CD2058-CA09-C4E4-E72B-0ECEAD605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98F986-942F-0B6F-30DD-99F3E706E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731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45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169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170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7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2058-94EB-440D-9E77-ECCD1739E56A}" type="datetime1">
              <a:rPr lang="cs-CZ" smtClean="0"/>
              <a:pPr/>
              <a:t>09.09.2025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BC5-95A5-46F0-804B-027E21DF8357}" type="datetime1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7E-9565-432D-9B73-4CBEB11BD633}" type="datetime1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49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77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43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80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08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8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43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4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8C6-3747-4472-AD08-6D6AF1780E6D}" type="datetime1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5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503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27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F989-843F-4D8C-8A2A-D21DB5A2D7E3}" type="datetime1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8681-1280-48E6-A38D-05B77D149E85}" type="datetime1">
              <a:rPr lang="cs-CZ" smtClean="0"/>
              <a:pPr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5D-5124-47D5-BFB9-314C8A5D946E}" type="datetime1">
              <a:rPr lang="cs-CZ" smtClean="0"/>
              <a:pPr/>
              <a:t>09.09.2025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8F4F-E990-451E-BC5C-D1131F8E7283}" type="datetime1">
              <a:rPr lang="cs-CZ" smtClean="0"/>
              <a:pPr/>
              <a:t>09.09.2025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895-9A1E-4782-86F3-DF0C4BD3EAD7}" type="datetime1">
              <a:rPr lang="cs-CZ" smtClean="0"/>
              <a:pPr/>
              <a:t>09.09.2025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92CD-810D-406E-9761-72B3516F9427}" type="datetime1">
              <a:rPr lang="cs-CZ" smtClean="0"/>
              <a:pPr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19FF-251D-44E5-8948-EE9906588709}" type="datetime1">
              <a:rPr lang="cs-CZ" smtClean="0"/>
              <a:pPr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59A19F-6CE8-4308-B6EA-7C2A870112E9}" type="datetime1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84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sv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93" y="548680"/>
            <a:ext cx="8317105" cy="367240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</a:t>
            </a:r>
            <a:r>
              <a:rPr kumimoji="0" lang="cs-CZ" alt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Interreg</a:t>
            </a: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Česko – Polsko 2021-2027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Interreg 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Czechy – Polska 2021-2027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622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4860131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5142264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273" y="4551602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857251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898" y="857251"/>
            <a:ext cx="293102" cy="293102"/>
          </a:xfrm>
          <a:prstGeom prst="rect">
            <a:avLst/>
          </a:prstGeom>
        </p:spPr>
      </p:pic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3C7DA1D7-950A-8DC4-BF6E-DBD29AC10E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01905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7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11236"/>
              </p:ext>
            </p:extLst>
          </p:nvPr>
        </p:nvGraphicFramePr>
        <p:xfrm>
          <a:off x="293102" y="980727"/>
          <a:ext cx="8557796" cy="5059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 musí pro projekt uvést v žádosti o podporu relevantní indikátory.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Indikátory výstupu: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914101 Účast na společných přeshraničních akcích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917001 Organizace zapojené do přeshraniční spolupráce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914001 Společně organizované přeshraniční veřejné akce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výsledku: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917201 Organizace zapojené do přeshraniční spolupráce po dokončení projektu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918201 Společně organizované přeshraniční veřejné události po dokončení projektu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(viz též přílohy č. 17 a 18 Příručky pro žadatele).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Wskaźniki:</a:t>
                      </a:r>
                    </a:p>
                    <a:p>
                      <a:pPr algn="just"/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musi określić odpowiednie wskaźniki dla projektu we wniosku o dofinansowanie.</a:t>
                      </a:r>
                    </a:p>
                    <a:p>
                      <a:pPr algn="just"/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produktu: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914101 Uczestnictwo we wspólnych działaniach transgranicznych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917001 Organizacje współpracujące ponad granicami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914001 Wspólnie organizowane transgraniczne wydarzenia publiczne</a:t>
                      </a:r>
                    </a:p>
                    <a:p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rezultatu: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917201 Organizacje współpracujące ponad granicami po zakończeniu projektu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918201 Wspólnie organizowane transgraniczne wydarzenia publiczne po zakończeniu projektu</a:t>
                      </a:r>
                    </a:p>
                    <a:p>
                      <a:endParaRPr kumimoji="0" lang="pl-PL" sz="13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pracy ze wskaźnikami (patrz też załączniki 17 i 18 Podręcznika wnioskodawcy)</a:t>
                      </a: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1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4462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celou Prioritu 4 dle ustanovení Příručky pro žadatele platí, že v ní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nejsou způsobilé </a:t>
                      </a:r>
                      <a:r>
                        <a:rPr kumimoji="0" lang="pl-PL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pl-PL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infrastrukturu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pl-PL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stavební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práce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Minimální výše projektu 60 000 eur (EFRR)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stanovena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projekt 500 000 EUR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Zgodnie z zapisami Podręcznika Wnioskodawcy, w całym Priorytecie 4,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infrastruktury  i robót budowlanych są niekwalifikowalne.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Minimalna kwota projektu 60 000 EUR (EFRR)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500 000 EUR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3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067367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lvl="0"/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USTANOVENÍ ZPŮSOBILOSTI VÝDAJŮ PLATNÁ PRO TUTO VÝZVU</a:t>
                      </a:r>
                    </a:p>
                    <a:p>
                      <a:pPr lvl="0"/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výzvy je možné proplácet náklady na cestování a ubytování vlastních zaměstnanců také pomocí úplného vykazování výdajů (kapitola 3 rozpočtu F a G). Podmíněno je to tím, že je v rámci rozpočtu daného vedoucího/projektového partnera nárokováno také cestovné, které se týká vlastních zaměstnanců partnera, kteří ale nejsou součástí personálu projektu a jejich mzdy nejsou refundovány z prostředků programu (např. účastníci stáží nebo výměnných pobytů). Vykazování prostřednictvím skutečných nákladů není možné kombinovat s paušální sazbou na náklady na cestování a ubytování.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PRZEPISY SZCZEGÓŁOWE KWALIFIKOWALNOŚCI WYDATKÓW OBOWIĄZUJĄCYCH DLA TEGO NABORU</a:t>
                      </a:r>
                    </a:p>
                    <a:p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naboru możliwy jest również zwrot kosztów podróży i zakwaterowania dla własnych pracowników poprzez rzeczywiste wykazywanie wydatków (poz. 3 budżetu F i G).  Jest to uzależnione od tego, że w budżecie danego Partnera Wiodącego/partnera projektu uwzględniane są także koszty podróży związane z własnymi pracownikami partnera, którzy nie są częścią personelu projektu i których wynagrodzenia nie są refundowane ze środków programu (np. uczestnicy staży lub wymian). Wykazywanie kosztów rzeczywistych nie może być łączone ze stawką ryczałtową na koszty podróży i zakwaterowania. </a:t>
                      </a:r>
                    </a:p>
                    <a:p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79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550" y="1875675"/>
            <a:ext cx="6469110" cy="1253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2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27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80" y="1698059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" y="2826816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" y="4559111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75" y="5130404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73" y="3995738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2377" y="5133767"/>
            <a:ext cx="293102" cy="293102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9651" y="3854137"/>
            <a:ext cx="1856662" cy="43858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0395" y="3769509"/>
            <a:ext cx="1722458" cy="62674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8344" y="3907052"/>
            <a:ext cx="1647764" cy="35165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4511036E-33AB-6269-5554-91786F85D5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5268FA-70D9-6BBE-33D0-627B6202D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320481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– 2027</a:t>
            </a:r>
          </a:p>
          <a:p>
            <a:pPr marL="0" indent="0">
              <a:buNone/>
            </a:pPr>
            <a:endParaRPr lang="cs-CZ" sz="24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4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4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endParaRPr lang="cs-CZ" dirty="0"/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4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5268FA-70D9-6BBE-33D0-627B6202D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320481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Výzvy k předkládání projektů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3600" b="1" i="0" u="none" strike="noStrike" baseline="0" dirty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abory na składanie projektów do programu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2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4385BA3B-F2FE-F761-315C-E1E319198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44172"/>
              </p:ext>
            </p:extLst>
          </p:nvPr>
        </p:nvGraphicFramePr>
        <p:xfrm>
          <a:off x="390803" y="980728"/>
          <a:ext cx="8513948" cy="43298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0566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29826">
                <a:tc>
                  <a:txBody>
                    <a:bodyPr/>
                    <a:lstStyle/>
                    <a:p>
                      <a:r>
                        <a:rPr kumimoji="0" lang="cs-CZ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č. </a:t>
                      </a:r>
                      <a:r>
                        <a:rPr kumimoji="0" lang="pl-PL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11_25_020 </a:t>
                      </a:r>
                    </a:p>
                    <a:p>
                      <a:pPr algn="l"/>
                      <a:r>
                        <a:rPr kumimoji="0" lang="cs-CZ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4 Spolupráce institucí a obyvatel</a:t>
                      </a:r>
                    </a:p>
                    <a:p>
                      <a:endParaRPr kumimoji="0" lang="pl-PL" sz="20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Numer naboru: 11_25_020 </a:t>
                      </a:r>
                    </a:p>
                    <a:p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 4 Współpraca instytucji i mieszkańców</a:t>
                      </a:r>
                    </a:p>
                    <a:p>
                      <a:pPr algn="l"/>
                      <a:endParaRPr kumimoji="0" lang="cs-CZ" sz="20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cs-CZ" sz="20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Specifický cíl 4.2 – Prohloubení přeshraničních vazeb obyvatel a institucí česko-polského pohraničí </a:t>
                      </a:r>
                      <a:endParaRPr kumimoji="0" lang="cs-CZ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kumimoji="0" lang="pl-PL" sz="20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000" b="1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</a:t>
                      </a:r>
                      <a:r>
                        <a:rPr kumimoji="0" lang="pl-PL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szczegółowy 4.2 – Pogłębianie więzi transgranicznych mieszkańców i instytucji pogranicza czesko-polskiego </a:t>
                      </a:r>
                      <a:endParaRPr kumimoji="0" lang="pl-P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49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68427-D506-8365-40A6-F08AC4F0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C5015F0-6BDA-C93A-34A0-7C1BB7DAE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53F89B4-BC6E-E316-4AD0-69C1CE5D7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3E8145A-1569-C5A4-75D6-8B72EB3FC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4E536A4-21E6-23A2-3C90-E174A21F3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232CEC0-D402-3D16-0649-317B55E78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69080A9E-0A9F-A032-C45D-67536D677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48130"/>
              </p:ext>
            </p:extLst>
          </p:nvPr>
        </p:nvGraphicFramePr>
        <p:xfrm>
          <a:off x="293102" y="980727"/>
          <a:ext cx="8557796" cy="5090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9897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355881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29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Nabór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výzvy / Typ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Datum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zahájení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příjmu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žádostí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o podporu /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rozpoczęcia przyjmowania wniosków o dofinansowanie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Nejzazší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datum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pro </a:t>
                      </a:r>
                      <a:r>
                        <a:rPr kumimoji="0" lang="pl-PL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ukončení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fyzické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realizace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projektu  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/ Nieprzekraczalna data zakończenia fizycznej realizacji projektu</a:t>
                      </a: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27. 6. 2025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kolová (poslední výzva) /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zamknięty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ostatni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14. 1. 2026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27. 6. 2025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20. 5. 2026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30. 9. 2029 (bez možnosti prodloužení / 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bez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możliwości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przedłużenia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B89CC0C7-5F0A-3BE2-72D8-A47AAEC4CD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750124B7-7231-DCFD-AAB3-D1E9C00645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E8FDF4B5-E3EC-28E9-E77D-DCA2BC756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302579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9897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355881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Udział dofinansowania z EFRR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Minimální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na projekt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Minimalna kwota dofinansowania z EFRR na projekt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na projekt/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na 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4 670 628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60 000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500 000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9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443027"/>
              </p:ext>
            </p:extLst>
          </p:nvPr>
        </p:nvGraphicFramePr>
        <p:xfrm>
          <a:off x="293102" y="844954"/>
          <a:ext cx="8557796" cy="4693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aktivity: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spolupráce institucí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jsou aktivity zaměřené na vytváření předpokladů a zvyšování ochoty institucí přeshraničně spolupracovat. Financovány mohou být následující aktivity:   síťování institucí,  jazykové vzdělávání pracovníků (českého a polského jazyka), sdílení dobré praxe, výměnné stáže pracovníků institucí a jejich příspěvkových organizací. 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typu </a:t>
                      </a:r>
                      <a:r>
                        <a:rPr kumimoji="0" lang="cs-CZ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 </a:t>
                      </a:r>
                      <a:r>
                        <a:rPr kumimoji="0" lang="cs-CZ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jsou aktivity zaměřené na rozvoj spolupráce a společných společenských a kulturních projektů. Jde o aktivity, které zvyšují úroveň vzájemného poznání a porozumění, budují důvěru mezi místními komunitami na obou stranách hranice a přispívají k sociální a občanské soudržnosti přeshraničního regionu.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współpracy instytucji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są działania, które tworzą warunki do współpracy transgranicznej instytucji oraz te, które tę współpracę zwiększają. Dofinansowanie będą mogły otrzymać następujące przedsięwzięcia:  tworzenie sieci współpracy instytucji, szkolenia językowe pracowników (języka polskiego i czeskiego), współdzielenie dobrych praktyk, staże pracowników instytucji i pracowników ich jednostek budżetowych. </a:t>
                      </a: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typu </a:t>
                      </a:r>
                      <a:r>
                        <a:rPr kumimoji="0" lang="pl-PL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 </a:t>
                      </a:r>
                      <a:r>
                        <a:rPr kumimoji="0" lang="pl-PL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są działania na rzecz rozwoju współpracy w zakresie wspólnych przedsięwzięć społecznych i kulturalnych. Dotyczy to działań, które zwiększają wzajemne poznanie i zrozumienie, budują zaufanie między społeczeństwami lokalnymi po obu stronach granicy oraz przyczyniają się do wzmocnienia spójności społecznej i obywatelskiej regionu transgranicznego.</a:t>
                      </a:r>
                      <a:endParaRPr kumimoji="0" lang="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8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803127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 organizace zřizované a zakládané orgány veřejné správy  nestátní neziskové organizace Evropské seskupení pro územní spolupráci vzdělávací instituce včetně vysokých škol hospodářské a profesní komory, svazy a sdružení církve a náboženské spolky sociální družstva </a:t>
                      </a:r>
                    </a:p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Právní formy vhodných příjemců se nachází v přílohách Příručky pro žadatele - č. 2 pro české subjekty a č. 3 pro polské subjekty. 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beneficjenci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 organizacje, podmioty, jednostki utworzone przez władze publiczne organizacje pozarządowe Europejskie Ugrupowania Współpracy Terytorialnej instytucje edukacyjne (w tym uczelnie wyższe) izby, stowarzyszania, związki i organizacje samorządu gospodarczego i zawodowego kościoły i związki wyznaniowe spółdzielnie socjalne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Forma prawna wymienionych beneficjentów jest wskazana w wykazie kwalifikowanych beneficjentów w załączniku do Podręcznika Wnioskodawcy - nr 2 dla podmiotów z Czech, nr 3 dla podmiotów z Polski. 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1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548123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CÍLOVÉ SKUPINY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Cílovými skupinami v rámci této výzvy jsou: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 subjekty,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a instituce veřejné správy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zaměstnanci orgánů veřejné správy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instituce vzdělávacího systému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občanské společnosti </a:t>
                      </a: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GRUPY DOCELOWE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Grupami docelowymi w ramach tego naboru są: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pracownicy organów administracji publicznej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systemu edukacji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społeczeństwa obywatelskiego </a:t>
                      </a: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0432C37A-4E69-C031-D264-B9C9404D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223838"/>
            <a:ext cx="8107362" cy="61277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Zlepšení podmínek pro fungování a rozvoj přeshraniční spolupráce v dané tematické oblasti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Poprawa warunków funkcjonowania i rozwoju współpracy transgranicznej w danym tematycznym obszarze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16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5405</TotalTime>
  <Words>1402</Words>
  <Application>Microsoft Office PowerPoint</Application>
  <PresentationFormat>Předvádění na obrazovce (4:3)</PresentationFormat>
  <Paragraphs>200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Courier New</vt:lpstr>
      <vt:lpstr>Palatino Linotype</vt:lpstr>
      <vt:lpstr>Exekutivní</vt:lpstr>
      <vt:lpstr>Motiv Office</vt:lpstr>
      <vt:lpstr>Program Interreg  Česko – Polsko 2021-2027 Program Interreg  Czechy – Polska 2021-2027</vt:lpstr>
      <vt:lpstr>Prezentace aplikace PowerPoint</vt:lpstr>
      <vt:lpstr>Prezentace aplikace PowerPoint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Výzva - Zlepšení podmínek pro fungování a rozvoj přeshraniční spolupráce v dané tematické oblasti Nabór - Poprawa warunków funkcjonowania i rozwoju współpracy transgranicznej w danym tematycznym obszarze</vt:lpstr>
      <vt:lpstr>Děkuji za pozornost 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Kořínek Arnošt</dc:creator>
  <cp:lastModifiedBy>Kořínek Tomala Anna</cp:lastModifiedBy>
  <cp:revision>535</cp:revision>
  <cp:lastPrinted>2017-01-18T11:02:04Z</cp:lastPrinted>
  <dcterms:created xsi:type="dcterms:W3CDTF">2015-07-27T08:43:00Z</dcterms:created>
  <dcterms:modified xsi:type="dcterms:W3CDTF">2025-09-09T11:02:34Z</dcterms:modified>
</cp:coreProperties>
</file>