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3" r:id="rId2"/>
    <p:sldId id="407" r:id="rId3"/>
    <p:sldId id="408" r:id="rId4"/>
    <p:sldId id="416" r:id="rId5"/>
    <p:sldId id="325" r:id="rId6"/>
    <p:sldId id="337" r:id="rId7"/>
    <p:sldId id="414" r:id="rId8"/>
    <p:sldId id="342" r:id="rId9"/>
    <p:sldId id="369" r:id="rId10"/>
    <p:sldId id="370" r:id="rId11"/>
    <p:sldId id="411" r:id="rId12"/>
    <p:sldId id="412" r:id="rId13"/>
    <p:sldId id="415" r:id="rId14"/>
    <p:sldId id="335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9" autoAdjust="0"/>
    <p:restoredTop sz="86016" autoAdjust="0"/>
  </p:normalViewPr>
  <p:slideViewPr>
    <p:cSldViewPr snapToGrid="0" snapToObjects="1">
      <p:cViewPr varScale="1">
        <p:scale>
          <a:sx n="62" d="100"/>
          <a:sy n="62" d="100"/>
        </p:scale>
        <p:origin x="228" y="40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1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20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3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38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4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Průběžná výzva se třemi koly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Minimální výše projektu 60 000 eur (neinvestiční projekt), 80 000 eur (investiční projekt)</a:t>
            </a:r>
          </a:p>
          <a:p>
            <a:r>
              <a:rPr lang="cs-CZ" dirty="0"/>
              <a:t>Garantováno zpracování 10 stanovisek k projektovým záměrů za měsíc.</a:t>
            </a:r>
          </a:p>
          <a:p>
            <a:r>
              <a:rPr lang="cs-CZ" dirty="0"/>
              <a:t>Každý žadatel může předložit v rámci průběžné výzvy po celou dobu této výzvy nejvíce 3 záměry.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0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3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0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25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43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date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pl/wnioskodawc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21.mssf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zamery/prihlaseni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159391"/>
            <a:ext cx="11452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OLOMOUC, 9. 8. 2023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Generátor rozpočtu</a:t>
            </a:r>
            <a:b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987725"/>
              </p:ext>
            </p:extLst>
          </p:nvPr>
        </p:nvGraphicFramePr>
        <p:xfrm>
          <a:off x="390803" y="1089891"/>
          <a:ext cx="11410394" cy="45309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309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Technická posloupnost přípravy žádosti: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57188" indent="-357188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 žádosti a vyplnění textového obsahu v ISKP, včetně jednotlivých klíčových aktivit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Založení, vyplnění a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podání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podrobného rozpočtu v generátoru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Doplnění finančních údajů do ISKP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Nahrání povinných příloh do ISKP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včetně podrobného rozpočtu exportovaného z generátoru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podání žádosti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Kolejność przygotowania wniosku pod względem technicznym: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 wniosku i wpisanie treści tekstowej w ISKP, w tym poszczególnych działań kluczowych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Wygenerowanie, wypełnienie i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szczegółowego budżetu w generatorze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Uzupełnienie danych finansowych w ISKP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Wgranie do ISKP obowiązkowych załączników, </a:t>
                      </a: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tym szczegółowego budżetu wyeksportowanego z generatora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złożenie wniosku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2713" y="5184597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60935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 výzvě nejsou stanovena žádná specifická pravidla, nicméně pro celou Prioritu 4 dle ustanovení Příručky pro žadatele platí, že v ní 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nejsou způsobilé </a:t>
                      </a:r>
                      <a:r>
                        <a:rPr kumimoji="0" lang="pl-PL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pl-PL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infrastrukturu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práce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naborze nie określono żadnych specyficznych warunków, jednak zgodnie z zapisami Podręcznika Wnioskodawcy, w całym Priorytecie 4,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infrastruktury  i robót budowlanych są niekwalifikowalne.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</a:t>
            </a:r>
            <a:br>
              <a:rPr lang="pl-PL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Pogłębianie więzi transgranicznych mieszkańców i instytucji pogranicza czesko-polskiego</a:t>
            </a: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65667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Další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 výše projektu 60 000 eur (neinvestiční projekt), 80 000 eur (investiční projekt)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Garantováno zpracování 10 stanovisek k projektovým záměrů za měsíc.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Každý žadatel může předložit v rámci průběžné výzvy po celou dobu této výzvy nejvíce 3 záměry.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Povinná publicita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Inne warunki:</a:t>
                      </a:r>
                    </a:p>
                    <a:p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Minimalna kwota projektu 60 000 EUR (projekt </a:t>
                      </a:r>
                      <a:r>
                        <a:rPr kumimoji="0" lang="pl-P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nieinwestycyjny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), 80 000 EUR (projekt inwestycyjny)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Gwarantowane przygotowanie 10 opinii do propozycji projektowych miesięcznie.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Każdy wnioskodawca może złożyć maksymalnie 3 projekty w ramach naboru ciągłego przez cały okres jego trwania.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Obowiązkowa promocja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</a:t>
            </a:r>
            <a:br>
              <a:rPr lang="pl-PL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Pogłębianie więzi transgranicznych mieszkańców i instytucji pogranicza </a:t>
            </a:r>
            <a:r>
              <a:rPr lang="pl-PL" sz="18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czeskopolskiego</a:t>
            </a: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5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57775"/>
              </p:ext>
            </p:extLst>
          </p:nvPr>
        </p:nvGraphicFramePr>
        <p:xfrm>
          <a:off x="390803" y="1280410"/>
          <a:ext cx="11410394" cy="5059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Problémy ve výzvách: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Jazykové verze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Chybějící povinné přílohy nebo chybně vyplněné povinné přílohy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Ukazatele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personál – žádost vs rozpočet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Dárky / odměny za účast vs propagační materiály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služební cesty pro vlastní zaměstnance v P4.2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aktivity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Problemy w wezwaniach:</a:t>
                      </a: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Wersje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językowe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Brakujące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lub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błędnie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wypełnione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vs.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Darowizny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upominki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vs.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materiały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promocyjne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podróży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służbowych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pracowników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własnych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P4.2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edukacyjne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5B3834A1-CA9A-44A2-F89E-EDDA4FB5F530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</a:t>
            </a:r>
            <a:br>
              <a:rPr lang="pl-PL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Pogłębianie więzi transgranicznych mieszkańców i instytucji </a:t>
            </a:r>
            <a:r>
              <a:rPr lang="pl-PL" sz="1800" b="1">
                <a:solidFill>
                  <a:srgbClr val="FF6600"/>
                </a:solidFill>
                <a:latin typeface="Arial" charset="0"/>
                <a:cs typeface="Arial" charset="0"/>
              </a:rPr>
              <a:t>pogranicza czesko-polskiego</a:t>
            </a: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3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94436"/>
              </p:ext>
            </p:extLst>
          </p:nvPr>
        </p:nvGraphicFramePr>
        <p:xfrm>
          <a:off x="379379" y="1272619"/>
          <a:ext cx="11421818" cy="47389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1353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738975">
                <a:tc>
                  <a:txBody>
                    <a:bodyPr/>
                    <a:lstStyle/>
                    <a:p>
                      <a:pPr algn="l"/>
                      <a:r>
                        <a:rPr kumimoji="0" lang="cs-CZ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11_23_003</a:t>
                      </a:r>
                    </a:p>
                    <a:p>
                      <a:pPr algn="l"/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Spolupráce institucí a obyvatel</a:t>
                      </a:r>
                    </a:p>
                    <a:p>
                      <a:endParaRPr kumimoji="0" lang="pl-PL" sz="24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11_23_003</a:t>
                      </a:r>
                    </a:p>
                    <a:p>
                      <a:r>
                        <a:rPr kumimoji="0" lang="pl-PL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Pryoritet</a:t>
                      </a: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Współpraca instytucji i mieszkańców</a:t>
                      </a:r>
                    </a:p>
                    <a:p>
                      <a:pPr algn="l"/>
                      <a:endParaRPr kumimoji="0" lang="cs-CZ" sz="24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4.2 </a:t>
                      </a:r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Prohloubení přeshraničních vazeb obyvatel a</a:t>
                      </a:r>
                    </a:p>
                    <a:p>
                      <a:pPr algn="l"/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institucí česko-polského pohraničí</a:t>
                      </a:r>
                    </a:p>
                    <a:p>
                      <a:endParaRPr kumimoji="0" lang="pl-PL" sz="24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4.2 </a:t>
                      </a: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Pogłębianie więzi transgranicznych</a:t>
                      </a:r>
                    </a:p>
                    <a:p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mieszkańców i instytucji pogranicza </a:t>
                      </a:r>
                      <a:r>
                        <a:rPr kumimoji="0" lang="pl-PL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czeskopolskiego</a:t>
                      </a:r>
                      <a:endParaRPr kumimoji="0" lang="pl-P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</a:t>
            </a:r>
            <a:br>
              <a:rPr lang="pl-PL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Pogłębianie więzi transgranicznych mieszkańców i instytucji pogranicza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czeskopolskiego</a:t>
            </a: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13359"/>
              </p:ext>
            </p:extLst>
          </p:nvPr>
        </p:nvGraphicFramePr>
        <p:xfrm>
          <a:off x="390803" y="1280410"/>
          <a:ext cx="11410394" cy="35461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12. 2022 – 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 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6. 9. 2023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3.  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17. 1. 2024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 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18. 10. 2023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	3.  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 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1 500 000 EUR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     3. 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1 500 000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E79AC3F-6E5C-BBB2-275B-34A74656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1" y="102393"/>
            <a:ext cx="10982226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</a:t>
            </a:r>
            <a:br>
              <a:rPr lang="pl-PL" sz="1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Pogłębianie więzi transgranicznych mieszkańców i instytucji pogranicza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czeskopolskiego</a:t>
            </a:r>
            <a:endParaRPr lang="cs-CZ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5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12011"/>
              </p:ext>
            </p:extLst>
          </p:nvPr>
        </p:nvGraphicFramePr>
        <p:xfrm>
          <a:off x="390803" y="1231715"/>
          <a:ext cx="11410394" cy="4028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Podpora spolupráce institucí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vytváření předpokladů a zvyšování ochoty institucí přeshraničně spolupracovat)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síťování institucí,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jazykové vzdělávání pracovníků,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sdílení dobré praxe,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stáže pracovníků.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ojekty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typu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people to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(rozvoj spolupráce a společných společenských a kulturních projektů).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Wsparcie współpracy instytucji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(stworzenie warunków do współpracy i zwiększenie zainteresowania instytucji współpracą transgraniczną)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tworzenie sieci współpracy instytucji,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szkolenia językowe pracowników,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współdzielenie dobrych praktyk,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staże pracowników.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Projekty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typu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people to people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rozwój współpracy w zakresie wspólnych przedsięwzięć społecznych i kulturalnych).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D4AAAA7-B7CB-9410-D9E0-ABE643BA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0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aktivity</a:t>
            </a:r>
            <a:b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Wspierane</a:t>
            </a:r>
            <a:r>
              <a:rPr 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0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działania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6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Wypełnienie wniosku o dofinansowanie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 najdete na webu Programu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Wszystko można znaleźć na stronach Programu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31715"/>
          <a:ext cx="11076947" cy="36940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07694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694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https://cz-pl.eu/zadatel</a:t>
                      </a: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https://cz-pl.eu/pl/wnioskodawca</a:t>
                      </a:r>
                      <a:endParaRPr kumimoji="0" lang="pl-P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předložení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Warunki złożenia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88323"/>
              </p:ext>
            </p:extLst>
          </p:nvPr>
        </p:nvGraphicFramePr>
        <p:xfrm>
          <a:off x="390803" y="1231715"/>
          <a:ext cx="11410394" cy="420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 být předložen projektový záměr, na který žádost o podporu navazuje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Závazná dokumentace: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žadatele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Metodika kontroly a hodnocení žádostí o podporu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Průvodce vyplněním žádosti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(pro daný specifický cíl)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příjemce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(veřejné zakázky, publicita apod.)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 być złożona propozycja projektowa, do której wniosek o dofinansowanie nawiązuje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Wiążąca dokumentacja: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Wnioskodawcy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Metodyka kontroli i oceny wniosków o dofinansowanie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Instrukcja wypełniania wniosku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(dla danego celu szczegółowego)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Beneficjenta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(zamówienia publiczne, promocja itp.)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2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1488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elektronicky prostřednictvím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iskp21.mssf.cz</a:t>
                      </a:r>
                      <a:endParaRPr lang="cs-CZ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 žádosti jsou přikládány povinné přílohy, zejména pak rozpočet projektu exportovaný </a:t>
                      </a:r>
                      <a:b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Generátoru rozpočtu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https://cz-pl.eu/zamery/prihlaseni.html</a:t>
                      </a: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składany jest elektroniczne za pośrednictwem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iskp21.mssf.cz</a:t>
                      </a:r>
                      <a:endParaRPr lang="pl-PL" sz="2000" b="1" noProof="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wniosku należy dołączyć obowiązkowe załączniki, w szczególności budżet projektu wyeksportowany z Generatora budżetu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rozpočtu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2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4118</TotalTime>
  <Words>1033</Words>
  <Application>Microsoft Office PowerPoint</Application>
  <PresentationFormat>Širokoúhlá obrazovka</PresentationFormat>
  <Paragraphs>203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Výzva - Prohloubení přeshraničních vazeb obyvatel a institucí česko-polského pohraničí Nabór - Pogłębianie więzi transgranicznych mieszkańców i instytucji pogranicza czeskopolskiego</vt:lpstr>
      <vt:lpstr>Výzva - Prohloubení přeshraničních vazeb obyvatel a institucí česko-polského pohraničí Nabór - Pogłębianie więzi transgranicznych mieszkańców i instytucji pogranicza czeskopolskiego</vt:lpstr>
      <vt:lpstr>Podporované aktivity Wspierane działania</vt:lpstr>
      <vt:lpstr>Vyplnění žádosti o podporu Wypełnienie wniosku o dofinansowanie</vt:lpstr>
      <vt:lpstr>Vše najdete na webu Programu Wszystko można znaleźć na stronach Programu</vt:lpstr>
      <vt:lpstr>Podmínky předložení žádosti o podporu Warunki złożenia wniosku o dofinansowanie</vt:lpstr>
      <vt:lpstr>Vyplnění žádosti o podporu Zalecenia dotyczące wniosku o dofinansowanie</vt:lpstr>
      <vt:lpstr>Generátor rozpočtu Generator budżetu</vt:lpstr>
      <vt:lpstr>Generátor rozpočtu Generator budżetu</vt:lpstr>
      <vt:lpstr>Výzva - Prohloubení přeshraničních vazeb obyvatel a institucí česko-polského pohraničí Nabór - Pogłębianie więzi transgranicznych mieszkańców i instytucji pogranicza czesko-polskiego</vt:lpstr>
      <vt:lpstr>Prezentace aplikace PowerPoint</vt:lpstr>
      <vt:lpstr>Prezentace aplikace PowerPoint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Kořínek Arnošt</cp:lastModifiedBy>
  <cp:revision>188</cp:revision>
  <cp:lastPrinted>2023-08-08T09:16:29Z</cp:lastPrinted>
  <dcterms:created xsi:type="dcterms:W3CDTF">2022-05-17T16:22:05Z</dcterms:created>
  <dcterms:modified xsi:type="dcterms:W3CDTF">2023-08-09T07:46:35Z</dcterms:modified>
</cp:coreProperties>
</file>