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  <p:sldMasterId id="2147483972" r:id="rId2"/>
  </p:sldMasterIdLst>
  <p:notesMasterIdLst>
    <p:notesMasterId r:id="rId12"/>
  </p:notesMasterIdLst>
  <p:handoutMasterIdLst>
    <p:handoutMasterId r:id="rId13"/>
  </p:handoutMasterIdLst>
  <p:sldIdLst>
    <p:sldId id="325" r:id="rId3"/>
    <p:sldId id="345" r:id="rId4"/>
    <p:sldId id="347" r:id="rId5"/>
    <p:sldId id="346" r:id="rId6"/>
    <p:sldId id="348" r:id="rId7"/>
    <p:sldId id="349" r:id="rId8"/>
    <p:sldId id="351" r:id="rId9"/>
    <p:sldId id="350" r:id="rId10"/>
    <p:sldId id="335" r:id="rId11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lak Maciej" initials="M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47" autoAdjust="0"/>
  </p:normalViewPr>
  <p:slideViewPr>
    <p:cSldViewPr>
      <p:cViewPr varScale="1">
        <p:scale>
          <a:sx n="113" d="100"/>
          <a:sy n="113" d="100"/>
        </p:scale>
        <p:origin x="15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řínek Arnošt" userId="219bf193-6251-40ac-ab24-3e59017761b8" providerId="ADAL" clId="{A018D988-0271-45EB-9C8A-A8976A8E00EF}"/>
    <pc:docChg chg="custSel modSld">
      <pc:chgData name="Kořínek Arnošt" userId="219bf193-6251-40ac-ab24-3e59017761b8" providerId="ADAL" clId="{A018D988-0271-45EB-9C8A-A8976A8E00EF}" dt="2024-09-04T14:35:56.965" v="5" actId="113"/>
      <pc:docMkLst>
        <pc:docMk/>
      </pc:docMkLst>
      <pc:sldChg chg="delSp mod">
        <pc:chgData name="Kořínek Arnošt" userId="219bf193-6251-40ac-ab24-3e59017761b8" providerId="ADAL" clId="{A018D988-0271-45EB-9C8A-A8976A8E00EF}" dt="2024-09-04T14:35:19.977" v="0" actId="478"/>
        <pc:sldMkLst>
          <pc:docMk/>
          <pc:sldMk cId="1540147732" sldId="345"/>
        </pc:sldMkLst>
        <pc:spChg chg="del">
          <ac:chgData name="Kořínek Arnošt" userId="219bf193-6251-40ac-ab24-3e59017761b8" providerId="ADAL" clId="{A018D988-0271-45EB-9C8A-A8976A8E00EF}" dt="2024-09-04T14:35:19.977" v="0" actId="478"/>
          <ac:spMkLst>
            <pc:docMk/>
            <pc:sldMk cId="1540147732" sldId="345"/>
            <ac:spMk id="5" creationId="{08ABF6D6-0B52-8B95-C6B9-582E22134BB1}"/>
          </ac:spMkLst>
        </pc:spChg>
      </pc:sldChg>
      <pc:sldChg chg="delSp mod">
        <pc:chgData name="Kořínek Arnošt" userId="219bf193-6251-40ac-ab24-3e59017761b8" providerId="ADAL" clId="{A018D988-0271-45EB-9C8A-A8976A8E00EF}" dt="2024-09-04T14:35:22.999" v="1" actId="478"/>
        <pc:sldMkLst>
          <pc:docMk/>
          <pc:sldMk cId="1001123393" sldId="347"/>
        </pc:sldMkLst>
        <pc:spChg chg="del">
          <ac:chgData name="Kořínek Arnošt" userId="219bf193-6251-40ac-ab24-3e59017761b8" providerId="ADAL" clId="{A018D988-0271-45EB-9C8A-A8976A8E00EF}" dt="2024-09-04T14:35:22.999" v="1" actId="478"/>
          <ac:spMkLst>
            <pc:docMk/>
            <pc:sldMk cId="1001123393" sldId="347"/>
            <ac:spMk id="5" creationId="{08ABF6D6-0B52-8B95-C6B9-582E22134BB1}"/>
          </ac:spMkLst>
        </pc:spChg>
      </pc:sldChg>
      <pc:sldChg chg="modSp mod">
        <pc:chgData name="Kořínek Arnošt" userId="219bf193-6251-40ac-ab24-3e59017761b8" providerId="ADAL" clId="{A018D988-0271-45EB-9C8A-A8976A8E00EF}" dt="2024-09-04T14:35:52.029" v="3" actId="113"/>
        <pc:sldMkLst>
          <pc:docMk/>
          <pc:sldMk cId="4020284134" sldId="349"/>
        </pc:sldMkLst>
        <pc:graphicFrameChg chg="modGraphic">
          <ac:chgData name="Kořínek Arnošt" userId="219bf193-6251-40ac-ab24-3e59017761b8" providerId="ADAL" clId="{A018D988-0271-45EB-9C8A-A8976A8E00EF}" dt="2024-09-04T14:35:52.029" v="3" actId="113"/>
          <ac:graphicFrameMkLst>
            <pc:docMk/>
            <pc:sldMk cId="4020284134" sldId="349"/>
            <ac:graphicFrameMk id="16" creationId="{75DEC0FF-2380-4BD3-8A55-0E976553F919}"/>
          </ac:graphicFrameMkLst>
        </pc:graphicFrameChg>
      </pc:sldChg>
      <pc:sldChg chg="modSp mod">
        <pc:chgData name="Kořínek Arnošt" userId="219bf193-6251-40ac-ab24-3e59017761b8" providerId="ADAL" clId="{A018D988-0271-45EB-9C8A-A8976A8E00EF}" dt="2024-09-04T14:35:56.965" v="5" actId="113"/>
        <pc:sldMkLst>
          <pc:docMk/>
          <pc:sldMk cId="804711974" sldId="351"/>
        </pc:sldMkLst>
        <pc:graphicFrameChg chg="modGraphic">
          <ac:chgData name="Kořínek Arnošt" userId="219bf193-6251-40ac-ab24-3e59017761b8" providerId="ADAL" clId="{A018D988-0271-45EB-9C8A-A8976A8E00EF}" dt="2024-09-04T14:35:56.965" v="5" actId="113"/>
          <ac:graphicFrameMkLst>
            <pc:docMk/>
            <pc:sldMk cId="804711974" sldId="351"/>
            <ac:graphicFrameMk id="16" creationId="{75DEC0FF-2380-4BD3-8A55-0E976553F919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4E7F0-5254-42C9-AEE0-A73A6CD9F615}" type="datetimeFigureOut">
              <a:rPr lang="cs-CZ" smtClean="0"/>
              <a:pPr/>
              <a:t>04.09.2024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4604D-E65F-48AE-9908-1607B3D3E82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67335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93755-2986-431C-8950-5D667DADAE22}" type="datetimeFigureOut">
              <a:rPr lang="cs-CZ" smtClean="0"/>
              <a:pPr/>
              <a:t>04.09.2024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1DCCE-12DA-48C1-94C6-39C361F4F0B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9212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886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388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427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145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145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169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170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191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648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2058-94EB-440D-9E77-ECCD1739E56A}" type="datetime1">
              <a:rPr lang="cs-CZ" smtClean="0"/>
              <a:pPr/>
              <a:t>04.09.2024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8BC5-95A5-46F0-804B-027E21DF8357}" type="datetime1">
              <a:rPr lang="cs-CZ" smtClean="0"/>
              <a:pPr/>
              <a:t>04.09.2024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A07E-9565-432D-9B73-4CBEB11BD633}" type="datetime1">
              <a:rPr lang="cs-CZ" smtClean="0"/>
              <a:pPr/>
              <a:t>04.09.2024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BE451-F29C-2EBD-E26F-CFEC5D0DA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111AC8B-45F2-A8D1-5E59-77C68CCE9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256C49-35BD-256D-3BA5-9F8C8C3EC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04.09.2024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A55172-4B3E-0104-7159-8BDA8F716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1AB2E0-7656-0C03-1BAF-00AEBF80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490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6A3951-C97F-7319-7EFA-D7A06F664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B5FC82-A705-ABF4-FB03-40B7A362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EF3351-C7F6-5C44-8A02-812A2E440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04.09.2024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E6FC52-CCB5-86BC-5CAB-4054D1821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12ACFF-18D5-CDB6-8E6C-57886A665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2775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C2C5F4-8A6D-B0DA-4BF9-DB7A049B3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59966CA-F823-7D31-6AD3-A7303ED19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CE62E5-C250-AECC-A686-DE263FFB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04.09.2024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C1BA2C-301E-9D87-C3FF-230E2293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F01389-8A7F-468E-1AE2-F2FF1AE1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3430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804F9A-289D-82B0-7552-BA50D067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B1F9C7-41C4-DB92-2672-B0417B24D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1AE010-4C9E-2A59-9C67-08FD03A14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F37D1B-030F-69F7-6110-4C8F8960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04.09.2024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710D6A-5CC3-CA50-021A-7EE3D0DFD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0F9641-0EA5-C188-4776-404EEC3C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807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DB5611-1E33-33DF-7FB8-393D46872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71F124-D755-19AF-F089-1380E33E5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27F277D-1D20-FC52-3FB0-482C3739A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3FFC95F-5DE5-9D8D-87D4-6241F07CB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D877C73-7BD9-AC50-6F00-00B0727CF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FACD836-BE9A-47AF-F590-243AC4B13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04.09.2024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4032D3E-7DE0-DEAE-A184-C1CC3BE37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79986CA-D02E-BA8B-ABAE-FA7442028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008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CAEB97-7730-AA17-F84B-81D3F5EA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255E771-3CE0-BCE0-BA15-FAEC2CC47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04.09.2024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4E9B44-5DEB-A09F-077D-2356B371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3991DF-BC83-3604-C953-509B1F26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308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39997FF-C810-7167-4FFC-B84AC57BC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04.09.2024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93D26ED-76D9-D259-D984-81D8C4A4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ECF0DE-D695-467D-C924-CC8AFB89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438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9C067E-8CD5-26FB-30F1-922DA05C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656CD0-F4AD-2537-228B-E39938862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A653F9-EC50-1886-8853-5ABAADE53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D43821-F2B6-F5CA-DBBA-48E8CF4E7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04.09.2024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5AFE6B-F283-74D7-C323-6052FA91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611BC5-06F7-F509-A3AF-D5C30333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40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48C6-3747-4472-AD08-6D6AF1780E6D}" type="datetime1">
              <a:rPr lang="cs-CZ" smtClean="0"/>
              <a:pPr/>
              <a:t>04.09.2024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C14130-0F54-E8B3-4B20-BC2131E8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EA7BE69-4C05-C017-BC47-09F1D6582F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0E0C8A-B16A-32DB-05F0-B037A182B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F7E6744-4FD4-DBAE-46DA-127830F1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04.09.2024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40E3ACC-9ED6-D141-FDF9-E4DDE18FE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7E9DAF-464C-B240-6CC4-49FCC48BE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2558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E09B65-4B17-552B-B918-546F742E8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D5CB09-EBF1-C5FA-4C35-DC444F6C0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B14016-53BC-79C4-433D-D96BF896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04.09.2024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1DBC79-6293-FA97-498F-6287C85B8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EE3E67-0618-7D95-DBB2-1D56C75D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7503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3C1459D-2CEA-6AF3-A2B7-0C7D8A940C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958D297-8A4F-647F-C846-2F327DC61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3131ED-5869-FC96-049B-C41997DC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04.09.2024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2ED1B0-31E1-F95B-0EA3-3FAF801EE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6DA6E0-7363-9DB4-8770-209E6BD9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2275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2F989-843F-4D8C-8A2A-D21DB5A2D7E3}" type="datetime1">
              <a:rPr lang="cs-CZ" smtClean="0"/>
              <a:pPr/>
              <a:t>04.09.2024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48681-1280-48E6-A38D-05B77D149E85}" type="datetime1">
              <a:rPr lang="cs-CZ" smtClean="0"/>
              <a:pPr/>
              <a:t>04.09.2024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1F5D-5124-47D5-BFB9-314C8A5D946E}" type="datetime1">
              <a:rPr lang="cs-CZ" smtClean="0"/>
              <a:pPr/>
              <a:t>04.09.2024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8F4F-E990-451E-BC5C-D1131F8E7283}" type="datetime1">
              <a:rPr lang="cs-CZ" smtClean="0"/>
              <a:pPr/>
              <a:t>04.09.2024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895-9A1E-4782-86F3-DF0C4BD3EAD7}" type="datetime1">
              <a:rPr lang="cs-CZ" smtClean="0"/>
              <a:pPr/>
              <a:t>04.09.2024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D92CD-810D-406E-9761-72B3516F9427}" type="datetime1">
              <a:rPr lang="cs-CZ" smtClean="0"/>
              <a:pPr/>
              <a:t>04.09.2024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19FF-251D-44E5-8948-EE9906588709}" type="datetime1">
              <a:rPr lang="cs-CZ" smtClean="0"/>
              <a:pPr/>
              <a:t>04.09.2024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D59A19F-6CE8-4308-B6EA-7C2A870112E9}" type="datetime1">
              <a:rPr lang="cs-CZ" smtClean="0"/>
              <a:pPr/>
              <a:t>04.09.2024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329EEB1-4564-A09B-6E25-C1FEFEED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3FCE3E-873D-3FEB-AABD-900CA1B5B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3CDD5E-04C2-C0A1-6A59-AFC0226D5C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8D666-A126-4B42-98EF-41DC134321B2}" type="datetimeFigureOut">
              <a:rPr lang="cs-CZ" smtClean="0"/>
              <a:t>04.09.2024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0A2BB7-84A3-409F-07EC-0BC430C02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5D7A99-F4A0-F147-7497-35C81B6CA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584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8.gi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jpeg"/><Relationship Id="rId10" Type="http://schemas.openxmlformats.org/officeDocument/2006/relationships/image" Target="../media/image10.svg"/><Relationship Id="rId4" Type="http://schemas.openxmlformats.org/officeDocument/2006/relationships/image" Target="../media/image3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793" y="548680"/>
            <a:ext cx="8317105" cy="3672407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Program </a:t>
            </a:r>
            <a:r>
              <a:rPr kumimoji="0" lang="cs-CZ" altLang="cs-CZ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Interreg</a:t>
            </a: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b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Česko – Polsko 2021-2027</a:t>
            </a:r>
            <a:b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l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Program Interreg </a:t>
            </a:r>
            <a:b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l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Czechy – Polska 2021-2027</a:t>
            </a:r>
            <a:endParaRPr lang="cs-CZ" sz="3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43622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4860131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5142264"/>
            <a:ext cx="575144" cy="85848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1273" y="4551602"/>
            <a:ext cx="875267" cy="87526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857251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0898" y="857251"/>
            <a:ext cx="293102" cy="293102"/>
          </a:xfrm>
          <a:prstGeom prst="rect">
            <a:avLst/>
          </a:prstGeom>
        </p:spPr>
      </p:pic>
      <p:pic>
        <p:nvPicPr>
          <p:cNvPr id="2" name="Obrázek 1" descr="Obsah obrázku bílé, design&#10;&#10;Popis byl vytvořen automaticky">
            <a:extLst>
              <a:ext uri="{FF2B5EF4-FFF2-40B4-BE49-F238E27FC236}">
                <a16:creationId xmlns:a16="http://schemas.microsoft.com/office/drawing/2014/main" id="{3C7DA1D7-950A-8DC4-BF6E-DBD29AC10E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019059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97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A5268FA-70D9-6BBE-33D0-627B6202D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2736"/>
            <a:ext cx="7886700" cy="4320481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ŠKOLENÍ PRO ŽADATELE PROGRAMU INTERREG ČESKO - POLSKO 2021 – 2027</a:t>
            </a:r>
          </a:p>
          <a:p>
            <a:pPr marL="0" indent="0">
              <a:buNone/>
            </a:pPr>
            <a:endParaRPr lang="cs-CZ" sz="24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4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SZKOLENIE DLA WNIOSKODAWCÓW PROGRAMU INTERREG CZECHY-POLSKA 2021-2027</a:t>
            </a:r>
          </a:p>
          <a:p>
            <a:pPr algn="ctr"/>
            <a:endParaRPr lang="pl-PL" sz="2400" b="1" dirty="0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4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24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Program INTERREG </a:t>
            </a:r>
          </a:p>
          <a:p>
            <a:pPr marL="0" indent="0" algn="ctr">
              <a:buNone/>
            </a:pPr>
            <a:r>
              <a:rPr lang="pl-PL" sz="24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ČESKO – POLSKO | </a:t>
            </a:r>
            <a:r>
              <a:rPr lang="pl-PL" sz="24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CZECHY – POLSKA</a:t>
            </a:r>
          </a:p>
          <a:p>
            <a:endParaRPr lang="cs-CZ" dirty="0"/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47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A5268FA-70D9-6BBE-33D0-627B6202D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2736"/>
            <a:ext cx="7886700" cy="4320481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Výzvy k předkládání projektů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600" b="1" dirty="0">
                <a:solidFill>
                  <a:srgbClr val="F1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-PL" sz="3600" b="1" i="0" u="none" strike="noStrike" baseline="0" dirty="0">
                <a:solidFill>
                  <a:srgbClr val="F1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abory na składanie projektów do programu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cs typeface="Arial" pitchFamily="34" charset="0"/>
            </a:endParaRPr>
          </a:p>
          <a:p>
            <a:endParaRPr lang="cs-CZ" dirty="0"/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23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1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3.1 (mosty): Zvýšení přeshraniční mobility v česko-polském pohraničí</a:t>
            </a:r>
            <a:br>
              <a:rPr lang="cs-CZ" sz="1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Nabór 3.1 (mosty) - Zwiększenie mobilności transgranicznej na pograniczu czesko-polskim</a:t>
            </a:r>
            <a:endParaRPr lang="cs-CZ" sz="14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4385BA3B-F2FE-F761-315C-E1E319198A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293237"/>
              </p:ext>
            </p:extLst>
          </p:nvPr>
        </p:nvGraphicFramePr>
        <p:xfrm>
          <a:off x="390803" y="980728"/>
          <a:ext cx="8513948" cy="432982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30566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298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Číslo výzvy 11_24_016</a:t>
                      </a:r>
                    </a:p>
                    <a:p>
                      <a:pPr marL="0" indent="0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2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Cíl 3.1 - Zvýšení přeshraniční mobility v česko-polském pohraničí </a:t>
                      </a:r>
                    </a:p>
                    <a:p>
                      <a:pPr marL="342900" indent="-34290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 aktivitu: Modernizace, rekonstrukce nebo oprava přeshraničních silničních mostů </a:t>
                      </a:r>
                      <a:endParaRPr kumimoji="0" lang="cs-CZ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Numer naboru: 11_24_016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Cel 3.1 - Zwiększenie mobilności transgranicznej na pograniczu czesko-polskim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 działania: Przebudowa (modernizacja) lub remont transgranicznych mostów drogowych</a:t>
                      </a:r>
                      <a:endParaRPr kumimoji="0" lang="pl-PL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491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443247"/>
              </p:ext>
            </p:extLst>
          </p:nvPr>
        </p:nvGraphicFramePr>
        <p:xfrm>
          <a:off x="293102" y="980727"/>
          <a:ext cx="8557796" cy="4419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99897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355881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Harmonogram výzvy / 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Harmonogram naboru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Výzva / 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Nabór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Datum ukončení příjmu projektových záměrů / 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Termin końcowy składania propozycji projektowych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Datum ukončení příjmu žádostí o podporu / 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Data zakończenia przyjmowania wniosków o dofinansowanie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Alokace z EFRR / 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Alokacja z EFRR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Podíl spolufinancování z EFRR 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 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Udział dofinansowania z EFRR</a:t>
                      </a: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 8. 2024 – 26. 11. 2025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19. 3. 2025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26. 11. 2025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2 935 495 EUR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sp>
        <p:nvSpPr>
          <p:cNvPr id="6" name="Nadpis 6">
            <a:extLst>
              <a:ext uri="{FF2B5EF4-FFF2-40B4-BE49-F238E27FC236}">
                <a16:creationId xmlns:a16="http://schemas.microsoft.com/office/drawing/2014/main" id="{0432C37A-4E69-C031-D264-B9C9404D8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88" y="223838"/>
            <a:ext cx="8107362" cy="612775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1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3.1 (mosty): Zvýšení přeshraniční mobility v česko-polském pohraničí</a:t>
            </a:r>
            <a:br>
              <a:rPr lang="cs-CZ" sz="1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Nabór 3.1 (mosty) - Zwiększenie mobilności transgranicznej na pograniczu czesko-polskim</a:t>
            </a:r>
            <a:endParaRPr lang="cs-CZ" sz="14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192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310517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Podporované typy aktivit: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Modernizace, rekonstrukce nebo oprava přeshraničních silničních mostů: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Opatření se týká výlučně hraničních silničních mostů / viaduktů. Jejich rekonstrukcí se zachová, případně usnadní přeshraniční mobilita.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Rodzaje wspieranych działań: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Przebudowa (modernizacja) lub remont transgranicznych mostów drogowych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Działanie dotyczy wyłącznie granicznych mostów / wiaduktów drogowych. Ich przebudowa pozwoli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zachować lub ułatwić mobilność transgraniczną.</a:t>
                      </a: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sp>
        <p:nvSpPr>
          <p:cNvPr id="6" name="Nadpis 6">
            <a:extLst>
              <a:ext uri="{FF2B5EF4-FFF2-40B4-BE49-F238E27FC236}">
                <a16:creationId xmlns:a16="http://schemas.microsoft.com/office/drawing/2014/main" id="{0432C37A-4E69-C031-D264-B9C9404D8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88" y="223838"/>
            <a:ext cx="8107362" cy="612775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1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3.1 (mosty): Zvýšení přeshraniční mobility v česko-polském pohraničí</a:t>
            </a:r>
            <a:br>
              <a:rPr lang="cs-CZ" sz="1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Nabór 3.1 (mosty) - Zwiększenie mobilności transgranicznej na pograniczu czesko-polskim</a:t>
            </a:r>
            <a:endParaRPr lang="cs-CZ" sz="14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284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986439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Vhodní příjemci: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orgány veřejné správy, jejich svazky a sdružení,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 zřizované a zakládané orgány veřejné správy,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státní podniky.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Právní formy vhodných příjemců se nachází v přílohách Příručky pro žadatele - č. 2 pro české subjekty a č. 3 pro polské subjekty.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Kwalifikowalni</a:t>
                      </a: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beneficjenci</a:t>
                      </a: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władze publiczne, ich związki i stowarzyszenia,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kumimoji="0" lang="pl-PL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organizacje, podmioty, jednostki utworzone przez władze publiczne,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kumimoji="0" lang="pl-PL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przedsiębiorstwa państwowe. 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kumimoji="0" lang="pl-PL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Forma prawna wymienionych beneficjentów jest wskazana na wykazu kwalifikowanych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beneficjentów w załącznikach Podręcznika Wnioskodawcy - nr 2 dla podmiotów z Czech, nr 3 dla podmiotów z Polski.</a:t>
                      </a:r>
                      <a:endParaRPr kumimoji="0" lang="cs-CZ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sp>
        <p:nvSpPr>
          <p:cNvPr id="6" name="Nadpis 6">
            <a:extLst>
              <a:ext uri="{FF2B5EF4-FFF2-40B4-BE49-F238E27FC236}">
                <a16:creationId xmlns:a16="http://schemas.microsoft.com/office/drawing/2014/main" id="{0432C37A-4E69-C031-D264-B9C9404D8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88" y="223838"/>
            <a:ext cx="8107362" cy="612775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1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3.1 (mosty): Zvýšení přeshraniční mobility v česko-polském pohraničí</a:t>
            </a:r>
            <a:br>
              <a:rPr lang="cs-CZ" sz="1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Nabór 3.1 (mosty) - Zwiększenie mobilności transgranicznej na pograniczu czesko-polskim</a:t>
            </a:r>
            <a:endParaRPr lang="cs-CZ" sz="14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711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343543"/>
              </p:ext>
            </p:extLst>
          </p:nvPr>
        </p:nvGraphicFramePr>
        <p:xfrm>
          <a:off x="293102" y="980727"/>
          <a:ext cx="8557796" cy="5120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Indikátory: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Indikátory výstupu: 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(povinný) Modernizované přeshraniční silniční mosty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(povinný) Organizace zapojené do přeshraniční spolupráce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Indikátory výsledku: 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(povinný) Počet uživatelů nově vybudovaných, rekonstruovaných nebo modernizovaných silnic za rok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kumimoji="0" lang="cs-CZ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kumimoji="0" lang="cs-CZ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Hlavní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principy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práce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s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indikátory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výstupu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naleznete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v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příloze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č. 17  a s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indikátory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výsledku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v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příloze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č. 18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Příručky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pro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žadatele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Wskaźniki: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 produktu: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(obowiązkowy) </a:t>
                      </a:r>
                      <a:r>
                        <a:rPr kumimoji="0" lang="cs-CZ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Zmodernizowane</a:t>
                      </a: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transgraniczne</a:t>
                      </a: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mosty </a:t>
                      </a:r>
                      <a:r>
                        <a:rPr kumimoji="0" lang="cs-CZ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drogowe</a:t>
                      </a:r>
                      <a:endParaRPr kumimoji="0" lang="cs-CZ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(obowiązkowy) Organizacje współpracujące ponad granicami 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 rezultatu: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(obowiązkowy) Roczna liczba użytkowników nowo wybudowanych, przebudowanych, rozbudowanych lub zmodernizowanych dróg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Główne zasady pracy ze wskaźnikami produktu znajdują się w załączniku nr 17, a ze wskaźnikami rezultatu w załączniku nr 18 Podręcznika dla Wnioskodawcy.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sp>
        <p:nvSpPr>
          <p:cNvPr id="6" name="Nadpis 6">
            <a:extLst>
              <a:ext uri="{FF2B5EF4-FFF2-40B4-BE49-F238E27FC236}">
                <a16:creationId xmlns:a16="http://schemas.microsoft.com/office/drawing/2014/main" id="{0432C37A-4E69-C031-D264-B9C9404D8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88" y="223838"/>
            <a:ext cx="8107362" cy="612775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1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3.1 (mosty): Zvýšení přeshraniční mobility v česko-polském pohraničí</a:t>
            </a:r>
            <a:br>
              <a:rPr lang="cs-CZ" sz="1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Nabór 3.1 (mosty) - Zwiększenie mobilności transgranicznej na pograniczu czesko-polskim</a:t>
            </a:r>
            <a:endParaRPr lang="cs-CZ" sz="14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512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550" y="1875675"/>
            <a:ext cx="6469110" cy="125311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7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br>
              <a:rPr lang="cs-CZ" sz="27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7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</a:t>
            </a:r>
            <a:r>
              <a:rPr lang="cs-CZ" sz="27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cs-CZ" sz="27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uwagę</a:t>
            </a:r>
            <a:endParaRPr lang="cs-CZ" sz="27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80" y="1698059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9" y="2826816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" y="4559111"/>
            <a:ext cx="575144" cy="85848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175" y="5130404"/>
            <a:ext cx="875267" cy="87526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073" y="3995738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2377" y="5133767"/>
            <a:ext cx="293102" cy="293102"/>
          </a:xfrm>
          <a:prstGeom prst="rect">
            <a:avLst/>
          </a:prstGeom>
        </p:spPr>
      </p:pic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FDA727DA-6EBA-4798-AE23-861AE025FF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99651" y="3854137"/>
            <a:ext cx="1856662" cy="438581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85D13087-EBBA-4071-A581-D8FC44231F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40395" y="3769509"/>
            <a:ext cx="1722458" cy="626742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C4B9A1A4-BADE-4159-B159-AA868022E8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88344" y="3907052"/>
            <a:ext cx="1647764" cy="35165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4511036E-33AB-6269-5554-91786F85D58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8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5281</TotalTime>
  <Words>601</Words>
  <Application>Microsoft Office PowerPoint</Application>
  <PresentationFormat>Předvádění na obrazovce (4:3)</PresentationFormat>
  <Paragraphs>123</Paragraphs>
  <Slides>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Courier New</vt:lpstr>
      <vt:lpstr>Palatino Linotype</vt:lpstr>
      <vt:lpstr>Exekutivní</vt:lpstr>
      <vt:lpstr>Motiv Office</vt:lpstr>
      <vt:lpstr>Program Interreg  Česko – Polsko 2021-2027 Program Interreg  Czechy – Polska 2021-2027</vt:lpstr>
      <vt:lpstr>Prezentace aplikace PowerPoint</vt:lpstr>
      <vt:lpstr>Prezentace aplikace PowerPoint</vt:lpstr>
      <vt:lpstr>Výzva 3.1 (mosty): Zvýšení přeshraniční mobility v česko-polském pohraničí Nabór 3.1 (mosty) - Zwiększenie mobilności transgranicznej na pograniczu czesko-polskim</vt:lpstr>
      <vt:lpstr>Výzva 3.1 (mosty): Zvýšení přeshraniční mobility v česko-polském pohraničí Nabór 3.1 (mosty) - Zwiększenie mobilności transgranicznej na pograniczu czesko-polskim</vt:lpstr>
      <vt:lpstr>Výzva 3.1 (mosty): Zvýšení přeshraniční mobility v česko-polském pohraničí Nabór 3.1 (mosty) - Zwiększenie mobilności transgranicznej na pograniczu czesko-polskim</vt:lpstr>
      <vt:lpstr>Výzva 3.1 (mosty): Zvýšení přeshraniční mobility v česko-polském pohraničí Nabór 3.1 (mosty) - Zwiększenie mobilności transgranicznej na pograniczu czesko-polskim</vt:lpstr>
      <vt:lpstr>Výzva 3.1 (mosty): Zvýšení přeshraniční mobility v česko-polském pohraničí Nabór 3.1 (mosty) - Zwiększenie mobilności transgranicznej na pograniczu czesko-polskim</vt:lpstr>
      <vt:lpstr>Děkuji za pozornost 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Kořínek Arnošt</dc:creator>
  <cp:lastModifiedBy>Kořínek Arnošt</cp:lastModifiedBy>
  <cp:revision>529</cp:revision>
  <cp:lastPrinted>2017-01-18T11:02:04Z</cp:lastPrinted>
  <dcterms:created xsi:type="dcterms:W3CDTF">2015-07-27T08:43:00Z</dcterms:created>
  <dcterms:modified xsi:type="dcterms:W3CDTF">2024-09-04T14:35:58Z</dcterms:modified>
</cp:coreProperties>
</file>