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21"/>
  </p:handoutMasterIdLst>
  <p:sldIdLst>
    <p:sldId id="262" r:id="rId2"/>
    <p:sldId id="361" r:id="rId3"/>
    <p:sldId id="354" r:id="rId4"/>
    <p:sldId id="348" r:id="rId5"/>
    <p:sldId id="329" r:id="rId6"/>
    <p:sldId id="310" r:id="rId7"/>
    <p:sldId id="360" r:id="rId8"/>
    <p:sldId id="352" r:id="rId9"/>
    <p:sldId id="358" r:id="rId10"/>
    <p:sldId id="359" r:id="rId11"/>
    <p:sldId id="349" r:id="rId12"/>
    <p:sldId id="350" r:id="rId13"/>
    <p:sldId id="353" r:id="rId14"/>
    <p:sldId id="356" r:id="rId15"/>
    <p:sldId id="357" r:id="rId16"/>
    <p:sldId id="334" r:id="rId17"/>
    <p:sldId id="335" r:id="rId18"/>
    <p:sldId id="347" r:id="rId19"/>
    <p:sldId id="272" r:id="rId2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2" y="120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D79F5-CE0F-448D-B55D-C68A3625AA87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92B7-4DAC-4F87-AC6B-239C78A817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1794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8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057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090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234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284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400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675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815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16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777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813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48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730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720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643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6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6E896-0051-4FCD-AE54-E95538FB4DC5}" type="datetimeFigureOut">
              <a:rPr lang="pl-PL" smtClean="0"/>
              <a:pPr/>
              <a:t>15.05.2024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76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Procedura%20uproszczona%20udzielania%20zam&#243;wie&#324;%20publicznych%20poni&#380;ej%20prog&#243;w%20unijnych.pdf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SWZ_Zaufana%20Trzecia%20Strona.pdf" TargetMode="External"/><Relationship Id="rId2" Type="http://schemas.openxmlformats.org/officeDocument/2006/relationships/hyperlink" Target="UZP%20SWZ%20szkolenia%20TP%201%202021/SWZ_organizacja%20konferencji%20i%20szkole&#324;_%20POWER.pdf" TargetMode="Externa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UZP%20SWZ%20szkolenia%20TP%201%202021/Za&#322;&#261;cznik%20nr%208%20do%20SWZ_Zobowi&#261;zanie%20podmiotu%20udost&#281;pniajacego%20zasoby.docx" TargetMode="External"/><Relationship Id="rId3" Type="http://schemas.openxmlformats.org/officeDocument/2006/relationships/hyperlink" Target="UZP%20SWZ%20szkolenia%20TP%201%202021/Za&#322;&#261;cznik%20nr%202%20do%20SWZ_PPU.pdf" TargetMode="External"/><Relationship Id="rId7" Type="http://schemas.openxmlformats.org/officeDocument/2006/relationships/hyperlink" Target="UZP%20SWZ%20szkolenia%20TP%201%202021/Za&#322;&#261;cznik%20nr%206%20do%20SWZ_O&#347;wiadczenie%20o%20aktualno&#347;ci%20o&#347;wiadczenia%20w%20zakresie%20podstaw%20wykluczenia(1).docx" TargetMode="External"/><Relationship Id="rId2" Type="http://schemas.openxmlformats.org/officeDocument/2006/relationships/hyperlink" Target="UZP%20SWZ%20szkolenia%20TP%201%202021/Za&#322;&#261;cznik%20nr%201%20do%20SWZ_%20OPZ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UZP%20SWZ%20szkolenia%20TP%201%202021/Za&#322;&#261;cznik%20nr%205%20do%20SWZ_O&#347;wiadczenie%20podmiotu%20udost&#281;pniajacego%20zasoby.doc" TargetMode="External"/><Relationship Id="rId5" Type="http://schemas.openxmlformats.org/officeDocument/2006/relationships/hyperlink" Target="UZP%20SWZ%20szkolenia%20TP%201%202021/Za&#322;&#261;cznik%20nr%204%20do%20SWZ_O&#347;wiadczenie%20Wykonawcy.doc" TargetMode="External"/><Relationship Id="rId4" Type="http://schemas.openxmlformats.org/officeDocument/2006/relationships/hyperlink" Target="UZP%20SWZ%20szkolenia%20TP%201%202021/Za&#322;&#261;cznik%20nr%203%20do%20SWZ_Formularz%20oferty.docx" TargetMode="External"/><Relationship Id="rId9" Type="http://schemas.openxmlformats.org/officeDocument/2006/relationships/hyperlink" Target="UZP%20SWZ%20szkolenia%20TP%201%202021/Za&#322;&#261;cznik%20nr%207%20do%20SWZ_Wykaz%20us&#322;ug.doc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ex-ante%202021/ok%20Miasto%20Zgorzelec%20pismo%20ex%20ante%20099%20ok.doc" TargetMode="External"/><Relationship Id="rId2" Type="http://schemas.openxmlformats.org/officeDocument/2006/relationships/hyperlink" Target="UZP%20SWZ%20szkolenia%20TP%201%202021/Za&#322;&#261;cznik%20nr%205%20do%20SWZ_O&#347;wiadczenie%20podmiotu%20udost&#281;pniajacego%20zasoby.doc" TargetMode="Externa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zp.gov.pl/baza-wiedzy/publikacje/poradnik-z-katalogiem-dobrych-praktyk-pozacenowe-kryteria-oceny-ofert" TargetMode="Externa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Czynnosci-przygotowawcze-zamowienie-publiczne-na-system-informatyczny(2).pdf" TargetMode="External"/><Relationship Id="rId2" Type="http://schemas.openxmlformats.org/officeDocument/2006/relationships/hyperlink" Target="UZP%20SWZ%20szkolenia%20TP%201%202021/Za&#322;&#261;cznik%20nr%205%20do%20SWZ_O&#347;wiadczenie%20podmiotu%20udost&#281;pniajacego%20zasoby.doc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Rekomendacje_Prezesa_UZP_-_Udzielanie_zam&#243;wie&#324;_publicznych_w_zakresie_urz&#261;dze&#324;_drukuj&#261;cych_i_wielofunkcyjnych,_urz&#261;dze&#324;_mobilnych_oraz_system&#243;w_digital_signage.pdf" TargetMode="External"/><Relationship Id="rId4" Type="http://schemas.openxmlformats.org/officeDocument/2006/relationships/hyperlink" Target="II-TOM-REKOMENDACJI-PREZESA-UZP-ZAMoWIENIA-PUBLICZNE-NA-SYSTEMY-INFORMATYCZNE.pdf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wzor_umowy_obiekty_liniowe_popr2.doc" TargetMode="External"/><Relationship Id="rId2" Type="http://schemas.openxmlformats.org/officeDocument/2006/relationships/hyperlink" Target="https://www.uzp.gov.pl/baza-wiedzy/wzorcowe-dokumenty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Klauzule-przegladowe(2).pdf" TargetMode="External"/><Relationship Id="rId4" Type="http://schemas.openxmlformats.org/officeDocument/2006/relationships/hyperlink" Target="Przyk&#322;adowe_klauzule_przegl&#261;dowe_w_umowach_o_roboty_budowlane.pdf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ignatur.rtr.at/en/vd/Pruefung.html" TargetMode="External"/><Relationship Id="rId7" Type="http://schemas.openxmlformats.org/officeDocument/2006/relationships/hyperlink" Target="https://webgate.ec.europa.eu/tl-browser/" TargetMode="External"/><Relationship Id="rId2" Type="http://schemas.openxmlformats.org/officeDocument/2006/relationships/hyperlink" Target="Policja_ok_pismo_ex_ante_ost.doc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joinup.ec.europa.eu/dss-webapp/validation" TargetMode="External"/><Relationship Id="rId5" Type="http://schemas.openxmlformats.org/officeDocument/2006/relationships/hyperlink" Target="https://dss.nowina.lu/validation" TargetMode="External"/><Relationship Id="rId4" Type="http://schemas.openxmlformats.org/officeDocument/2006/relationships/hyperlink" Target="https://weryfikacjapodpisu.pl/verification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3624-uzas.docx" TargetMode="External"/><Relationship Id="rId2" Type="http://schemas.openxmlformats.org/officeDocument/2006/relationships/hyperlink" Target="https://www.uzp.gov.pl/nowe-pzp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hyperlink" Target="mailto:j.zelep@duw.p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z-pl.eu/pl/podrecznik-beneficjenta" TargetMode="External"/><Relationship Id="rId2" Type="http://schemas.openxmlformats.org/officeDocument/2006/relationships/hyperlink" Target="https://www.cz-pl.eu/pl/podrecznik-wnioskodawcy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Kwestionariusz%20kontroli%20w%20Programach%20EWT.pdf" TargetMode="External"/><Relationship Id="rId2" Type="http://schemas.openxmlformats.org/officeDocument/2006/relationships/hyperlink" Target="UZP%20SWZ%20szkolenia%20TP%201%202021/Za&#322;&#261;cznik%20nr%205%20do%20SWZ_O&#347;wiadczenie%20podmiotu%20udost&#281;pniajacego%20zasoby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Kwestionariusz_kontroli_udzielania_zam&#243;wie&#324;_publicznych_w_ramach_PO_PC(1)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zp.gov.pl/baza-wiedzy/projekty/profesjonalizacja-kadr-w-zamowieniach-publicznych/konferencje-i-szkolenia/nowe-prawo-zamowien-publicznych-wiedza-i-praktyka" TargetMode="External"/><Relationship Id="rId2" Type="http://schemas.openxmlformats.org/officeDocument/2006/relationships/hyperlink" Target="https://www.uzp.gov.pl/baza-wiedzy/projekty/profesjonalizacja-kadr-w-zamowieniach-publicznych/konferencje-i-szkolenia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gov.pl/web/uzp/spis-tresci" TargetMode="External"/><Relationship Id="rId4" Type="http://schemas.openxmlformats.org/officeDocument/2006/relationships/hyperlink" Target="https://www.uzp.gov.pl/nowe-pzp/interpretacje/opinie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zp.gov.pl/baza-wiedzy/interpretacja-przepisow/opinie-archiwalne/opinie-dotyczace-ustawy-pzp/przygotowanie,-wszczecie-i-przebieg-postepowania-o-udzielenie-zamowienia-publicznego/szacowanie-wartosci-i-udzielanie-zamowien,-w-tym-zamowien-objetych-projektem-wspolfinansowanym-ze-srodkow-unii-europejskiej" TargetMode="External"/><Relationship Id="rId2" Type="http://schemas.openxmlformats.org/officeDocument/2006/relationships/hyperlink" Target="bud&#380;ety%20projekty%20nowe%202022/2022_BZP%2000019182_01_P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KIO-KD-10-22%20Szacowanie%20warto&#347;ci%20podobnych%20us&#322;ug.pdf" TargetMode="External"/><Relationship Id="rId4" Type="http://schemas.openxmlformats.org/officeDocument/2006/relationships/hyperlink" Target="https://ekomentarzpzp.uzp.gov.pl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swz%20i%20za&#322;&#261;czniki%20UZP%20us&#322;uga%20strona%20trzecia%2012_2022/Za&#322;&#261;cznik%20nr%204%20do%20SWZ_O&#347;wiadczenie%20Wykonawcy(2).docx" TargetMode="External"/><Relationship Id="rId2" Type="http://schemas.openxmlformats.org/officeDocument/2006/relationships/hyperlink" Target="ok%20Za&#322;&#261;cznik%20nr%201_Szczeg&#243;&#322;owe%20zasady%20udzielania%20zam&#243;wie&#324;%20w%20ramach%20zasady%20konkurencyjno&#347;ci%20dla%20polskich%20partner&#243;w.pdf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cupt.gov.pl/strefa-beneficjenta/baza-konkurencyjnosci-2021-2027/" TargetMode="External"/><Relationship Id="rId4" Type="http://schemas.openxmlformats.org/officeDocument/2006/relationships/hyperlink" Target="https://bazakonkurencyjnosci.funduszeeuropejskie.gov.pl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swz%20i%20za&#322;&#261;czniki%20UZP%20us&#322;uga%20strona%20trzecia%2012_2022/Za&#322;&#261;cznik%20nr%204%20do%20SWZ_O&#347;wiadczenie%20Wykonawcy(2).docx" TargetMode="External"/><Relationship Id="rId2" Type="http://schemas.openxmlformats.org/officeDocument/2006/relationships/hyperlink" Target="Za&#322;acznik%20nr%2023_Zasady%20szczegolowe%20dotyczace%20udzielenia%20zamowien%20w%20projekcie.doc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sgh.waw.pl/procedury-zakupow-wewnetrznych-i-zewnetrznych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ustawa%20PZP%202021%20i%20rozporz&#261;dzenia/USTAWA%20pzp%20NOWA%205_10_2021.pdf" TargetMode="External"/><Relationship Id="rId3" Type="http://schemas.openxmlformats.org/officeDocument/2006/relationships/hyperlink" Target="Rozporz&#261;dzenie%20%203%20sierpnia%202023%20r.%20zmieniaj&#261;ce%20rozporz&#261;dzenie%20w%20sprawie%20podmiotowych%20&#347;rodk&#243;w.pdf" TargetMode="External"/><Relationship Id="rId7" Type="http://schemas.openxmlformats.org/officeDocument/2006/relationships/hyperlink" Target="upowa&#380;nione%20podmioty%20Sporz&#261;dzanie_dokument&#243;w_elektronicznych_221128.pdf" TargetMode="External"/><Relationship Id="rId2" Type="http://schemas.openxmlformats.org/officeDocument/2006/relationships/hyperlink" Target="ustawa%20PZP%202021%20i%20rozporz&#261;dzenia/rozporz&#261;dzenie%20ws%20podmiotowych%20&#347;rodk&#243;w%20dowodowych%202020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ustawa%20PZP%202021%20i%20rozporz&#261;dzenia/Komentarz-Prawo-zamowien-publicznych.pdf" TargetMode="External"/><Relationship Id="rId5" Type="http://schemas.openxmlformats.org/officeDocument/2006/relationships/hyperlink" Target="ustawa%20PZP%202021%20i%20rozporz&#261;dzenia/uzasadnienie_rozp%20PRM%20&#347;ke_uzgodnienia.pdf" TargetMode="External"/><Relationship Id="rId4" Type="http://schemas.openxmlformats.org/officeDocument/2006/relationships/hyperlink" Target="ustawa%20PZP%202021%20i%20rozporz&#261;dzenia/w%20sprawie%20sposobu%20sporz&#261;dzania%20i%20przekazywania%20informacji.pdf" TargetMode="External"/><Relationship Id="rId9" Type="http://schemas.openxmlformats.org/officeDocument/2006/relationships/hyperlink" Target="Uzasadnienie_rozp%20podmiotowe%20&#347;rodki%20dowodowe_uzgodnienia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szkolenie%20PZP_&#263;wiczenia%2015_11_2022/&#263;wiczenie%20ad%20szacowanie.xlsx" TargetMode="External"/><Relationship Id="rId2" Type="http://schemas.openxmlformats.org/officeDocument/2006/relationships/hyperlink" Target="&#263;wiczenie%20ad%20szacowanie.xlsx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204686" y="2868473"/>
            <a:ext cx="82586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Współpracy </a:t>
            </a:r>
            <a:r>
              <a:rPr lang="pl-PL" sz="32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Interreg</a:t>
            </a:r>
            <a: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Czechy – Polska</a:t>
            </a:r>
          </a:p>
          <a:p>
            <a:pPr algn="ctr">
              <a:buNone/>
            </a:pPr>
            <a:endParaRPr lang="pl-PL" sz="32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algn="ctr">
              <a:buNone/>
            </a:pPr>
            <a: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ZAMÓWIENIA PUBLICZNE</a:t>
            </a:r>
            <a:endParaRPr lang="pl-PL" sz="32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361544" y="6106584"/>
            <a:ext cx="2953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Wrocław, 2024 r.</a:t>
            </a:r>
          </a:p>
        </p:txBody>
      </p:sp>
      <p:graphicFrame>
        <p:nvGraphicFramePr>
          <p:cNvPr id="3" name="Obiekt 2">
            <a:extLst>
              <a:ext uri="{FF2B5EF4-FFF2-40B4-BE49-F238E27FC236}">
                <a16:creationId xmlns:a16="http://schemas.microsoft.com/office/drawing/2014/main" id="{AF8DEECB-74B3-43FE-A38F-A2C4A964C1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456544"/>
              </p:ext>
            </p:extLst>
          </p:nvPr>
        </p:nvGraphicFramePr>
        <p:xfrm>
          <a:off x="7435850" y="433876"/>
          <a:ext cx="39147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Acrobat Document" r:id="rId3" imgW="3914742" imgH="904630" progId="Acrobat.Document.DC">
                  <p:embed/>
                </p:oleObj>
              </mc:Choice>
              <mc:Fallback>
                <p:oleObj name="Acrobat Document" r:id="rId3" imgW="3914742" imgH="90463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35850" y="433876"/>
                        <a:ext cx="3914775" cy="90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703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930" y="2196737"/>
            <a:ext cx="9228448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4000" i="1" dirty="0">
                <a:solidFill>
                  <a:srgbClr val="FF0000"/>
                </a:solidFill>
                <a:latin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Procedura uproszczona </a:t>
            </a:r>
            <a:r>
              <a:rPr lang="pl-PL" altLang="pl-PL" sz="4000" i="1" dirty="0">
                <a:solidFill>
                  <a:srgbClr val="0070C0"/>
                </a:solidFill>
                <a:latin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udzielania zamówień publicznych </a:t>
            </a:r>
            <a:r>
              <a:rPr lang="pl-PL" altLang="pl-PL" sz="4000" i="1" dirty="0">
                <a:solidFill>
                  <a:srgbClr val="FF0000"/>
                </a:solidFill>
                <a:latin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poniżej progów unijnych</a:t>
            </a:r>
            <a:endParaRPr lang="pl-PL" altLang="pl-PL" sz="4000" i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algn="ctr" eaLnBrk="1" hangingPunct="1"/>
            <a:endParaRPr lang="pl-PL" altLang="pl-PL" sz="4000" b="1" i="1" u="sng" dirty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4000" b="1" i="1" u="sng" dirty="0">
                <a:solidFill>
                  <a:srgbClr val="0070C0"/>
                </a:solidFill>
                <a:latin typeface="Calibri" panose="020F0502020204030204" pitchFamily="34" charset="0"/>
              </a:rPr>
              <a:t>Art. </a:t>
            </a:r>
            <a:r>
              <a:rPr lang="pl-PL" altLang="pl-PL" sz="4000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275</a:t>
            </a:r>
            <a:r>
              <a:rPr lang="pl-PL" altLang="pl-PL" sz="4000" b="1" i="1" u="sng" dirty="0">
                <a:solidFill>
                  <a:srgbClr val="0070C0"/>
                </a:solidFill>
                <a:latin typeface="Calibri" panose="020F0502020204030204" pitchFamily="34" charset="0"/>
              </a:rPr>
              <a:t> ustawy PZP - WARIANT </a:t>
            </a:r>
            <a:r>
              <a:rPr lang="pl-PL" altLang="pl-PL" sz="4000" b="1" i="1" u="sng" dirty="0">
                <a:solidFill>
                  <a:srgbClr val="FF0000"/>
                </a:solidFill>
                <a:latin typeface="Calibri" panose="020F0502020204030204" pitchFamily="34" charset="0"/>
              </a:rPr>
              <a:t>I, II </a:t>
            </a:r>
            <a:r>
              <a:rPr lang="pl-PL" altLang="pl-PL" sz="4000" b="1" i="1" u="sng" dirty="0">
                <a:solidFill>
                  <a:srgbClr val="0070C0"/>
                </a:solidFill>
                <a:latin typeface="Calibri" panose="020F0502020204030204" pitchFamily="34" charset="0"/>
              </a:rPr>
              <a:t>LUB </a:t>
            </a:r>
            <a:r>
              <a:rPr lang="pl-PL" altLang="pl-PL" sz="4000" b="1" i="1" u="sng" dirty="0">
                <a:solidFill>
                  <a:srgbClr val="FF0000"/>
                </a:solidFill>
                <a:latin typeface="Calibri" panose="020F0502020204030204" pitchFamily="34" charset="0"/>
              </a:rPr>
              <a:t>III</a:t>
            </a:r>
            <a:endParaRPr lang="pl-PL" altLang="pl-PL" sz="6600" b="1" i="1" u="sng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630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1308100" y="3065739"/>
            <a:ext cx="86868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pl-PL" sz="1800" b="1" dirty="0">
                <a:solidFill>
                  <a:srgbClr val="FF000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 postępowaniu na</a:t>
            </a:r>
          </a:p>
          <a:p>
            <a:pPr algn="ctr"/>
            <a:r>
              <a:rPr lang="pl-PL" sz="1800" b="1" dirty="0">
                <a:solidFill>
                  <a:srgbClr val="00206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przygotowanie, obsługę techniczną i realizację w formie online szkoleń, konferencji i seminariów</a:t>
            </a:r>
            <a:endParaRPr lang="pl-PL" sz="1800" b="1" dirty="0">
              <a:solidFill>
                <a:srgbClr val="00206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547" y="1429092"/>
            <a:ext cx="61468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– przykładowy </a:t>
            </a:r>
            <a:r>
              <a:rPr lang="pl-PL" altLang="pl-PL" sz="4000" i="1" u="sng" dirty="0">
                <a:solidFill>
                  <a:srgbClr val="FF0000"/>
                </a:solidFill>
                <a:latin typeface="Calibri" panose="020F0502020204030204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wzorcowy </a:t>
            </a:r>
            <a:r>
              <a:rPr lang="pl-PL" altLang="pl-PL" sz="4000" b="1" i="1" u="sng" dirty="0">
                <a:solidFill>
                  <a:srgbClr val="FF0000"/>
                </a:solidFill>
                <a:latin typeface="Calibri" panose="020F0502020204030204" pitchFamily="34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</a:t>
            </a:r>
            <a:endParaRPr lang="pl-PL" altLang="pl-PL" sz="6600" b="1" i="1" u="sng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867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409051" y="2278398"/>
            <a:ext cx="11808177" cy="375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l-PL" sz="1400" dirty="0">
                <a:solidFill>
                  <a:srgbClr val="FF0000"/>
                </a:solidFill>
              </a:rPr>
              <a:t> </a:t>
            </a:r>
            <a:r>
              <a:rPr lang="pl-PL" sz="1400" dirty="0">
                <a:solidFill>
                  <a:srgbClr val="FF000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1 do SWZ_ OPZ</a:t>
            </a:r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2 do SWZ_PPU</a:t>
            </a:r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3 do </a:t>
            </a:r>
            <a:r>
              <a:rPr lang="pl-PL" sz="1400" dirty="0" err="1">
                <a:solidFill>
                  <a:srgbClr val="FF000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SWZ_Formularz</a:t>
            </a:r>
            <a:r>
              <a:rPr lang="pl-PL" sz="1400" dirty="0">
                <a:solidFill>
                  <a:srgbClr val="FF000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oferty</a:t>
            </a:r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4 do </a:t>
            </a:r>
            <a:r>
              <a:rPr lang="pl-PL" sz="1400" dirty="0" err="1">
                <a:solidFill>
                  <a:srgbClr val="FF000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SWZ_Oświadczenie</a:t>
            </a:r>
            <a:r>
              <a:rPr lang="pl-PL" sz="1400" dirty="0">
                <a:solidFill>
                  <a:srgbClr val="FF000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pl-PL" sz="1400" b="1" dirty="0">
                <a:solidFill>
                  <a:schemeClr val="accent6">
                    <a:lumMod val="75000"/>
                  </a:schemeClr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Wykonawcy</a:t>
            </a:r>
            <a:r>
              <a:rPr lang="pl-PL" sz="1400" dirty="0">
                <a:solidFill>
                  <a:srgbClr val="FF000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–warunki i wykluczenie</a:t>
            </a:r>
            <a:r>
              <a:rPr lang="pl-PL" sz="1400" dirty="0">
                <a:solidFill>
                  <a:srgbClr val="FF0000"/>
                </a:solidFill>
              </a:rPr>
              <a:t> – </a:t>
            </a: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w tym Oświadczenie Ukraina</a:t>
            </a:r>
          </a:p>
          <a:p>
            <a:pPr algn="just"/>
            <a:r>
              <a:rPr lang="pl-PL" sz="1400" dirty="0">
                <a:solidFill>
                  <a:srgbClr val="FF0000"/>
                </a:solidFill>
              </a:rPr>
              <a:t> </a:t>
            </a: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4a do </a:t>
            </a:r>
            <a:r>
              <a:rPr lang="pl-PL" sz="1400" dirty="0" err="1">
                <a:solidFill>
                  <a:srgbClr val="FF0000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SWZ_Oświadczenie</a:t>
            </a:r>
            <a:r>
              <a:rPr lang="pl-PL" sz="1400" dirty="0">
                <a:solidFill>
                  <a:srgbClr val="FF0000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Wykonawcy –warunki i wykluczenie – </a:t>
            </a:r>
            <a:r>
              <a:rPr lang="pl-PL" sz="1400" b="1" dirty="0">
                <a:solidFill>
                  <a:schemeClr val="accent6">
                    <a:lumMod val="75000"/>
                  </a:schemeClr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podmiot trzeci</a:t>
            </a:r>
            <a:r>
              <a:rPr lang="pl-PL" sz="1400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pl-PL" sz="1400" dirty="0">
                <a:solidFill>
                  <a:srgbClr val="FF0000"/>
                </a:solidFill>
              </a:rPr>
              <a:t>- </a:t>
            </a: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w tym Oświadczenie Ukraina</a:t>
            </a:r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4c do </a:t>
            </a:r>
            <a:r>
              <a:rPr lang="pl-PL" sz="1400" dirty="0" err="1">
                <a:solidFill>
                  <a:srgbClr val="FF0000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SWZ_Oświadczenie</a:t>
            </a:r>
            <a:r>
              <a:rPr lang="pl-PL" sz="1400" dirty="0">
                <a:solidFill>
                  <a:srgbClr val="FF0000"/>
                </a:solidFill>
                <a:hlinkClick r:id="rId7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Wykonawcy - o aktualności oświadczenia w zakresie podstaw wykluczenia</a:t>
            </a:r>
            <a:r>
              <a:rPr lang="pl-PL" sz="1400" dirty="0">
                <a:solidFill>
                  <a:srgbClr val="FF0000"/>
                </a:solidFill>
              </a:rPr>
              <a:t> - </a:t>
            </a:r>
            <a:r>
              <a:rPr lang="pl-PL" sz="1400" b="1" dirty="0">
                <a:solidFill>
                  <a:schemeClr val="accent2">
                    <a:lumMod val="50000"/>
                  </a:schemeClr>
                </a:solidFill>
              </a:rPr>
              <a:t>w tym Oświadczenie Ukraina</a:t>
            </a: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5 do </a:t>
            </a:r>
            <a:r>
              <a:rPr lang="pl-PL" sz="1400" dirty="0" err="1">
                <a:solidFill>
                  <a:srgbClr val="FF0000"/>
                </a:solidFill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SWZ_Zobowiązanie</a:t>
            </a:r>
            <a:r>
              <a:rPr lang="pl-PL" sz="1400" dirty="0">
                <a:solidFill>
                  <a:srgbClr val="FF0000"/>
                </a:solidFill>
                <a:hlinkClick r:id="rId8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podmiotu udostępniającego zasoby</a:t>
            </a:r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r>
              <a:rPr lang="pl-PL" sz="1400" dirty="0">
                <a:solidFill>
                  <a:srgbClr val="FF0000"/>
                </a:solidFill>
                <a:hlinkClick r:id="rId9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nr 6 do </a:t>
            </a:r>
            <a:r>
              <a:rPr lang="pl-PL" sz="1400" dirty="0" err="1">
                <a:solidFill>
                  <a:srgbClr val="FF0000"/>
                </a:solidFill>
                <a:hlinkClick r:id="rId9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SWZ_Wykaz</a:t>
            </a:r>
            <a:r>
              <a:rPr lang="pl-PL" sz="1400" dirty="0">
                <a:solidFill>
                  <a:srgbClr val="FF0000"/>
                </a:solidFill>
                <a:hlinkClick r:id="rId9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usług</a:t>
            </a:r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  <a:p>
            <a:pPr algn="just"/>
            <a:endParaRPr lang="pl-PL" sz="1400" dirty="0">
              <a:solidFill>
                <a:srgbClr val="FF000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20835" y="954959"/>
            <a:ext cx="665505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2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</a:t>
            </a:r>
          </a:p>
          <a:p>
            <a:pPr algn="ctr" eaLnBrk="1" hangingPunct="1"/>
            <a:r>
              <a:rPr lang="pl-PL" altLang="pl-PL" sz="3200" i="1" dirty="0">
                <a:solidFill>
                  <a:srgbClr val="002060"/>
                </a:solidFill>
                <a:latin typeface="Calibri" panose="020F0502020204030204" pitchFamily="34" charset="0"/>
              </a:rPr>
              <a:t>– </a:t>
            </a:r>
            <a:r>
              <a:rPr lang="pl-PL" altLang="pl-PL" sz="3200" i="1" u="sng" dirty="0">
                <a:solidFill>
                  <a:srgbClr val="002060"/>
                </a:solidFill>
                <a:latin typeface="Calibri" panose="020F0502020204030204" pitchFamily="34" charset="0"/>
              </a:rPr>
              <a:t>załączniki do </a:t>
            </a:r>
            <a:r>
              <a:rPr lang="pl-PL" altLang="pl-PL" sz="3200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SWZ </a:t>
            </a:r>
            <a:r>
              <a:rPr lang="pl-PL" altLang="pl-PL" sz="3200" b="1" i="1" u="sng" dirty="0" err="1">
                <a:solidFill>
                  <a:srgbClr val="002060"/>
                </a:solidFill>
                <a:latin typeface="Calibri" panose="020F0502020204030204" pitchFamily="34" charset="0"/>
              </a:rPr>
              <a:t>j.w</a:t>
            </a:r>
            <a:r>
              <a:rPr lang="pl-PL" altLang="pl-PL" sz="3200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.</a:t>
            </a:r>
            <a:endParaRPr lang="pl-PL" altLang="pl-PL" sz="5400" b="1" i="1" u="sng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129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4317872" y="3151363"/>
            <a:ext cx="2616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endParaRPr lang="pl-PL" dirty="0">
              <a:solidFill>
                <a:srgbClr val="FF0000"/>
              </a:solidFill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just"/>
            <a:r>
              <a:rPr lang="pl-PL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pismo ex </a:t>
            </a:r>
            <a:r>
              <a:rPr lang="pl-PL" dirty="0" err="1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ante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09546" y="1429092"/>
            <a:ext cx="665505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– </a:t>
            </a:r>
            <a:r>
              <a:rPr lang="pl-PL" altLang="pl-PL" sz="4000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weryfikacja ex-</a:t>
            </a:r>
            <a:r>
              <a:rPr lang="pl-PL" altLang="pl-PL" sz="4000" b="1" i="1" u="sng" dirty="0" err="1">
                <a:solidFill>
                  <a:srgbClr val="002060"/>
                </a:solidFill>
                <a:latin typeface="Calibri" panose="020F0502020204030204" pitchFamily="34" charset="0"/>
              </a:rPr>
              <a:t>ante</a:t>
            </a:r>
            <a:endParaRPr lang="pl-PL" altLang="pl-PL" sz="6600" b="1" i="1" u="sng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369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526120" y="4397324"/>
            <a:ext cx="1113976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l-PL" dirty="0">
                <a:solidFill>
                  <a:srgbClr val="FF0000"/>
                </a:solidFill>
                <a:hlinkClick r:id="rId2"/>
              </a:rPr>
              <a:t>https://www.uzp.gov.pl/baza-wiedzy/publikacje/poradnik-z-katalogiem-dobrych-praktyk-pozacenowe-kryteria-oceny-ofert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2146" y="1161858"/>
            <a:ext cx="8445754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– </a:t>
            </a:r>
          </a:p>
          <a:p>
            <a:pPr algn="ctr" eaLnBrk="1" hangingPunct="1"/>
            <a:endParaRPr lang="pl-PL" altLang="pl-PL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b="1" i="1" dirty="0">
                <a:solidFill>
                  <a:srgbClr val="002060"/>
                </a:solidFill>
                <a:latin typeface="Calibri" panose="020F0502020204030204" pitchFamily="34" charset="0"/>
              </a:rPr>
              <a:t>Kryteria oceny ofert</a:t>
            </a:r>
          </a:p>
          <a:p>
            <a:pPr algn="ctr" eaLnBrk="1" hangingPunct="1"/>
            <a:endParaRPr lang="pl-PL" altLang="pl-PL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b="1" dirty="0">
                <a:solidFill>
                  <a:srgbClr val="002060"/>
                </a:solidFill>
              </a:rPr>
              <a:t>Poradnik z katalogiem dobrych praktyk - </a:t>
            </a:r>
            <a:r>
              <a:rPr lang="pl-PL" b="1" dirty="0" err="1">
                <a:solidFill>
                  <a:srgbClr val="FF0000"/>
                </a:solidFill>
              </a:rPr>
              <a:t>Pozacenowe</a:t>
            </a:r>
            <a:r>
              <a:rPr lang="pl-PL" b="1" dirty="0">
                <a:solidFill>
                  <a:srgbClr val="FF0000"/>
                </a:solidFill>
              </a:rPr>
              <a:t> kryteria oceny ofert</a:t>
            </a:r>
          </a:p>
        </p:txBody>
      </p:sp>
    </p:spTree>
    <p:extLst>
      <p:ext uri="{BB962C8B-B14F-4D97-AF65-F5344CB8AC3E}">
        <p14:creationId xmlns:p14="http://schemas.microsoft.com/office/powerpoint/2010/main" val="998414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304800" y="3042668"/>
            <a:ext cx="110556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pl-PL" sz="1800" dirty="0">
              <a:solidFill>
                <a:srgbClr val="002060"/>
              </a:solidFill>
              <a:hlinkClick r:id="rId2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/>
            <a:r>
              <a:rPr lang="pl-PL" sz="1800" dirty="0">
                <a:solidFill>
                  <a:srgbClr val="002060"/>
                </a:solidFill>
                <a:hlinkClick r:id="rId3" action="ppaction://hlinkfile"/>
              </a:rPr>
              <a:t>Czynnosci-przygotowawcze-zamowienie-publiczne-na-system-informatyczny(2).pdf</a:t>
            </a:r>
            <a:endParaRPr lang="pl-PL" sz="1800" dirty="0">
              <a:solidFill>
                <a:srgbClr val="00206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790" y="642011"/>
            <a:ext cx="12204700" cy="2400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– </a:t>
            </a:r>
          </a:p>
          <a:p>
            <a:pPr algn="ctr" eaLnBrk="1" hangingPunct="1"/>
            <a:endParaRPr lang="pl-PL" altLang="pl-PL" sz="10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3600" i="1" dirty="0">
                <a:solidFill>
                  <a:srgbClr val="002060"/>
                </a:solidFill>
                <a:latin typeface="Calibri" panose="020F0502020204030204" pitchFamily="34" charset="0"/>
              </a:rPr>
              <a:t>Opis przedmiotu zamówienia</a:t>
            </a:r>
          </a:p>
          <a:p>
            <a:pPr algn="ctr" eaLnBrk="1" hangingPunct="1"/>
            <a:endParaRPr lang="pl-PL" altLang="pl-PL" sz="14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sz="2400" b="1" u="sng" dirty="0">
                <a:solidFill>
                  <a:srgbClr val="FF0000"/>
                </a:solidFill>
              </a:rPr>
              <a:t>Rekomendacje</a:t>
            </a:r>
            <a:r>
              <a:rPr lang="pl-PL" sz="2400" b="1" dirty="0">
                <a:solidFill>
                  <a:srgbClr val="FF0000"/>
                </a:solidFill>
              </a:rPr>
              <a:t> Prezesa Urzędu Zamówień Publicznych dotyczące udzielania zamówień publicznych </a:t>
            </a:r>
            <a:r>
              <a:rPr lang="pl-PL" sz="2400" b="1" u="sng" dirty="0">
                <a:solidFill>
                  <a:srgbClr val="FF0000"/>
                </a:solidFill>
              </a:rPr>
              <a:t>na dostawę zestawów komputerowych</a:t>
            </a:r>
          </a:p>
        </p:txBody>
      </p:sp>
      <p:sp>
        <p:nvSpPr>
          <p:cNvPr id="7" name="pole tekstowe 15">
            <a:extLst>
              <a:ext uri="{FF2B5EF4-FFF2-40B4-BE49-F238E27FC236}">
                <a16:creationId xmlns:a16="http://schemas.microsoft.com/office/drawing/2014/main" id="{226797C6-49D1-4BAD-910A-1EEB09FA48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4224349"/>
            <a:ext cx="12001500" cy="67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pl-PL" altLang="pl-PL" sz="14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sz="2400" b="1" dirty="0">
                <a:solidFill>
                  <a:srgbClr val="00206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Zamówienia publiczne </a:t>
            </a:r>
            <a:r>
              <a:rPr lang="pl-PL" sz="2400" b="1" dirty="0">
                <a:solidFill>
                  <a:srgbClr val="FF000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 systemy informatyczne</a:t>
            </a:r>
            <a:endParaRPr lang="pl-PL" sz="2400" b="1" dirty="0">
              <a:solidFill>
                <a:srgbClr val="FF0000"/>
              </a:solidFill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4C47465-285E-4F05-B3B4-1E80DC2E0B53}"/>
              </a:ext>
            </a:extLst>
          </p:cNvPr>
          <p:cNvSpPr txBox="1"/>
          <p:nvPr/>
        </p:nvSpPr>
        <p:spPr>
          <a:xfrm>
            <a:off x="210790" y="5309990"/>
            <a:ext cx="112587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0070C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Rekomendacje-Prezesa-UZP-udzielanie-zamowien-publicznych-</a:t>
            </a:r>
            <a:r>
              <a:rPr lang="pl-PL" b="1" dirty="0">
                <a:solidFill>
                  <a:srgbClr val="FF000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w-zakresie-urzadzen-drukujacych</a:t>
            </a:r>
            <a:r>
              <a:rPr lang="pl-PL" b="1" dirty="0">
                <a:solidFill>
                  <a:srgbClr val="0070C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-i-wielofunkcyjnych,-urzadzen-mobilnych-oraz-systemow-digital-signage</a:t>
            </a:r>
            <a:endParaRPr lang="pl-PL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64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2932726" y="913309"/>
            <a:ext cx="52388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9867480"/>
              </p:ext>
            </p:extLst>
          </p:nvPr>
        </p:nvGraphicFramePr>
        <p:xfrm>
          <a:off x="1768642" y="1482046"/>
          <a:ext cx="7073701" cy="401638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8832">
                  <a:extLst>
                    <a:ext uri="{9D8B030D-6E8A-4147-A177-3AD203B41FA5}">
                      <a16:colId xmlns:a16="http://schemas.microsoft.com/office/drawing/2014/main" val="4136736318"/>
                    </a:ext>
                  </a:extLst>
                </a:gridCol>
                <a:gridCol w="6774869">
                  <a:extLst>
                    <a:ext uri="{9D8B030D-6E8A-4147-A177-3AD203B41FA5}">
                      <a16:colId xmlns:a16="http://schemas.microsoft.com/office/drawing/2014/main" val="901757245"/>
                    </a:ext>
                  </a:extLst>
                </a:gridCol>
              </a:tblGrid>
              <a:tr h="46809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00" i="1" kern="12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WZÓR</a:t>
                      </a:r>
                      <a:r>
                        <a:rPr lang="pl-PL" sz="1200" i="1" kern="1200" baseline="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UMOWY – przykłady zapisów zmiany umowy</a:t>
                      </a:r>
                      <a:endParaRPr lang="pl-PL" sz="12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743685"/>
                  </a:ext>
                </a:extLst>
              </a:tr>
              <a:tr h="354828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i="0" u="none" kern="12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URZĄD ZAMÓWIEŃ PUBLICZNYCH – ustawa PZP (przepisy, interpretacje)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i="0" u="none" kern="12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  <a:hlinkClick r:id="rId2"/>
                        </a:rPr>
                        <a:t>https://www.uzp.gov.pl/baza-wiedzy/wzorcowe-dokumenty</a:t>
                      </a: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0" i="0" u="sng" kern="12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  <a:hlinkClick r:id="rId3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wzor_umowy_obiekty_liniowe_popr2</a:t>
                      </a:r>
                      <a:endParaRPr lang="pl-PL" sz="2400" b="0" i="0" u="sng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426031"/>
                  </a:ext>
                </a:extLst>
              </a:tr>
            </a:tbl>
          </a:graphicData>
        </a:graphic>
      </p:graphicFrame>
      <p:sp>
        <p:nvSpPr>
          <p:cNvPr id="3" name="pole tekstowe 2">
            <a:extLst>
              <a:ext uri="{FF2B5EF4-FFF2-40B4-BE49-F238E27FC236}">
                <a16:creationId xmlns:a16="http://schemas.microsoft.com/office/drawing/2014/main" id="{99A0944D-1F66-4C6B-8E2E-E900DD9EF27D}"/>
              </a:ext>
            </a:extLst>
          </p:cNvPr>
          <p:cNvSpPr txBox="1"/>
          <p:nvPr/>
        </p:nvSpPr>
        <p:spPr>
          <a:xfrm>
            <a:off x="2246489" y="4492978"/>
            <a:ext cx="63104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FF000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Przykładowe_klauzule_przeglądowe_w_umowach_o_roboty_budowlane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2362812A-47F3-4461-8484-1E813FC79A8D}"/>
              </a:ext>
            </a:extLst>
          </p:cNvPr>
          <p:cNvSpPr txBox="1"/>
          <p:nvPr/>
        </p:nvSpPr>
        <p:spPr>
          <a:xfrm>
            <a:off x="3138311" y="3860800"/>
            <a:ext cx="467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>
                <a:solidFill>
                  <a:srgbClr val="FF000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KLAUZULE PRZEGLĄDOWE</a:t>
            </a:r>
            <a:r>
              <a:rPr lang="pl-PL" b="1" dirty="0">
                <a:solidFill>
                  <a:srgbClr val="FF0000"/>
                </a:solidFill>
              </a:rPr>
              <a:t> – ad zmiana umowy</a:t>
            </a:r>
            <a:endParaRPr lang="pl-P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95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2932726" y="913309"/>
            <a:ext cx="52388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4703216"/>
              </p:ext>
            </p:extLst>
          </p:nvPr>
        </p:nvGraphicFramePr>
        <p:xfrm>
          <a:off x="1768642" y="1482046"/>
          <a:ext cx="7073701" cy="401638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8832">
                  <a:extLst>
                    <a:ext uri="{9D8B030D-6E8A-4147-A177-3AD203B41FA5}">
                      <a16:colId xmlns:a16="http://schemas.microsoft.com/office/drawing/2014/main" val="4136736318"/>
                    </a:ext>
                  </a:extLst>
                </a:gridCol>
                <a:gridCol w="6774869">
                  <a:extLst>
                    <a:ext uri="{9D8B030D-6E8A-4147-A177-3AD203B41FA5}">
                      <a16:colId xmlns:a16="http://schemas.microsoft.com/office/drawing/2014/main" val="901757245"/>
                    </a:ext>
                  </a:extLst>
                </a:gridCol>
              </a:tblGrid>
              <a:tr h="46809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743685"/>
                  </a:ext>
                </a:extLst>
              </a:tr>
              <a:tr h="354828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400" b="0" i="0" u="sng" kern="12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  <a:hlinkClick r:id="rId2" action="ppaction://hlinkfile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EX-ANTE – ZAMÓWIENIE ELEKTRONICZNE</a:t>
                      </a:r>
                      <a:endParaRPr lang="pl-PL" sz="2400" b="0" i="0" u="sng" kern="12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100" b="0" i="0" u="sng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426031"/>
                  </a:ext>
                </a:extLst>
              </a:tr>
            </a:tbl>
          </a:graphicData>
        </a:graphic>
      </p:graphicFrame>
      <p:sp>
        <p:nvSpPr>
          <p:cNvPr id="6" name="pole tekstowe 5">
            <a:extLst>
              <a:ext uri="{FF2B5EF4-FFF2-40B4-BE49-F238E27FC236}">
                <a16:creationId xmlns:a16="http://schemas.microsoft.com/office/drawing/2014/main" id="{A2635F1B-C6E0-4A1B-A60E-A2EE1032DB29}"/>
              </a:ext>
            </a:extLst>
          </p:cNvPr>
          <p:cNvSpPr txBox="1"/>
          <p:nvPr/>
        </p:nvSpPr>
        <p:spPr>
          <a:xfrm>
            <a:off x="2795542" y="2799183"/>
            <a:ext cx="5769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8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Strony do weryfikacji podpisów elektronicznych</a:t>
            </a:r>
            <a:endParaRPr lang="pl-PL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endParaRPr lang="pl-PL" u="sng" dirty="0">
              <a:solidFill>
                <a:srgbClr val="00B0F0"/>
              </a:solidFill>
              <a:latin typeface="Calibri" panose="020F0502020204030204" pitchFamily="34" charset="0"/>
              <a:ea typeface="Calibri" panose="020F050202020403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pl-PL" sz="1800" u="sng" dirty="0">
                <a:solidFill>
                  <a:srgbClr val="00B0F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https://www.signatur.rtr.at/en/vd/Pruefung.html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pl-PL" sz="18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https://weryfikacjapodpisu.pl/verification/</a:t>
            </a:r>
            <a:endParaRPr lang="pl-PL" sz="1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pl-P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5"/>
              </a:rPr>
              <a:t>https://dss.nowina.lu/validation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pl-P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6"/>
              </a:rPr>
              <a:t>https://joinup.ec.europa.eu/dss-webapp/validation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pl-PL" sz="18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7"/>
              </a:rPr>
              <a:t>https://webgate.ec.europa.eu/tl-browser/#/search/file/1</a:t>
            </a:r>
            <a:endParaRPr lang="pl-PL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82380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99797"/>
              </p:ext>
            </p:extLst>
          </p:nvPr>
        </p:nvGraphicFramePr>
        <p:xfrm>
          <a:off x="1768642" y="1482046"/>
          <a:ext cx="7073701" cy="401638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8832">
                  <a:extLst>
                    <a:ext uri="{9D8B030D-6E8A-4147-A177-3AD203B41FA5}">
                      <a16:colId xmlns:a16="http://schemas.microsoft.com/office/drawing/2014/main" val="4136736318"/>
                    </a:ext>
                  </a:extLst>
                </a:gridCol>
                <a:gridCol w="6774869">
                  <a:extLst>
                    <a:ext uri="{9D8B030D-6E8A-4147-A177-3AD203B41FA5}">
                      <a16:colId xmlns:a16="http://schemas.microsoft.com/office/drawing/2014/main" val="901757245"/>
                    </a:ext>
                  </a:extLst>
                </a:gridCol>
              </a:tblGrid>
              <a:tr h="46809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743685"/>
                  </a:ext>
                </a:extLst>
              </a:tr>
              <a:tr h="354828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i="0" u="none" kern="12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URZĄD ZAMÓWIEŃ PUBLICZNYCH – NOWA ustawa PZP (przepisy, interpretacje)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3200" i="0" u="none" kern="1200" dirty="0">
                          <a:solidFill>
                            <a:srgbClr val="002060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https://www.uzp.gov.pl/nowe-pzp</a:t>
                      </a:r>
                      <a:endParaRPr lang="pl-PL" sz="32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00" i="1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426031"/>
                  </a:ext>
                </a:extLst>
              </a:tr>
            </a:tbl>
          </a:graphicData>
        </a:graphic>
      </p:graphicFrame>
      <p:sp>
        <p:nvSpPr>
          <p:cNvPr id="7" name="pole tekstowe 6">
            <a:extLst>
              <a:ext uri="{FF2B5EF4-FFF2-40B4-BE49-F238E27FC236}">
                <a16:creationId xmlns:a16="http://schemas.microsoft.com/office/drawing/2014/main" id="{58DF11A9-BAA9-46BA-95FA-A46C8D8C7D10}"/>
              </a:ext>
            </a:extLst>
          </p:cNvPr>
          <p:cNvSpPr txBox="1"/>
          <p:nvPr/>
        </p:nvSpPr>
        <p:spPr>
          <a:xfrm>
            <a:off x="3153747" y="4438850"/>
            <a:ext cx="4441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Uzasadnienie do ustawy – komentarz nowe PZP - ustawodawca</a:t>
            </a:r>
            <a:endParaRPr lang="pl-PL" dirty="0">
              <a:solidFill>
                <a:srgbClr val="FF0000"/>
              </a:solidFill>
            </a:endParaRPr>
          </a:p>
        </p:txBody>
      </p:sp>
      <p:sp>
        <p:nvSpPr>
          <p:cNvPr id="9" name="pole tekstowe 15">
            <a:extLst>
              <a:ext uri="{FF2B5EF4-FFF2-40B4-BE49-F238E27FC236}">
                <a16:creationId xmlns:a16="http://schemas.microsoft.com/office/drawing/2014/main" id="{C6926214-C90B-4EDF-8B92-C3D529CFB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2726" y="913309"/>
            <a:ext cx="52388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NOWA Ustawa </a:t>
            </a:r>
            <a:r>
              <a:rPr lang="pl-PL" altLang="pl-PL" sz="1800" i="1" dirty="0" err="1">
                <a:solidFill>
                  <a:srgbClr val="002060"/>
                </a:solidFill>
                <a:latin typeface="Calibri" panose="020F0502020204030204" pitchFamily="34" charset="0"/>
              </a:rPr>
              <a:t>pzp</a:t>
            </a:r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 - wchodzi w życie w 2021</a:t>
            </a:r>
          </a:p>
        </p:txBody>
      </p:sp>
    </p:spTree>
    <p:extLst>
      <p:ext uri="{BB962C8B-B14F-4D97-AF65-F5344CB8AC3E}">
        <p14:creationId xmlns:p14="http://schemas.microsoft.com/office/powerpoint/2010/main" val="1723306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159530" y="2938359"/>
            <a:ext cx="825862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DZIĘKUJĘ ZA UWAGĘ</a:t>
            </a:r>
          </a:p>
          <a:p>
            <a:pPr algn="ctr"/>
            <a:endParaRPr 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i="1" dirty="0">
                <a:solidFill>
                  <a:srgbClr val="002060"/>
                </a:solidFill>
                <a:latin typeface="Calibri" panose="020F0502020204030204" pitchFamily="34" charset="0"/>
              </a:rPr>
              <a:t>Jolanta Zełep</a:t>
            </a:r>
          </a:p>
          <a:p>
            <a:pPr algn="ctr"/>
            <a:r>
              <a:rPr lang="pl-PL" i="1" dirty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j.zelep@duw.pl</a:t>
            </a:r>
            <a:endParaRPr lang="pl-PL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i="1" dirty="0">
                <a:solidFill>
                  <a:srgbClr val="002060"/>
                </a:solidFill>
                <a:latin typeface="Calibri" panose="020F0502020204030204" pitchFamily="34" charset="0"/>
              </a:rPr>
              <a:t>Tel. 071-340-65-33</a:t>
            </a:r>
          </a:p>
          <a:p>
            <a:pPr algn="ctr"/>
            <a:endParaRPr 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361544" y="6106584"/>
            <a:ext cx="2953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Wrocław, 2024 r.</a:t>
            </a: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CE4D1908-94E8-464B-90CD-3E5B6CB62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235" y="525398"/>
            <a:ext cx="3916680" cy="90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3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2314575" y="2318116"/>
            <a:ext cx="664774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sz="3600" u="sng" dirty="0">
                <a:solidFill>
                  <a:srgbClr val="FF0000"/>
                </a:solidFill>
                <a:hlinkClick r:id="rId2"/>
              </a:rPr>
              <a:t>Podręcznik Wnioskodawcy</a:t>
            </a:r>
            <a:endParaRPr lang="pl-PL" sz="3600" u="sng" dirty="0">
              <a:solidFill>
                <a:srgbClr val="FF000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1178DC1C-4B48-4AB8-8CB9-BF9679429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53568" y="1060984"/>
            <a:ext cx="673805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sz="4000" b="1" dirty="0">
                <a:solidFill>
                  <a:srgbClr val="002060"/>
                </a:solidFill>
              </a:rPr>
              <a:t>INSTRUKCJE</a:t>
            </a:r>
            <a:endParaRPr lang="pl-PL" altLang="pl-PL" sz="66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46281E1-1382-412B-9E89-0EA6FC377070}"/>
              </a:ext>
            </a:extLst>
          </p:cNvPr>
          <p:cNvSpPr txBox="1"/>
          <p:nvPr/>
        </p:nvSpPr>
        <p:spPr>
          <a:xfrm>
            <a:off x="2806192" y="3513693"/>
            <a:ext cx="5664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>
                <a:solidFill>
                  <a:srgbClr val="00B050"/>
                </a:solidFill>
                <a:hlinkClick r:id="rId3"/>
              </a:rPr>
              <a:t>Podręcznik Beneficjenta</a:t>
            </a:r>
            <a:endParaRPr lang="pl-PL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46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869950" y="3418164"/>
            <a:ext cx="10083800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endParaRPr lang="pl-PL" dirty="0">
              <a:solidFill>
                <a:srgbClr val="002060"/>
              </a:solidFill>
              <a:hlinkClick r:id="rId2" action="ppaction://hlinkfile"/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l-PL" dirty="0" err="1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Kwestionariusz_kontroli_udzielania_zamówień_publicznych</a:t>
            </a:r>
            <a:r>
              <a:rPr lang="pl-PL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w ramach EWT</a:t>
            </a:r>
            <a:endParaRPr lang="pl-PL" dirty="0">
              <a:solidFill>
                <a:srgbClr val="FF0000"/>
              </a:solidFill>
            </a:endParaRPr>
          </a:p>
          <a:p>
            <a:pPr algn="just"/>
            <a:endParaRPr lang="pl-PL" dirty="0">
              <a:solidFill>
                <a:srgbClr val="002060"/>
              </a:solidFill>
            </a:endParaRP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pl-PL" dirty="0">
                <a:solidFill>
                  <a:srgbClr val="00B05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Kwestionariusz_kontroli_udzielania_zamówień_publicznych </a:t>
            </a:r>
            <a:br>
              <a:rPr lang="pl-PL" dirty="0">
                <a:solidFill>
                  <a:srgbClr val="00B05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endParaRPr lang="pl-PL" dirty="0">
              <a:solidFill>
                <a:srgbClr val="00B050"/>
              </a:solidFill>
            </a:endParaRPr>
          </a:p>
          <a:p>
            <a:pPr algn="just"/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775" y="713904"/>
            <a:ext cx="11029949" cy="2985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3600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–</a:t>
            </a:r>
          </a:p>
          <a:p>
            <a:pPr algn="ctr" eaLnBrk="1" hangingPunct="1"/>
            <a:r>
              <a:rPr lang="pl-PL" altLang="pl-PL" sz="3600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pl-PL" altLang="pl-PL" sz="3600" b="1" i="1" u="sng" dirty="0">
                <a:solidFill>
                  <a:srgbClr val="002060"/>
                </a:solidFill>
                <a:latin typeface="Calibri" panose="020F0502020204030204" pitchFamily="34" charset="0"/>
              </a:rPr>
              <a:t>dokumentacja postępowania o udzielenie zamówienia publicznego </a:t>
            </a:r>
          </a:p>
          <a:p>
            <a:pPr algn="ctr" eaLnBrk="1" hangingPunct="1"/>
            <a:endParaRPr lang="pl-PL" altLang="pl-PL" sz="1400" b="1" i="1" u="sng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 eaLnBrk="1" hangingPunct="1"/>
            <a:r>
              <a:rPr lang="pl-PL" altLang="pl-PL" sz="3200" b="1" i="1" dirty="0">
                <a:solidFill>
                  <a:srgbClr val="002060"/>
                </a:solidFill>
                <a:latin typeface="Calibri" panose="020F0502020204030204" pitchFamily="34" charset="0"/>
              </a:rPr>
              <a:t>o wartości równej lub</a:t>
            </a:r>
          </a:p>
          <a:p>
            <a:pPr algn="ctr" eaLnBrk="1" hangingPunct="1"/>
            <a:r>
              <a:rPr lang="pl-PL" altLang="pl-PL" sz="3200" b="1" i="1" dirty="0">
                <a:solidFill>
                  <a:srgbClr val="002060"/>
                </a:solidFill>
                <a:latin typeface="Calibri" panose="020F0502020204030204" pitchFamily="34" charset="0"/>
              </a:rPr>
              <a:t>przekraczającej kwotę 130 000 PLN NETTO</a:t>
            </a:r>
            <a:endParaRPr lang="pl-PL" altLang="pl-PL" sz="54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8959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2932726" y="913309"/>
            <a:ext cx="523881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NOWA Ustawa </a:t>
            </a:r>
            <a:r>
              <a:rPr lang="pl-PL" altLang="pl-PL" sz="1800" i="1" dirty="0" err="1">
                <a:solidFill>
                  <a:srgbClr val="002060"/>
                </a:solidFill>
                <a:latin typeface="Calibri" panose="020F0502020204030204" pitchFamily="34" charset="0"/>
              </a:rPr>
              <a:t>pzp</a:t>
            </a:r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 - wchodzi w życie w 2021</a:t>
            </a: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/>
          </p:nvPr>
        </p:nvGraphicFramePr>
        <p:xfrm>
          <a:off x="1768642" y="1482046"/>
          <a:ext cx="7073701" cy="4016386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98832">
                  <a:extLst>
                    <a:ext uri="{9D8B030D-6E8A-4147-A177-3AD203B41FA5}">
                      <a16:colId xmlns:a16="http://schemas.microsoft.com/office/drawing/2014/main" val="4136736318"/>
                    </a:ext>
                  </a:extLst>
                </a:gridCol>
                <a:gridCol w="6774869">
                  <a:extLst>
                    <a:ext uri="{9D8B030D-6E8A-4147-A177-3AD203B41FA5}">
                      <a16:colId xmlns:a16="http://schemas.microsoft.com/office/drawing/2014/main" val="901757245"/>
                    </a:ext>
                  </a:extLst>
                </a:gridCol>
              </a:tblGrid>
              <a:tr h="46809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b="1" dirty="0"/>
                        <a:t>UZP – KONFERENCJA</a:t>
                      </a:r>
                      <a:r>
                        <a:rPr lang="pl-PL" sz="1400" b="1" baseline="0" dirty="0"/>
                        <a:t> NOWE PZP Z 16.11.2020 R.</a:t>
                      </a:r>
                      <a:endParaRPr lang="pl-PL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9743685"/>
                  </a:ext>
                </a:extLst>
              </a:tr>
              <a:tr h="3548288">
                <a:tc>
                  <a:txBody>
                    <a:bodyPr/>
                    <a:lstStyle/>
                    <a:p>
                      <a:endParaRPr lang="pl-PL" sz="1000" i="1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i="0" u="none" kern="1200" dirty="0">
                        <a:solidFill>
                          <a:srgbClr val="002060"/>
                        </a:solidFill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4426031"/>
                  </a:ext>
                </a:extLst>
              </a:tr>
            </a:tbl>
          </a:graphicData>
        </a:graphic>
      </p:graphicFrame>
      <p:sp>
        <p:nvSpPr>
          <p:cNvPr id="7" name="pole tekstowe 6">
            <a:extLst>
              <a:ext uri="{FF2B5EF4-FFF2-40B4-BE49-F238E27FC236}">
                <a16:creationId xmlns:a16="http://schemas.microsoft.com/office/drawing/2014/main" id="{58DF11A9-BAA9-46BA-95FA-A46C8D8C7D10}"/>
              </a:ext>
            </a:extLst>
          </p:cNvPr>
          <p:cNvSpPr txBox="1"/>
          <p:nvPr/>
        </p:nvSpPr>
        <p:spPr>
          <a:xfrm>
            <a:off x="1768641" y="4014368"/>
            <a:ext cx="7073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>
                <a:solidFill>
                  <a:srgbClr val="00206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https://www.uzp.gov.pl/baza-wiedzy/projekty/profesjonalizacja-kadr-w-zamowieniach-publicznych/konferencje-i-szkolenia</a:t>
            </a:r>
            <a:endParaRPr lang="pl-PL" sz="1400" dirty="0">
              <a:solidFill>
                <a:srgbClr val="00206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22FEBB37-24EF-4741-8AA2-131C9D56AF68}"/>
              </a:ext>
            </a:extLst>
          </p:cNvPr>
          <p:cNvSpPr txBox="1"/>
          <p:nvPr/>
        </p:nvSpPr>
        <p:spPr>
          <a:xfrm>
            <a:off x="2555301" y="2115376"/>
            <a:ext cx="5691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800" b="1" dirty="0">
                <a:solidFill>
                  <a:srgbClr val="FF0000"/>
                </a:solidFill>
              </a:rPr>
              <a:t>Materiały i konferencje UZP – </a:t>
            </a:r>
            <a:br>
              <a:rPr lang="pl-PL" sz="1800" b="1" dirty="0">
                <a:solidFill>
                  <a:srgbClr val="FF0000"/>
                </a:solidFill>
              </a:rPr>
            </a:br>
            <a:r>
              <a:rPr lang="pl-PL" sz="1800" b="1" dirty="0">
                <a:solidFill>
                  <a:srgbClr val="FF0000"/>
                </a:solidFill>
              </a:rPr>
              <a:t>Nowe Prawo zamówień publicznych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487819F-4E50-4A87-B809-DD144EA5E960}"/>
              </a:ext>
            </a:extLst>
          </p:cNvPr>
          <p:cNvSpPr txBox="1"/>
          <p:nvPr/>
        </p:nvSpPr>
        <p:spPr>
          <a:xfrm>
            <a:off x="2332516" y="4637290"/>
            <a:ext cx="613724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>
                <a:solidFill>
                  <a:srgbClr val="00206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https://www.uzp.gov.pl/baza-wiedzy/projekty/profesjonalizacja-kadr-w-zamowieniach-publicznych/konferencje-i-szkolenia/nowe-prawo-zamowien-publicznych-wiedza-i-praktyka</a:t>
            </a:r>
            <a:endParaRPr lang="pl-PL" sz="1400" dirty="0">
              <a:solidFill>
                <a:srgbClr val="00206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4B6C2DEA-EE9C-489A-AF60-9529C3CF8793}"/>
              </a:ext>
            </a:extLst>
          </p:cNvPr>
          <p:cNvSpPr txBox="1"/>
          <p:nvPr/>
        </p:nvSpPr>
        <p:spPr>
          <a:xfrm>
            <a:off x="3945347" y="3429000"/>
            <a:ext cx="23677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Opinie UZP - link</a:t>
            </a:r>
            <a:endParaRPr lang="pl-PL" dirty="0">
              <a:solidFill>
                <a:srgbClr val="002060"/>
              </a:solidFill>
            </a:endParaRPr>
          </a:p>
        </p:txBody>
      </p:sp>
      <p:sp>
        <p:nvSpPr>
          <p:cNvPr id="9" name="pole tekstowe 8">
            <a:extLst>
              <a:ext uri="{FF2B5EF4-FFF2-40B4-BE49-F238E27FC236}">
                <a16:creationId xmlns:a16="http://schemas.microsoft.com/office/drawing/2014/main" id="{3CBBA3DD-890B-414F-BF93-A4CDD4FEE25B}"/>
              </a:ext>
            </a:extLst>
          </p:cNvPr>
          <p:cNvSpPr txBox="1"/>
          <p:nvPr/>
        </p:nvSpPr>
        <p:spPr>
          <a:xfrm>
            <a:off x="2649712" y="2977200"/>
            <a:ext cx="55028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rgbClr val="00206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Repozytorium wiedzy UZP </a:t>
            </a:r>
            <a:r>
              <a:rPr lang="pl-PL" dirty="0"/>
              <a:t>- link</a:t>
            </a:r>
          </a:p>
        </p:txBody>
      </p:sp>
    </p:spTree>
    <p:extLst>
      <p:ext uri="{BB962C8B-B14F-4D97-AF65-F5344CB8AC3E}">
        <p14:creationId xmlns:p14="http://schemas.microsoft.com/office/powerpoint/2010/main" val="194838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2571750" y="1293036"/>
            <a:ext cx="66477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sz="3600" u="sng" dirty="0">
                <a:solidFill>
                  <a:srgbClr val="FF000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Plan zamówień – na dany rok budżetowy</a:t>
            </a:r>
            <a:endParaRPr lang="pl-PL" sz="3600" u="sng" dirty="0">
              <a:solidFill>
                <a:srgbClr val="FF000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1178DC1C-4B48-4AB8-8CB9-BF96794299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46645" y="670812"/>
            <a:ext cx="853299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sz="4000" b="1" dirty="0">
                <a:solidFill>
                  <a:srgbClr val="002060"/>
                </a:solidFill>
              </a:rPr>
              <a:t>Szacowanie wartości zamówienia</a:t>
            </a:r>
            <a:endParaRPr lang="pl-PL" altLang="pl-PL" sz="66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46281E1-1382-412B-9E89-0EA6FC377070}"/>
              </a:ext>
            </a:extLst>
          </p:cNvPr>
          <p:cNvSpPr txBox="1"/>
          <p:nvPr/>
        </p:nvSpPr>
        <p:spPr>
          <a:xfrm>
            <a:off x="739422" y="2862697"/>
            <a:ext cx="107131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sz="2400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Szacowanie wartości i udzielanie zamówień, w tym zamówień objętych projektem współfinansowanym ze środków Unii Europejskiej </a:t>
            </a:r>
            <a:br>
              <a:rPr lang="pl-PL" sz="2400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pl-PL" sz="2400" dirty="0">
                <a:solidFill>
                  <a:srgbClr val="00B05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Urząd Zamówień Publicznych</a:t>
            </a:r>
            <a:endParaRPr lang="pl-PL" sz="2400" dirty="0">
              <a:solidFill>
                <a:srgbClr val="00B050"/>
              </a:solidFill>
            </a:endParaRPr>
          </a:p>
          <a:p>
            <a:pPr algn="just"/>
            <a:endParaRPr lang="pl-PL" sz="2400" dirty="0">
              <a:solidFill>
                <a:srgbClr val="00B050"/>
              </a:solidFill>
            </a:endParaRPr>
          </a:p>
          <a:p>
            <a:pPr algn="ctr"/>
            <a:r>
              <a:rPr lang="pl-PL" sz="2400" dirty="0">
                <a:solidFill>
                  <a:srgbClr val="00B050"/>
                </a:solidFill>
                <a:hlinkClick r:id="rId4"/>
              </a:rPr>
              <a:t>https://ekomentarzpzp.uzp.gov.pl/</a:t>
            </a:r>
            <a:endParaRPr lang="pl-PL" sz="2400" dirty="0">
              <a:solidFill>
                <a:srgbClr val="00B050"/>
              </a:solidFill>
            </a:endParaRPr>
          </a:p>
          <a:p>
            <a:pPr algn="just"/>
            <a:endParaRPr lang="pl-PL" sz="2400" dirty="0">
              <a:solidFill>
                <a:srgbClr val="00B050"/>
              </a:solidFill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51F4D976-C4A3-41EC-998D-4832C54CFD0A}"/>
              </a:ext>
            </a:extLst>
          </p:cNvPr>
          <p:cNvSpPr txBox="1"/>
          <p:nvPr/>
        </p:nvSpPr>
        <p:spPr>
          <a:xfrm>
            <a:off x="3495321" y="2493365"/>
            <a:ext cx="49558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b="1" dirty="0"/>
              <a:t>Na łączne lata realizacji projektu 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F08A0FC0-9843-45BF-91D0-054031B9951E}"/>
              </a:ext>
            </a:extLst>
          </p:cNvPr>
          <p:cNvSpPr txBox="1"/>
          <p:nvPr/>
        </p:nvSpPr>
        <p:spPr>
          <a:xfrm>
            <a:off x="616654" y="5011490"/>
            <a:ext cx="107131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002060"/>
                </a:solidFill>
                <a:hlinkClick r:id="rId5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Szacowanie wartości podobnych usług, KIO-KD-10-22 Szacowanie wartości podobnych usług</a:t>
            </a:r>
            <a:r>
              <a:rPr lang="pl-PL" dirty="0"/>
              <a:t> - link</a:t>
            </a:r>
          </a:p>
        </p:txBody>
      </p:sp>
    </p:spTree>
    <p:extLst>
      <p:ext uri="{BB962C8B-B14F-4D97-AF65-F5344CB8AC3E}">
        <p14:creationId xmlns:p14="http://schemas.microsoft.com/office/powerpoint/2010/main" val="1978279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575734" y="881215"/>
            <a:ext cx="11209866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Zasada konkurencyjności</a:t>
            </a:r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 – zasady i dokumentacja</a:t>
            </a:r>
          </a:p>
          <a:p>
            <a:pPr eaLnBrk="1" hangingPunct="1"/>
            <a:endParaRPr lang="pl-PL" sz="2000" dirty="0">
              <a:solidFill>
                <a:srgbClr val="FF0000"/>
              </a:solidFill>
              <a:hlinkClick r:id="rId3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 eaLnBrk="1" hangingPunct="1"/>
            <a:r>
              <a:rPr lang="pl-PL" sz="2000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Załącznik obowiązkowy </a:t>
            </a:r>
            <a:r>
              <a:rPr lang="pl-PL" sz="2000" b="1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Oświadczenie Wykonawcy </a:t>
            </a:r>
            <a:r>
              <a:rPr lang="pl-PL" sz="2000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pl-PL" sz="2000" b="1" u="sng" dirty="0">
                <a:solidFill>
                  <a:schemeClr val="accent2">
                    <a:lumMod val="50000"/>
                  </a:schemeClr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wykluczenie</a:t>
            </a:r>
            <a:r>
              <a:rPr lang="pl-PL" sz="2000" b="1" u="sng" dirty="0">
                <a:solidFill>
                  <a:schemeClr val="accent2">
                    <a:lumMod val="50000"/>
                  </a:schemeClr>
                </a:solidFill>
              </a:rPr>
              <a:t> Ukraina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AA40B21F-A8F5-48C0-9FED-FE3EC27D006B}"/>
              </a:ext>
            </a:extLst>
          </p:cNvPr>
          <p:cNvSpPr txBox="1"/>
          <p:nvPr/>
        </p:nvSpPr>
        <p:spPr>
          <a:xfrm>
            <a:off x="1517650" y="2422162"/>
            <a:ext cx="915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solidFill>
                  <a:srgbClr val="00206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https://bazakonkurencyjnosci.funduszeeuropejskie.gov.pl/</a:t>
            </a:r>
            <a:endParaRPr lang="pl-PL" sz="2400" dirty="0">
              <a:solidFill>
                <a:srgbClr val="002060"/>
              </a:solidFill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13D6FF4-B2B1-43CD-8E85-F345A29DE8A8}"/>
              </a:ext>
            </a:extLst>
          </p:cNvPr>
          <p:cNvSpPr txBox="1"/>
          <p:nvPr/>
        </p:nvSpPr>
        <p:spPr>
          <a:xfrm>
            <a:off x="3159478" y="4202027"/>
            <a:ext cx="581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002060"/>
                </a:solidFill>
              </a:rPr>
              <a:t>BUDŻET PROJEKTU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784991CA-3577-43C3-B03A-16B94BD9D5D8}"/>
              </a:ext>
            </a:extLst>
          </p:cNvPr>
          <p:cNvSpPr txBox="1"/>
          <p:nvPr/>
        </p:nvSpPr>
        <p:spPr>
          <a:xfrm>
            <a:off x="725311" y="4713863"/>
            <a:ext cx="103378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l-PL" b="1" u="sng" dirty="0">
                <a:solidFill>
                  <a:srgbClr val="002060"/>
                </a:solidFill>
              </a:rPr>
              <a:t>Ważne </a:t>
            </a:r>
            <a:r>
              <a:rPr lang="pl-PL" b="1" dirty="0">
                <a:solidFill>
                  <a:srgbClr val="002060"/>
                </a:solidFill>
              </a:rPr>
              <a:t>– należy wykorzystywać uprawnienie wynikające z </a:t>
            </a:r>
            <a:r>
              <a:rPr lang="pl-PL" b="1" u="sng" dirty="0">
                <a:solidFill>
                  <a:srgbClr val="002060"/>
                </a:solidFill>
              </a:rPr>
              <a:t>Art. 30 ust. 4 – ustawy PZP</a:t>
            </a:r>
          </a:p>
          <a:p>
            <a:pPr algn="just"/>
            <a:endParaRPr lang="pl-PL" dirty="0"/>
          </a:p>
          <a:p>
            <a:pPr algn="just"/>
            <a:r>
              <a:rPr lang="pl-PL" sz="1600" dirty="0">
                <a:solidFill>
                  <a:srgbClr val="002060"/>
                </a:solidFill>
              </a:rPr>
              <a:t>W przypadku zamówień udzielanych w częściach, do udzielenia zamówienia na daną część </a:t>
            </a:r>
            <a:r>
              <a:rPr lang="pl-PL" sz="1600" b="1" u="sng" dirty="0">
                <a:solidFill>
                  <a:srgbClr val="002060"/>
                </a:solidFill>
              </a:rPr>
              <a:t>zamawiający może stosować przepisy ustawy właściwe dla wartości tej części zamówienia</a:t>
            </a:r>
            <a:r>
              <a:rPr lang="pl-PL" sz="1600" dirty="0">
                <a:solidFill>
                  <a:srgbClr val="002060"/>
                </a:solidFill>
              </a:rPr>
              <a:t>, jeżeli jej wartość jest mniejsza niż wyrażona w złotych równowartość kwoty 80 000 euro dla dostaw lub usług oraz 1 000 000 euro dla robót budowlanych, </a:t>
            </a:r>
            <a:r>
              <a:rPr lang="pl-PL" sz="1600" b="1" u="sng" dirty="0">
                <a:solidFill>
                  <a:srgbClr val="002060"/>
                </a:solidFill>
              </a:rPr>
              <a:t>pod warunkiem że łączna wartość tych części wynosi nie więcej niż 20% wartości zamówienia</a:t>
            </a:r>
            <a:r>
              <a:rPr lang="pl-PL" sz="1600" dirty="0">
                <a:solidFill>
                  <a:srgbClr val="002060"/>
                </a:solidFill>
              </a:rPr>
              <a:t>. 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6438CD9-C387-4FE3-80CE-60846696622B}"/>
              </a:ext>
            </a:extLst>
          </p:cNvPr>
          <p:cNvSpPr txBox="1"/>
          <p:nvPr/>
        </p:nvSpPr>
        <p:spPr>
          <a:xfrm>
            <a:off x="1238250" y="3199688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hlinkClick r:id="rId5"/>
              </a:rPr>
              <a:t>https://www.cupt.gov.pl/strefa-beneficjenta/baza-konkurencyjnosci-2021-2027/</a:t>
            </a:r>
            <a:endParaRPr lang="pl-PL" dirty="0"/>
          </a:p>
          <a:p>
            <a:r>
              <a:rPr lang="pl-PL" dirty="0"/>
              <a:t>- Pytania i odpowiedzi do bazy przykładowe z CUPT</a:t>
            </a:r>
          </a:p>
        </p:txBody>
      </p:sp>
    </p:spTree>
    <p:extLst>
      <p:ext uri="{BB962C8B-B14F-4D97-AF65-F5344CB8AC3E}">
        <p14:creationId xmlns:p14="http://schemas.microsoft.com/office/powerpoint/2010/main" val="239464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1524000" y="1182231"/>
            <a:ext cx="9277350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Zasada konkurencyjności</a:t>
            </a:r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</a:p>
          <a:p>
            <a:pPr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– przykładowy regulamin zamówień publicznych poniżej 130 tys. netto</a:t>
            </a:r>
            <a:endParaRPr lang="pl-PL" sz="2000" dirty="0">
              <a:solidFill>
                <a:srgbClr val="FF0000"/>
              </a:solidFill>
              <a:hlinkClick r:id="rId3" action="ppaction://hlinkfile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algn="ctr" eaLnBrk="1" hangingPunct="1"/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A6438CD9-C387-4FE3-80CE-60846696622B}"/>
              </a:ext>
            </a:extLst>
          </p:cNvPr>
          <p:cNvSpPr txBox="1"/>
          <p:nvPr/>
        </p:nvSpPr>
        <p:spPr>
          <a:xfrm>
            <a:off x="1200150" y="3809288"/>
            <a:ext cx="876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hlinkClick r:id="rId4"/>
              </a:rPr>
              <a:t>https://www.sgh.waw.pl/procedury-zakupow-wewnetrznych-i-zewnetrznych</a:t>
            </a:r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153203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1143463" y="1444348"/>
            <a:ext cx="86868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l-PL" altLang="pl-PL" sz="1800" i="1" u="sng" dirty="0">
                <a:solidFill>
                  <a:srgbClr val="002060"/>
                </a:solidFill>
                <a:latin typeface="Calibri" panose="020F0502020204030204" pitchFamily="34" charset="0"/>
              </a:rPr>
              <a:t>Rozporządzenie </a:t>
            </a:r>
            <a:r>
              <a:rPr lang="pl-PL" altLang="pl-PL" sz="1800" b="1" dirty="0">
                <a:solidFill>
                  <a:srgbClr val="FF000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 sprawie podmiotowych środków dowodowych </a:t>
            </a:r>
            <a:r>
              <a:rPr lang="pl-PL" altLang="pl-PL" sz="1800" b="1" dirty="0">
                <a:solidFill>
                  <a:srgbClr val="00206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oraz innych dokumentów lub oświadczeń, jakich może żądać</a:t>
            </a:r>
          </a:p>
          <a:p>
            <a:pPr algn="ctr"/>
            <a:r>
              <a:rPr lang="pl-PL" altLang="pl-PL" sz="1800" b="1" dirty="0">
                <a:solidFill>
                  <a:srgbClr val="00206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zamawiający od wykonawcy</a:t>
            </a:r>
            <a:endParaRPr lang="pl-PL" altLang="pl-PL" sz="1800" b="1" dirty="0">
              <a:solidFill>
                <a:srgbClr val="002060"/>
              </a:solidFill>
            </a:endParaRPr>
          </a:p>
          <a:p>
            <a:pPr algn="ctr"/>
            <a:endParaRPr lang="pl-PL" altLang="pl-PL" sz="1800" b="1" dirty="0">
              <a:solidFill>
                <a:srgbClr val="002060"/>
              </a:solidFill>
            </a:endParaRPr>
          </a:p>
          <a:p>
            <a:pPr algn="ctr"/>
            <a:r>
              <a:rPr lang="pl-PL" altLang="pl-PL" sz="1800" b="1" dirty="0">
                <a:solidFill>
                  <a:srgbClr val="002060"/>
                </a:solidFill>
              </a:rPr>
              <a:t>- Uwaga zmiana </a:t>
            </a:r>
            <a:r>
              <a:rPr lang="pl-PL" altLang="pl-PL" sz="1800" b="1" dirty="0">
                <a:solidFill>
                  <a:srgbClr val="002060"/>
                </a:solidFill>
                <a:hlinkClick r:id="rId3" action="ppaction://hlinkfile"/>
              </a:rPr>
              <a:t>Rozporządzenia link</a:t>
            </a:r>
            <a:endParaRPr lang="pl-PL" altLang="pl-PL" sz="1800" b="1" dirty="0">
              <a:solidFill>
                <a:srgbClr val="002060"/>
              </a:solidFill>
            </a:endParaRPr>
          </a:p>
          <a:p>
            <a:pPr algn="ctr"/>
            <a:endParaRPr lang="pl-PL" altLang="pl-PL" sz="1800" i="1" u="sng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l-PL" altLang="pl-PL" sz="1800" i="1" u="sng" dirty="0">
                <a:solidFill>
                  <a:srgbClr val="002060"/>
                </a:solidFill>
                <a:latin typeface="Calibri" panose="020F0502020204030204" pitchFamily="34" charset="0"/>
              </a:rPr>
              <a:t>Rozporządzenie </a:t>
            </a:r>
            <a:r>
              <a:rPr lang="pl-PL" sz="1800" b="1" dirty="0">
                <a:solidFill>
                  <a:srgbClr val="FF000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 sprawie sposobu sporządzania i przekazywania informacji oraz wymagań technicznych dla dokumentów elektronicznych </a:t>
            </a:r>
            <a:r>
              <a:rPr lang="pl-PL" sz="1800" b="1" dirty="0">
                <a:solidFill>
                  <a:srgbClr val="002060"/>
                </a:solidFill>
                <a:hlinkClick r:id="rId4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oraz środków komunikacji elektronicznej w postępowaniu</a:t>
            </a:r>
            <a:endParaRPr lang="pl-PL" sz="1800" b="1" dirty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l-PL" sz="1800" b="1" dirty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l-PL" sz="1800" b="1" dirty="0" err="1">
                <a:solidFill>
                  <a:srgbClr val="002060"/>
                </a:solidFill>
                <a:hlinkClick r:id="rId5" action="ppaction://hlinkfile"/>
              </a:rPr>
              <a:t>uzasadnienie_rozp</a:t>
            </a:r>
            <a:r>
              <a:rPr lang="pl-PL" sz="1800" b="1" dirty="0">
                <a:solidFill>
                  <a:srgbClr val="002060"/>
                </a:solidFill>
                <a:hlinkClick r:id="rId5" action="ppaction://hlinkfile"/>
              </a:rPr>
              <a:t> PRM </a:t>
            </a:r>
            <a:r>
              <a:rPr lang="pl-PL" sz="1800" b="1" dirty="0" err="1">
                <a:solidFill>
                  <a:srgbClr val="002060"/>
                </a:solidFill>
                <a:hlinkClick r:id="rId5" action="ppaction://hlinkfile"/>
              </a:rPr>
              <a:t>śke_uzgodnienia</a:t>
            </a:r>
            <a:endParaRPr lang="pl-PL" sz="1800" b="1" dirty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l-PL" sz="1800" b="1" dirty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002060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Komentarz-Prawo-</a:t>
            </a:r>
            <a:r>
              <a:rPr lang="pl-PL" sz="2400" b="1" dirty="0" err="1">
                <a:solidFill>
                  <a:srgbClr val="002060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zamówien</a:t>
            </a:r>
            <a:r>
              <a:rPr lang="pl-PL" sz="2400" b="1" dirty="0">
                <a:solidFill>
                  <a:srgbClr val="002060"/>
                </a:solidFill>
                <a:hlinkClick r:id="rId6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-publicznych</a:t>
            </a:r>
            <a:endParaRPr lang="pl-PL" sz="2400" b="1" dirty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l-PL" sz="2400" b="1" dirty="0">
              <a:solidFill>
                <a:srgbClr val="002060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l-PL" sz="2400" b="1" dirty="0">
                <a:solidFill>
                  <a:srgbClr val="002060"/>
                </a:solidFill>
                <a:highlight>
                  <a:srgbClr val="00FFFF"/>
                </a:highlight>
                <a:hlinkClick r:id="rId7" action="ppaction://hlinkfile"/>
              </a:rPr>
              <a:t>Ważne </a:t>
            </a:r>
            <a:r>
              <a:rPr lang="pl-PL" sz="2000" b="1" dirty="0">
                <a:solidFill>
                  <a:srgbClr val="002060"/>
                </a:solidFill>
                <a:hlinkClick r:id="rId7" action="ppaction://hlinkfile"/>
              </a:rPr>
              <a:t>opracowanie - upoważnione podmioty Sporządzanie_dokumentów_elektronicznych_221128 link</a:t>
            </a:r>
            <a:endParaRPr lang="pl-PL" sz="2400" b="1" dirty="0">
              <a:solidFill>
                <a:srgbClr val="00206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1788" y="398480"/>
            <a:ext cx="8191499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i="1" dirty="0">
                <a:solidFill>
                  <a:srgbClr val="002060"/>
                </a:solidFill>
                <a:latin typeface="Calibri" panose="020F0502020204030204" pitchFamily="34" charset="0"/>
              </a:rPr>
              <a:t>Zamówienia publiczne – </a:t>
            </a:r>
          </a:p>
          <a:p>
            <a:pPr algn="ctr" eaLnBrk="1" hangingPunct="1"/>
            <a:r>
              <a:rPr lang="pl-PL" altLang="pl-PL" i="1" u="sng" dirty="0">
                <a:solidFill>
                  <a:srgbClr val="002060"/>
                </a:solidFill>
                <a:latin typeface="Calibri" panose="020F0502020204030204" pitchFamily="34" charset="0"/>
                <a:hlinkClick r:id="rId8" action="ppaction://hlinkfile"/>
              </a:rPr>
              <a:t>ustawa PZP</a:t>
            </a:r>
            <a:r>
              <a:rPr lang="pl-PL" altLang="pl-PL" i="1" u="sng" dirty="0">
                <a:solidFill>
                  <a:srgbClr val="002060"/>
                </a:solidFill>
                <a:latin typeface="Calibri" panose="020F0502020204030204" pitchFamily="34" charset="0"/>
              </a:rPr>
              <a:t> i rozporządzenia</a:t>
            </a:r>
            <a:endParaRPr lang="pl-PL" altLang="pl-PL" sz="4800" b="1" i="1" u="sng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A55F8CCF-64BA-466F-A93A-D02FF78FCC6A}"/>
              </a:ext>
            </a:extLst>
          </p:cNvPr>
          <p:cNvSpPr txBox="1"/>
          <p:nvPr/>
        </p:nvSpPr>
        <p:spPr>
          <a:xfrm>
            <a:off x="9496887" y="2847975"/>
            <a:ext cx="26951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002060"/>
                </a:solidFill>
                <a:hlinkClick r:id="rId9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Uzasadnienie do rozporządzenia -  podmiotowe środki dowodowe – uzgodnienia</a:t>
            </a:r>
            <a:endParaRPr lang="pl-PL" dirty="0">
              <a:solidFill>
                <a:srgbClr val="002060"/>
              </a:solidFill>
            </a:endParaRPr>
          </a:p>
          <a:p>
            <a:pPr algn="ctr"/>
            <a:endParaRPr lang="pl-PL" dirty="0">
              <a:solidFill>
                <a:srgbClr val="002060"/>
              </a:solidFill>
            </a:endParaRPr>
          </a:p>
          <a:p>
            <a:pPr algn="ctr"/>
            <a:endParaRPr lang="pl-P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782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pole tekstowe 15"/>
          <p:cNvSpPr txBox="1">
            <a:spLocks noChangeArrowheads="1"/>
          </p:cNvSpPr>
          <p:nvPr/>
        </p:nvSpPr>
        <p:spPr bwMode="auto">
          <a:xfrm>
            <a:off x="756356" y="4500052"/>
            <a:ext cx="10103555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pl-PL" sz="1200" dirty="0">
                <a:solidFill>
                  <a:srgbClr val="0070C0"/>
                </a:solidFill>
              </a:rPr>
              <a:t>Odnośnie do kwalifikacji zamówień mieszanych obejmujących równocześnie </a:t>
            </a:r>
            <a:r>
              <a:rPr lang="pl-PL" sz="1200" b="1" dirty="0">
                <a:solidFill>
                  <a:srgbClr val="0070C0"/>
                </a:solidFill>
              </a:rPr>
              <a:t>roboty budowlane oraz usługi</a:t>
            </a:r>
            <a:r>
              <a:rPr lang="pl-PL" sz="1200" dirty="0">
                <a:solidFill>
                  <a:srgbClr val="0070C0"/>
                </a:solidFill>
              </a:rPr>
              <a:t>, ustawodawca </a:t>
            </a:r>
            <a:r>
              <a:rPr lang="pl-PL" sz="1200" b="1" u="sng" dirty="0">
                <a:solidFill>
                  <a:srgbClr val="0070C0"/>
                </a:solidFill>
              </a:rPr>
              <a:t>europejski w motywie 8 dyrektywy klasycznej </a:t>
            </a:r>
            <a:r>
              <a:rPr lang="pl-PL" sz="1200" dirty="0">
                <a:solidFill>
                  <a:srgbClr val="0070C0"/>
                </a:solidFill>
              </a:rPr>
              <a:t>oraz motywie 10 dyrektywy sektorowej wyjaśnia, iż „</a:t>
            </a:r>
            <a:r>
              <a:rPr lang="pl-PL" sz="1200" b="1" u="sng" dirty="0">
                <a:solidFill>
                  <a:srgbClr val="0070C0"/>
                </a:solidFill>
              </a:rPr>
              <a:t>Zamówienie należy uważać za zamówienie na roboty budowlane jedynie wówczas, gdy jego przedmiot obejmuje wykonywanie rodzajów działalności wymienionych w załączniku II</a:t>
            </a:r>
            <a:r>
              <a:rPr lang="pl-PL" sz="1200" dirty="0">
                <a:solidFill>
                  <a:srgbClr val="0070C0"/>
                </a:solidFill>
              </a:rPr>
              <a:t>, nawet jeśli zamówienie obejmuje również świadczenie innych usług niezbędnych do wykonywania tych rodzajów działalności. Zamówienia na usługi, zwłaszcza w zakresie usług zarządzania mieniem, mogą, w pewnych okolicznościach, obejmować roboty budowlane. Jednakże w zakresie, w jakim </a:t>
            </a:r>
            <a:r>
              <a:rPr lang="pl-PL" sz="1200" b="1" dirty="0">
                <a:solidFill>
                  <a:srgbClr val="0070C0"/>
                </a:solidFill>
              </a:rPr>
              <a:t>roboty </a:t>
            </a:r>
            <a:r>
              <a:rPr lang="pl-PL" sz="1200" dirty="0">
                <a:solidFill>
                  <a:srgbClr val="0070C0"/>
                </a:solidFill>
              </a:rPr>
              <a:t>takie </a:t>
            </a:r>
            <a:r>
              <a:rPr lang="pl-PL" sz="1200" b="1" dirty="0">
                <a:solidFill>
                  <a:srgbClr val="0070C0"/>
                </a:solidFill>
              </a:rPr>
              <a:t>mają charakter uboczny </a:t>
            </a:r>
            <a:r>
              <a:rPr lang="pl-PL" sz="1200" dirty="0">
                <a:solidFill>
                  <a:srgbClr val="0070C0"/>
                </a:solidFill>
              </a:rPr>
              <a:t>w stosunku do głównego przedmiotu zamówienia oraz stanowią jego ewentualną konsekwencję lub uzupełnienie, fakt włączenia takich robót w zakres zamówienia nie uzasadnia zakwalifikowania zamówienia na usługi jako zamówienia na roboty budowlane”.</a:t>
            </a:r>
            <a:endParaRPr lang="pl-PL" sz="1000" b="1" dirty="0">
              <a:solidFill>
                <a:srgbClr val="0070C0"/>
              </a:solidFill>
            </a:endParaRPr>
          </a:p>
        </p:txBody>
      </p:sp>
      <p:sp>
        <p:nvSpPr>
          <p:cNvPr id="6" name="pole tekstowe 15">
            <a:extLst>
              <a:ext uri="{FF2B5EF4-FFF2-40B4-BE49-F238E27FC236}">
                <a16:creationId xmlns:a16="http://schemas.microsoft.com/office/drawing/2014/main" id="{705D2F16-99D9-499D-BF56-2948814C32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24580" y="1080675"/>
            <a:ext cx="7329564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pl-PL" altLang="pl-PL" sz="4000" i="1" dirty="0">
                <a:solidFill>
                  <a:srgbClr val="002060"/>
                </a:solidFill>
                <a:latin typeface="Calibri" panose="020F0502020204030204" pitchFamily="34" charset="0"/>
              </a:rPr>
              <a:t>Ustalanie rodzaju zamówienia</a:t>
            </a:r>
            <a:endParaRPr lang="pl-PL" altLang="pl-PL" sz="6600" b="1" i="1" u="sng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61723C1D-991F-413A-B3A1-72A0238E0419}"/>
              </a:ext>
            </a:extLst>
          </p:cNvPr>
          <p:cNvSpPr txBox="1"/>
          <p:nvPr/>
        </p:nvSpPr>
        <p:spPr>
          <a:xfrm>
            <a:off x="756356" y="1741783"/>
            <a:ext cx="10826043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1" dirty="0">
                <a:solidFill>
                  <a:srgbClr val="002060"/>
                </a:solidFill>
              </a:rPr>
              <a:t>Art. 27.</a:t>
            </a:r>
          </a:p>
          <a:p>
            <a:endParaRPr lang="pl-PL" sz="1400" b="1" dirty="0">
              <a:solidFill>
                <a:srgbClr val="002060"/>
              </a:solidFill>
            </a:endParaRPr>
          </a:p>
          <a:p>
            <a:r>
              <a:rPr lang="pl-PL" sz="1400" b="1" dirty="0">
                <a:solidFill>
                  <a:srgbClr val="002060"/>
                </a:solidFill>
              </a:rPr>
              <a:t>1. Jeżeli </a:t>
            </a:r>
            <a:r>
              <a:rPr lang="pl-PL" sz="1400" b="1" u="sng" dirty="0">
                <a:solidFill>
                  <a:srgbClr val="00B0F0"/>
                </a:solidFill>
              </a:rPr>
              <a:t>zamówienie obejmuje równocześnie usługi, dostawy lub roboty budowlane</a:t>
            </a:r>
            <a:r>
              <a:rPr lang="pl-PL" sz="1400" b="1" dirty="0">
                <a:solidFill>
                  <a:srgbClr val="002060"/>
                </a:solidFill>
              </a:rPr>
              <a:t>,</a:t>
            </a:r>
          </a:p>
          <a:p>
            <a:r>
              <a:rPr lang="pl-PL" sz="1400" b="1" dirty="0">
                <a:solidFill>
                  <a:srgbClr val="002060"/>
                </a:solidFill>
              </a:rPr>
              <a:t>do udzielenia zamówienia </a:t>
            </a:r>
            <a:r>
              <a:rPr lang="pl-PL" sz="1400" b="1" u="sng" dirty="0">
                <a:solidFill>
                  <a:srgbClr val="002060"/>
                </a:solidFill>
              </a:rPr>
              <a:t>stosuje się przepisy ustawy dotyczące głównego przedmiotu</a:t>
            </a:r>
          </a:p>
          <a:p>
            <a:r>
              <a:rPr lang="pl-PL" sz="1400" b="1" u="sng" dirty="0">
                <a:solidFill>
                  <a:srgbClr val="002060"/>
                </a:solidFill>
              </a:rPr>
              <a:t>zamówienia.</a:t>
            </a:r>
          </a:p>
          <a:p>
            <a:endParaRPr lang="pl-PL" sz="1400" b="1" dirty="0">
              <a:solidFill>
                <a:srgbClr val="002060"/>
              </a:solidFill>
            </a:endParaRPr>
          </a:p>
          <a:p>
            <a:r>
              <a:rPr lang="pl-PL" sz="1400" b="1" dirty="0">
                <a:solidFill>
                  <a:srgbClr val="002060"/>
                </a:solidFill>
              </a:rPr>
              <a:t>2. Jeżeli zamówienie obejmuje równocześnie:</a:t>
            </a:r>
          </a:p>
          <a:p>
            <a:r>
              <a:rPr lang="pl-PL" sz="1400" b="1" dirty="0">
                <a:solidFill>
                  <a:srgbClr val="002060"/>
                </a:solidFill>
              </a:rPr>
              <a:t>1) usługi i dostawy lub</a:t>
            </a:r>
          </a:p>
          <a:p>
            <a:r>
              <a:rPr lang="pl-PL" sz="1400" b="1" dirty="0">
                <a:solidFill>
                  <a:srgbClr val="002060"/>
                </a:solidFill>
              </a:rPr>
              <a:t>2) usługi i usługi społeczne oraz inne szczególne usługi</a:t>
            </a:r>
          </a:p>
          <a:p>
            <a:r>
              <a:rPr lang="pl-PL" sz="1400" b="1" dirty="0">
                <a:solidFill>
                  <a:srgbClr val="002060"/>
                </a:solidFill>
              </a:rPr>
              <a:t>‒ </a:t>
            </a:r>
            <a:r>
              <a:rPr lang="pl-PL" sz="1400" b="1" u="sng" dirty="0">
                <a:solidFill>
                  <a:srgbClr val="002060"/>
                </a:solidFill>
              </a:rPr>
              <a:t>główny przedmiot zamówienia określa się przez ustalenie, która z szacowanych wartości</a:t>
            </a:r>
          </a:p>
          <a:p>
            <a:r>
              <a:rPr lang="pl-PL" sz="1400" b="1" u="sng" dirty="0">
                <a:solidFill>
                  <a:srgbClr val="002060"/>
                </a:solidFill>
              </a:rPr>
              <a:t>danych usług lub dostaw jest wyższa</a:t>
            </a:r>
            <a:r>
              <a:rPr lang="pl-PL" sz="1400" b="1" dirty="0">
                <a:solidFill>
                  <a:srgbClr val="002060"/>
                </a:solidFill>
              </a:rPr>
              <a:t>.</a:t>
            </a:r>
            <a:endParaRPr lang="pl-PL" sz="1400" dirty="0">
              <a:solidFill>
                <a:srgbClr val="002060"/>
              </a:solidFill>
            </a:endParaRP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BC73C21C-4BD3-4984-85ED-04ABFC6865EE}"/>
              </a:ext>
            </a:extLst>
          </p:cNvPr>
          <p:cNvSpPr txBox="1"/>
          <p:nvPr/>
        </p:nvSpPr>
        <p:spPr>
          <a:xfrm>
            <a:off x="2985947" y="6008608"/>
            <a:ext cx="5206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solidFill>
                  <a:srgbClr val="FF0000"/>
                </a:solidFill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ĆWICZENIE – szacowanie wartości zamówienia</a:t>
            </a:r>
            <a:endParaRPr lang="pl-PL" dirty="0">
              <a:solidFill>
                <a:srgbClr val="FF0000"/>
              </a:solidFill>
            </a:endParaRPr>
          </a:p>
          <a:p>
            <a:pPr algn="ctr"/>
            <a:r>
              <a:rPr lang="pl-PL" dirty="0">
                <a:solidFill>
                  <a:srgbClr val="FF0000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Link *.xls</a:t>
            </a:r>
            <a:endParaRPr lang="pl-P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703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3475</TotalTime>
  <Words>1216</Words>
  <Application>Microsoft Office PowerPoint</Application>
  <PresentationFormat>Panoramiczny</PresentationFormat>
  <Paragraphs>169</Paragraphs>
  <Slides>19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25" baseType="lpstr">
      <vt:lpstr>Arial</vt:lpstr>
      <vt:lpstr>Calibri</vt:lpstr>
      <vt:lpstr>Trebuchet MS</vt:lpstr>
      <vt:lpstr>Wingdings 3</vt:lpstr>
      <vt:lpstr>Faseta</vt:lpstr>
      <vt:lpstr>Acrobat Document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Procedura zamawiania i odbioru stron internetowych dla instytucji publicznych   http://wcag.stowarzyszenie.edu.pl/mod/page/view.php?id=137     Klauzule do opisu przedmiotu zamówienia 1. Wykonawca wykona przedmiot zamówienia zgodnie ze wszystkimi wytycznymi WCAG 2.0 o których mowa w załączniku nr 4 do Rozporządzenia Rady Ministrów z dnia 12 kwietnia 2012 w sprawie Krajowych Ram Interoperacyjności, minimalnych wymagań dla rejestrów publicznych i wymiany informacji w postaci elektronicznej oraz minimalnych wymagań dla systemów teleinformatycznych (Dz.U. z 16 maja 2012 poz. 526) - dalej zwanym "Rozporządzeniem" lub "Wytycznymi".  2. Narzędzia do obsługi serwisu muszą spełniać zalecenia ATAG i być dostępne dla użytkowników niepełnosprawnych.  3. Edytor treści musi zawierać możliwość tworzenia semantycznych elementów HTML, m.in. takich jak nagłówki czy listy wypunktowane.  4. Warunkiem odbioru serwisu i dokonania płatności jest spełnienie wymogów wskazanych w załączniku nr ....... ."Katalog wytycznych WCAG 2.0". 5. Zamawiający zastrzega sobie prawo do zlecenia zewnętrznego audytu spełnienia wymagań WCAG 2.0.</dc:title>
  <dc:creator>Jolanta Zełep</dc:creator>
  <cp:lastModifiedBy>Jolanta Zełep</cp:lastModifiedBy>
  <cp:revision>396</cp:revision>
  <cp:lastPrinted>2017-03-21T08:15:21Z</cp:lastPrinted>
  <dcterms:created xsi:type="dcterms:W3CDTF">2017-03-15T11:35:48Z</dcterms:created>
  <dcterms:modified xsi:type="dcterms:W3CDTF">2024-05-15T14:08:53Z</dcterms:modified>
</cp:coreProperties>
</file>