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9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3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31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32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33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34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35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36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37.xml" ContentType="application/vnd.openxmlformats-officedocument.presentationml.notesSlide+xml"/>
  <Override PartName="/ppt/theme/themeOverride25.xml" ContentType="application/vnd.openxmlformats-officedocument.themeOverr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7"/>
  </p:notesMasterIdLst>
  <p:handoutMasterIdLst>
    <p:handoutMasterId r:id="rId48"/>
  </p:handoutMasterIdLst>
  <p:sldIdLst>
    <p:sldId id="260" r:id="rId5"/>
    <p:sldId id="284" r:id="rId6"/>
    <p:sldId id="285" r:id="rId7"/>
    <p:sldId id="283" r:id="rId8"/>
    <p:sldId id="282" r:id="rId9"/>
    <p:sldId id="287" r:id="rId10"/>
    <p:sldId id="290" r:id="rId11"/>
    <p:sldId id="312" r:id="rId12"/>
    <p:sldId id="291" r:id="rId13"/>
    <p:sldId id="313" r:id="rId14"/>
    <p:sldId id="289" r:id="rId15"/>
    <p:sldId id="261" r:id="rId16"/>
    <p:sldId id="266" r:id="rId17"/>
    <p:sldId id="269" r:id="rId18"/>
    <p:sldId id="270" r:id="rId19"/>
    <p:sldId id="271" r:id="rId20"/>
    <p:sldId id="267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311" r:id="rId31"/>
    <p:sldId id="292" r:id="rId32"/>
    <p:sldId id="263" r:id="rId33"/>
    <p:sldId id="295" r:id="rId34"/>
    <p:sldId id="296" r:id="rId35"/>
    <p:sldId id="293" r:id="rId36"/>
    <p:sldId id="294" r:id="rId37"/>
    <p:sldId id="300" r:id="rId38"/>
    <p:sldId id="268" r:id="rId39"/>
    <p:sldId id="306" r:id="rId40"/>
    <p:sldId id="307" r:id="rId41"/>
    <p:sldId id="308" r:id="rId42"/>
    <p:sldId id="309" r:id="rId43"/>
    <p:sldId id="310" r:id="rId44"/>
    <p:sldId id="297" r:id="rId45"/>
    <p:sldId id="262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ýchozí oddíl" id="{F010D1D3-4170-4096-98D0-30245D206884}">
          <p14:sldIdLst>
            <p14:sldId id="260"/>
          </p14:sldIdLst>
        </p14:section>
        <p14:section name="Oddíl bez názvu" id="{ED55AAAF-CD27-4417-9A24-0BB57D07323E}">
          <p14:sldIdLst>
            <p14:sldId id="284"/>
            <p14:sldId id="285"/>
            <p14:sldId id="283"/>
            <p14:sldId id="282"/>
            <p14:sldId id="287"/>
            <p14:sldId id="290"/>
            <p14:sldId id="312"/>
            <p14:sldId id="291"/>
            <p14:sldId id="313"/>
            <p14:sldId id="289"/>
            <p14:sldId id="261"/>
            <p14:sldId id="266"/>
            <p14:sldId id="269"/>
            <p14:sldId id="270"/>
            <p14:sldId id="271"/>
            <p14:sldId id="267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311"/>
            <p14:sldId id="292"/>
            <p14:sldId id="263"/>
            <p14:sldId id="295"/>
            <p14:sldId id="296"/>
            <p14:sldId id="293"/>
            <p14:sldId id="294"/>
            <p14:sldId id="300"/>
            <p14:sldId id="268"/>
            <p14:sldId id="306"/>
            <p14:sldId id="307"/>
            <p14:sldId id="308"/>
            <p14:sldId id="309"/>
            <p14:sldId id="310"/>
            <p14:sldId id="297"/>
            <p14:sldId id="26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CC"/>
    <a:srgbClr val="00529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25"/>
    <p:restoredTop sz="86433"/>
  </p:normalViewPr>
  <p:slideViewPr>
    <p:cSldViewPr snapToGrid="0" snapToObjects="1">
      <p:cViewPr varScale="1">
        <p:scale>
          <a:sx n="67" d="100"/>
          <a:sy n="67" d="100"/>
        </p:scale>
        <p:origin x="908" y="44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30" units="1/cm"/>
          <inkml:channelProperty channel="Y" name="resolution" value="30" units="1/cm"/>
          <inkml:channelProperty channel="T" name="resolution" value="1" units="1/dev"/>
        </inkml:channelProperties>
      </inkml:inkSource>
      <inkml:timestamp xml:id="ts0" timeString="2024-05-15T05:44:00.252"/>
    </inkml:context>
    <inkml:brush xml:id="br0">
      <inkml:brushProperty name="width" value="0.08819" units="cm"/>
      <inkml:brushProperty name="height" value="0.35278" units="cm"/>
      <inkml:brushProperty name="color" value="#FFC000"/>
      <inkml:brushProperty name="tip" value="rectangle"/>
      <inkml:brushProperty name="rasterOp" value="maskPen"/>
    </inkml:brush>
  </inkml:definitions>
  <inkml:trace contextRef="#ctx0" brushRef="#br0">5433 13688 0,'18'-18'391,"-1"18"-360,19 0 0,17 0-31,0 0 16,88 0-1,-106 0-15,0 0 16,-17 0-16,-1 0 16,1 0 93,0 0-93,17 0-1,0 0-15,-17 0 16,17 0-1,-17 0-15,-1 0 16,1 0 0,17 0-1,-17 0-15,0 0 16,17 0 0,-17 0-16,17 0 15,-18 0 1,1 0-16,0 0 47,-1 0-32,1 0-15,17 0 16,1 0 0,-19 0-1,19 0 1,-19 0-1,1 0-15,-1 0 16,19 0 15,17 0-31,-18 0 16,-17 0 0,-1 0 46,1 0-62,-1 0 16,19 0-16,-19 0 15,1 0-15,0 0 32,-1 0-17,1 0 1,17 0-1,1 0 1,-19 0 0,1 0-16,-1 18 15,1-18 17,0 0-17,-1 0 1,19 0-1,-19 0 1,19 0-16,-19 0 16,1 0-1,-1 0 17,-17 17-17,18-17 1,17 0-16,-17 0 15,0 0 1,-1 0 0,1 0 15,0 0-15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5/15/2024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487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449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693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59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795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1685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4364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1320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7407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734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51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41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9975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03957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706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9985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3350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693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3666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9599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4971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47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4581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93061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6937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744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47972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1270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53393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8244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71049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267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09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9216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574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676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419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61A35AD-0B81-F94A-83A1-9125CBB4FF2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169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rr.gov.cz/irop/verejne-zakazky-v-projektech-irop-pohledem-centra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ortal-vz.cz/uvod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rr.gov.cz/programy-preshranicni-a-nadnarodni-spoluprace-2021-2027/interreg-cesko-polsko-2021-2027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rr.gov.cz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r.gov.cz/programy-preshranicni-a-nadnarodni-spoluprace-2021-2027/interreg-cesko-polsko-2021-2027/" TargetMode="External"/><Relationship Id="rId4" Type="http://schemas.openxmlformats.org/officeDocument/2006/relationships/hyperlink" Target="https://crr.gov.cz/eus/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5" Type="http://schemas.openxmlformats.org/officeDocument/2006/relationships/hyperlink" Target="https://crr.gov.cz/programy-preshranicni-a-nadnarodni-spoluprace-2021-2027/interreg-cesko-polsko-2021-2027/" TargetMode="External"/><Relationship Id="rId4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3.xml"/><Relationship Id="rId4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3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3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8.xml"/><Relationship Id="rId5" Type="http://schemas.openxmlformats.org/officeDocument/2006/relationships/hyperlink" Target="https://www.cz-pl.eu/logotyp-programu" TargetMode="External"/><Relationship Id="rId4" Type="http://schemas.openxmlformats.org/officeDocument/2006/relationships/image" Target="../media/image1.jp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notesSlide" Target="../notesSlides/notesSlide32.xm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6.png"/><Relationship Id="rId5" Type="http://schemas.openxmlformats.org/officeDocument/2006/relationships/hyperlink" Target="http://www.cz-pl.eu/" TargetMode="External"/><Relationship Id="rId4" Type="http://schemas.openxmlformats.org/officeDocument/2006/relationships/image" Target="../media/image1.jpg"/><Relationship Id="rId9" Type="http://schemas.openxmlformats.org/officeDocument/2006/relationships/image" Target="../media/image1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1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1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.jp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3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1.jp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25.xml"/><Relationship Id="rId5" Type="http://schemas.openxmlformats.org/officeDocument/2006/relationships/hyperlink" Target="https://crr.gov.cz/" TargetMode="External"/><Relationship Id="rId4" Type="http://schemas.openxmlformats.org/officeDocument/2006/relationships/hyperlink" Target="https://www.cz-pl.eu/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rr.gov.cz/programy-preshranicni-a-nadnarodni-spoluprace-2021-2027/verejne-zakazky-2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469900" y="756110"/>
            <a:ext cx="8140700" cy="1453689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cs-CZ" sz="4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Program</a:t>
            </a:r>
            <a: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sz="40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Interrreg</a:t>
            </a: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Česko – Polsko 2021 – 2027</a:t>
            </a: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Školení pro příjemce</a:t>
            </a: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Kontrola českých partnerů</a:t>
            </a:r>
            <a:br>
              <a:rPr lang="cs-CZ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16.5.2024 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56851" y="5721292"/>
            <a:ext cx="5631554" cy="1004946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r>
              <a:rPr lang="cs-CZ" sz="4900" dirty="0">
                <a:solidFill>
                  <a:schemeClr val="bg1"/>
                </a:solidFill>
              </a:rPr>
              <a:t>Centrum pro regionální rozvoj České republiky</a:t>
            </a:r>
          </a:p>
          <a:p>
            <a:r>
              <a:rPr lang="cs-CZ" sz="4900" dirty="0">
                <a:solidFill>
                  <a:schemeClr val="bg1"/>
                </a:solidFill>
              </a:rPr>
              <a:t>Odbor Evropské územní spolupráce</a:t>
            </a:r>
          </a:p>
          <a:p>
            <a:r>
              <a:rPr lang="cs-CZ" sz="4900" dirty="0">
                <a:solidFill>
                  <a:schemeClr val="bg1"/>
                </a:solidFill>
              </a:rPr>
              <a:t>Oddělení pro NUTS II Střední Morava</a:t>
            </a:r>
          </a:p>
          <a:p>
            <a:r>
              <a:rPr lang="cs-CZ" sz="4900" dirty="0">
                <a:solidFill>
                  <a:schemeClr val="bg1"/>
                </a:solidFill>
              </a:rPr>
              <a:t>Hálkova 171/2, 779 00 Olomouc</a:t>
            </a:r>
            <a:endParaRPr lang="en-US" sz="49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grpSp>
        <p:nvGrpSpPr>
          <p:cNvPr id="15" name="Skupina 14">
            <a:extLst>
              <a:ext uri="{FF2B5EF4-FFF2-40B4-BE49-F238E27FC236}">
                <a16:creationId xmlns:a16="http://schemas.microsoft.com/office/drawing/2014/main" id="{7F6E9C75-74F7-EEBD-CEC5-2B4BEB0A6780}"/>
              </a:ext>
            </a:extLst>
          </p:cNvPr>
          <p:cNvGrpSpPr/>
          <p:nvPr/>
        </p:nvGrpSpPr>
        <p:grpSpPr>
          <a:xfrm>
            <a:off x="5788405" y="5715996"/>
            <a:ext cx="2701255" cy="771787"/>
            <a:chOff x="5192785" y="5519956"/>
            <a:chExt cx="2701255" cy="771787"/>
          </a:xfrm>
        </p:grpSpPr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F47BADBE-D59E-266F-A675-81893D46040F}"/>
                </a:ext>
              </a:extLst>
            </p:cNvPr>
            <p:cNvSpPr/>
            <p:nvPr/>
          </p:nvSpPr>
          <p:spPr>
            <a:xfrm>
              <a:off x="5192785" y="5519956"/>
              <a:ext cx="2701255" cy="7717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pic>
          <p:nvPicPr>
            <p:cNvPr id="13" name="Obrázek 12" descr="Obsah obrázku text, snímek obrazovky, Písmo, Elektricky modrá&#10;&#10;Popis byl vytvořen automaticky">
              <a:extLst>
                <a:ext uri="{FF2B5EF4-FFF2-40B4-BE49-F238E27FC236}">
                  <a16:creationId xmlns:a16="http://schemas.microsoft.com/office/drawing/2014/main" id="{D037D2FA-5D5E-7B1E-E725-666BCE963A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60530" y="5583461"/>
              <a:ext cx="2564467" cy="6403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726582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cs-CZ" sz="2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Kontrola veřejných zakázek se nevztahuje v případě výdajů, které jsou vykazovány za použití zjednodušených metod vykazování</a:t>
            </a:r>
            <a:r>
              <a:rPr lang="cs-CZ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</a:p>
          <a:p>
            <a:pPr>
              <a:lnSpc>
                <a:spcPct val="120000"/>
              </a:lnSpc>
            </a:pPr>
            <a:r>
              <a:rPr lang="cs-CZ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Vždy a ve všech případech zodpovědnost zadavatele !!!</a:t>
            </a:r>
          </a:p>
          <a:p>
            <a:pPr algn="ctr">
              <a:lnSpc>
                <a:spcPct val="80000"/>
              </a:lnSpc>
            </a:pPr>
            <a:endParaRPr lang="cs-CZ" sz="2000" b="1" dirty="0">
              <a:solidFill>
                <a:schemeClr val="bg1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indent="-342900" algn="ctr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529C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https://crr.gov.cz/irop/verejne-zakazky-v-projektech-irop-pohledem-centra/</a:t>
            </a:r>
            <a:endParaRPr lang="cs-CZ" sz="2000" b="1" dirty="0">
              <a:solidFill>
                <a:srgbClr val="00529C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cs-CZ" sz="2400" i="1" dirty="0">
              <a:solidFill>
                <a:srgbClr val="00529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cs-CZ" sz="2000" b="1" dirty="0">
                <a:solidFill>
                  <a:srgbClr val="00529C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https://portal-vz.cz/uvod/</a:t>
            </a:r>
            <a:endParaRPr lang="cs-CZ" sz="2000" b="1" dirty="0">
              <a:solidFill>
                <a:srgbClr val="00529C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000" b="1" dirty="0">
              <a:solidFill>
                <a:srgbClr val="00529C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cs-CZ" sz="2000" b="1" dirty="0">
              <a:solidFill>
                <a:srgbClr val="00529C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29C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cs-CZ" sz="2000" b="1" dirty="0">
                <a:solidFill>
                  <a:srgbClr val="00529C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ttps://uohs.gov.cz/cs/verejne-zakazky.html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Veřejné zakázky (VZ) – výběr dodavatele IV.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7490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PPP B.1</a:t>
            </a:r>
          </a:p>
          <a:p>
            <a:endParaRPr lang="cs-CZ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Dle harmonogramu monitorovacích období – příloha Právního aktu  ( Příloha č. E2. PPŽ);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ISKP 21+ :  hlavní příjemce ( vedoucí partner projektu) předkládá souhrnnou zprávu o realizaci projektu (</a:t>
            </a:r>
            <a:r>
              <a:rPr lang="cs-CZ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sZoR</a:t>
            </a: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spolu s žádostí o platbu ( </a:t>
            </a:r>
            <a:r>
              <a:rPr lang="cs-CZ" sz="22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ŽoP</a:t>
            </a: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, která obsahuje soupisky dokladů jednotlivých partnerů a věcné přílohy partnerů.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Náležitosti dokladování zde </a:t>
            </a:r>
            <a:r>
              <a:rPr lang="cs-CZ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(aktualizace – sledovat )</a:t>
            </a:r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ctr"/>
            <a:r>
              <a:rPr lang="cs-CZ" sz="2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cs-CZ" sz="2200" b="1" dirty="0">
                <a:solidFill>
                  <a:schemeClr val="bg1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https://crr.gov.cz/programy-preshranicni-a-nadnarodni-spoluprace-2021-2027/interreg-cesko-polsko-2021-2027/</a:t>
            </a:r>
            <a:endParaRPr lang="cs-CZ" sz="2200" b="1" dirty="0">
              <a:solidFill>
                <a:schemeClr val="bg1"/>
              </a:solidFill>
              <a:highlight>
                <a:srgbClr val="CCCCCC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400" b="1" dirty="0">
              <a:solidFill>
                <a:schemeClr val="bg1"/>
              </a:solidFill>
              <a:highlight>
                <a:srgbClr val="CCCCCC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Předkládání zpráv a náležitosti dokladování</a:t>
            </a:r>
          </a:p>
          <a:p>
            <a:pPr algn="ctr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194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cs-CZ" sz="2100" dirty="0">
                <a:latin typeface="Arial" panose="020B0604020202020204" pitchFamily="34" charset="0"/>
                <a:cs typeface="Arial" panose="020B0604020202020204" pitchFamily="34" charset="0"/>
              </a:rPr>
              <a:t>Pro účely provedení průběžné kontroly projektu je hlavní příjemce povinen po konci každého monitorovacího období předložit ke kontrole zprávu o realizaci projektu. </a:t>
            </a:r>
            <a:r>
              <a:rPr lang="cs-CZ" sz="23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endParaRPr lang="cs-CZ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100" dirty="0">
                <a:latin typeface="Arial" panose="020B0604020202020204" pitchFamily="34" charset="0"/>
                <a:cs typeface="Arial" panose="020B0604020202020204" pitchFamily="34" charset="0"/>
              </a:rPr>
              <a:t>Nedílnou součástí každé zprávy o realizaci jsou následující přílohy: </a:t>
            </a:r>
          </a:p>
          <a:p>
            <a:endParaRPr lang="cs-CZ" sz="600" b="0" i="0" u="none" strike="noStrike" baseline="0" dirty="0"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1) </a:t>
            </a:r>
            <a:r>
              <a:rPr lang="cs-CZ" b="1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Věcná příloha zprávy o realizaci projektu </a:t>
            </a:r>
            <a:r>
              <a:rPr lang="cs-CZ" b="0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(předložena v jazyce partnera, obsahuje </a:t>
            </a:r>
            <a:r>
              <a:rPr lang="cs-CZ" sz="1500" b="1" i="0" u="none" strike="noStrike" baseline="0" dirty="0">
                <a:solidFill>
                  <a:srgbClr val="FF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podrobné informace o realizovaných aktivitách příslušného partnera a o postupu realizace dílčí části projektu 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(vzor viz příloha č. 3 PPP).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2) Žádost o platbu za projekt </a:t>
            </a:r>
            <a:r>
              <a:rPr lang="pl-PL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(vzor viz příloha č. 4 PPP, vyplňuje se v ISKP 21+). 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3) Soupisky dokladů </a:t>
            </a:r>
            <a:r>
              <a:rPr lang="cs-CZ" sz="1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(vzor viz příloha č. 5 PPP, vyplňuje se v ISKP 21+) </a:t>
            </a: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za jednotlivé partnery</a:t>
            </a:r>
            <a:endParaRPr lang="cs-CZ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82563" indent="-182563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4) Účetní doklady za příslušné monitorovací období opatřené identifikací projektu včetně potvrzení o zaplacení – </a:t>
            </a:r>
            <a:r>
              <a:rPr lang="cs-CZ" b="1" i="1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NE v případě paušálních výdajů a ZMV </a:t>
            </a:r>
            <a:endParaRPr lang="cs-CZ" i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5) Výstupní sestava dokládající zaúčtování účetních dokladů analyticky na projekt </a:t>
            </a:r>
            <a:endParaRPr lang="cs-CZ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6) Zveřejnění v registru smluv </a:t>
            </a:r>
            <a:endParaRPr lang="cs-CZ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7) Čestné prohlášení partnera/hlavního příjemce ve věci nároku na odpočet DPH </a:t>
            </a:r>
            <a:endParaRPr lang="cs-CZ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8) Plná moc opravňující k podepisování v rámci projektu (ISKP 21+)</a:t>
            </a:r>
            <a:endParaRPr lang="cs-CZ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9) </a:t>
            </a:r>
            <a:r>
              <a:rPr lang="cs-CZ" b="1" i="0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Další přílohy související s realizací projektu v příslušném monitorovacím období 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PRŮBĚŽNÁ KONTROLA PROJEKTU 	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4090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74765" y="1433386"/>
            <a:ext cx="7916091" cy="4922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Pro soupisku dokladů platí tato následující pravidla: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b="0" i="0" u="none" strike="noStrike" baseline="0" dirty="0">
                <a:solidFill>
                  <a:srgbClr val="246BC8"/>
                </a:solidFill>
                <a:latin typeface="Arial" panose="020B0604020202020204" pitchFamily="34" charset="0"/>
              </a:rPr>
              <a:t>	</a:t>
            </a:r>
          </a:p>
          <a:p>
            <a:endParaRPr lang="cs-CZ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cs-CZ" sz="2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Pravidlo časové příslušnosti výdaje: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21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soupiska musí obsahovat veškeré výdaje, které se daného období týkají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2100" b="1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veškeré nárokované výdaje musí být v daném období uhrazeny</a:t>
            </a:r>
          </a:p>
          <a:p>
            <a:pPr marL="182563" indent="-182563" algn="just">
              <a:buFont typeface="Arial" panose="020B0604020202020204" pitchFamily="34" charset="0"/>
              <a:buChar char="•"/>
            </a:pPr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</a:rPr>
              <a:t>v </a:t>
            </a:r>
            <a:r>
              <a:rPr lang="cs-CZ" sz="21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případě závěrečného období je lhůta pro úhradu výdajů prodloužena do termínu předložení závěrečné soupisky</a:t>
            </a:r>
          </a:p>
          <a:p>
            <a:pPr marL="182563" indent="-182563" algn="just">
              <a:buFont typeface="Arial" panose="020B0604020202020204" pitchFamily="34" charset="0"/>
              <a:buChar char="•"/>
            </a:pPr>
            <a:r>
              <a:rPr lang="cs-CZ" sz="2100" b="0" i="0" u="none" strike="noStrike" baseline="0" dirty="0">
                <a:latin typeface="Arial" panose="020B0604020202020204" pitchFamily="34" charset="0"/>
              </a:rPr>
              <a:t>ve zcela výjimečných případech, s odůvodněním a po konzultaci s kontrolorem, nebude některý výdaj zařazen do soupisky dle tohoto pravidla, a partner jej zařadí do některé z dalších předložených soupisek </a:t>
            </a:r>
          </a:p>
          <a:p>
            <a:endParaRPr lang="cs-CZ" sz="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cs-CZ" sz="2100" b="1" i="0" u="sng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Pravidlo o časové příslušnosti výdaje se nevztahuje na </a:t>
            </a:r>
            <a:r>
              <a:rPr lang="cs-CZ" sz="21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DPH s koeficientem krácení a zálohové platby, které jsou vyúčtovávány na konci realizace projektu nebo na konci předem definovaného období </a:t>
            </a:r>
            <a:r>
              <a:rPr lang="cs-CZ" sz="2100" b="1" i="0" u="sng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a výdaje zjednodušených metod vykazování</a:t>
            </a:r>
            <a:r>
              <a:rPr lang="cs-CZ" sz="21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 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endParaRPr lang="cs-CZ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cs-CZ" sz="2500" b="1" dirty="0">
                <a:solidFill>
                  <a:srgbClr val="000000"/>
                </a:solidFill>
                <a:latin typeface="Arial" panose="020B0604020202020204" pitchFamily="34" charset="0"/>
              </a:rPr>
              <a:t>Pravidlo pro převod výdajů v CZK/PLN na EUR (MS/ISKP 21+): </a:t>
            </a:r>
          </a:p>
          <a:p>
            <a:pPr algn="just"/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Výdaje uplatňované na soupisce se vždy v MS 2021+ přepočítávají kursem Evropské centrální banky platným ke dni první finalizace soupisky. </a:t>
            </a:r>
          </a:p>
          <a:p>
            <a:pPr algn="just"/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Výdaje uplatňované v soupisce dokladů vztahující se k dřívějšímu období v souladu s předchozími pravidly, jsou vždy přepočteny kursem platným v době finalizace soupisky, v rámci které jsou předkládány ke kontrole.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	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Soupiska dokladů za jednotlivé partnery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3923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74765" y="1433386"/>
            <a:ext cx="7916091" cy="492296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3200" dirty="0">
                <a:latin typeface="Arial" panose="020B0604020202020204" pitchFamily="34" charset="0"/>
                <a:cs typeface="Arial" panose="020B0604020202020204" pitchFamily="34" charset="0"/>
              </a:rPr>
              <a:t>Pro soupisku dokladů platí tato následující pravidla: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2000" b="0" i="0" u="none" strike="noStrike" baseline="0" dirty="0">
                <a:solidFill>
                  <a:srgbClr val="246BC8"/>
                </a:solidFill>
                <a:latin typeface="Arial" panose="020B0604020202020204" pitchFamily="34" charset="0"/>
              </a:rPr>
              <a:t>	</a:t>
            </a:r>
          </a:p>
          <a:p>
            <a:endParaRPr lang="cs-CZ" sz="26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cs-CZ" sz="2600" b="1" dirty="0">
                <a:solidFill>
                  <a:srgbClr val="000000"/>
                </a:solidFill>
                <a:latin typeface="Arial" panose="020B0604020202020204" pitchFamily="34" charset="0"/>
              </a:rPr>
              <a:t>Pravidlo způsobilých výdajů: </a:t>
            </a:r>
          </a:p>
          <a:p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V soupisce dokladů mohou být uváděny pouze ty výdaje, které byly partnerem </a:t>
            </a:r>
            <a:r>
              <a:rPr lang="cs-CZ" sz="2200" b="1" u="sng" dirty="0">
                <a:solidFill>
                  <a:srgbClr val="FF0000"/>
                </a:solidFill>
                <a:latin typeface="Arial" panose="020B0604020202020204" pitchFamily="34" charset="0"/>
              </a:rPr>
              <a:t>plánovány jako způsobilé a schváleny v rámci schvalovacího procesu projektu</a:t>
            </a:r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  <a:p>
            <a:endParaRPr lang="cs-CZ" sz="1800" b="0" i="0" u="none" strike="noStrike" baseline="0" dirty="0">
              <a:latin typeface="Arial" panose="020B0604020202020204" pitchFamily="34" charset="0"/>
            </a:endParaRPr>
          </a:p>
          <a:p>
            <a:r>
              <a:rPr lang="cs-CZ" sz="2600" b="1" dirty="0">
                <a:solidFill>
                  <a:srgbClr val="000000"/>
                </a:solidFill>
                <a:latin typeface="Arial" panose="020B0604020202020204" pitchFamily="34" charset="0"/>
              </a:rPr>
              <a:t>Pravidlo pro nahrávání příloh </a:t>
            </a:r>
          </a:p>
          <a:p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Obecně platí, že: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přílohy týkající se konkrétního výdaje jsou v ISKP 21+ nahrávány přímo ke konkrétnímu výdaji v rámci soupisky dokladů;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2200" dirty="0">
                <a:solidFill>
                  <a:srgbClr val="000000"/>
                </a:solidFill>
                <a:latin typeface="Arial" panose="020B0604020202020204" pitchFamily="34" charset="0"/>
              </a:rPr>
              <a:t>dokumenty obecného charakteru jsou nahrávány v ISKP 21+ do záložky „Dokumenty“ na dané soupisce dokladů. 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cs-CZ" sz="2600" b="1" dirty="0">
                <a:solidFill>
                  <a:srgbClr val="000000"/>
                </a:solidFill>
                <a:latin typeface="Arial" panose="020B0604020202020204" pitchFamily="34" charset="0"/>
              </a:rPr>
              <a:t>Ostatní</a:t>
            </a:r>
          </a:p>
          <a:p>
            <a:pPr algn="just"/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</a:rPr>
              <a:t>Může se stát, že automaticky nastavené rozdělení výdajů v rámci soupisky dokladů v MS 2021+ na výdaje investiční a neinvestiční neodpovídá údajům, které příjemce vykazuje ve svém účetnictví. </a:t>
            </a:r>
            <a:r>
              <a:rPr lang="cs-CZ" sz="2100" b="1" dirty="0">
                <a:solidFill>
                  <a:srgbClr val="000000"/>
                </a:solidFill>
                <a:latin typeface="Arial" panose="020B0604020202020204" pitchFamily="34" charset="0"/>
              </a:rPr>
              <a:t>V tomto případě jsou vždy závazné údaje vykazované v účetnictví.</a:t>
            </a:r>
            <a:r>
              <a:rPr lang="cs-CZ" sz="21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  <a:endParaRPr lang="cs-CZ" sz="1800" b="0" i="0" u="none" strike="noStrike" baseline="0" dirty="0">
              <a:latin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Soupiska dokladů za jednotlivé partnery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594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31222" y="1442550"/>
            <a:ext cx="7984127" cy="48014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300"/>
              </a:spcAft>
            </a:pPr>
            <a:r>
              <a:rPr lang="cs-CZ" b="0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 rámci programu je možné výdaje vykazovat dvěma způsoby:</a:t>
            </a:r>
            <a:r>
              <a:rPr lang="cs-CZ" sz="23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</a:rPr>
              <a:t>úplné vykazování výdajů </a:t>
            </a:r>
          </a:p>
          <a:p>
            <a:pPr marL="28575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</a:rPr>
              <a:t>zjednodušené vykazování výdajů (ZMV)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Způsoby vykazování výdajů </a:t>
            </a:r>
            <a:r>
              <a:rPr lang="cs-CZ" sz="1800" b="0" i="0" u="none" strike="noStrike" baseline="0" dirty="0">
                <a:solidFill>
                  <a:srgbClr val="246BC8"/>
                </a:solidFill>
                <a:latin typeface="Arial" panose="020B0604020202020204" pitchFamily="34" charset="0"/>
              </a:rPr>
              <a:t>	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ulka 5">
            <a:extLst>
              <a:ext uri="{FF2B5EF4-FFF2-40B4-BE49-F238E27FC236}">
                <a16:creationId xmlns:a16="http://schemas.microsoft.com/office/drawing/2014/main" id="{194F39F5-0622-1E30-AC30-216D2970B3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15930"/>
              </p:ext>
            </p:extLst>
          </p:nvPr>
        </p:nvGraphicFramePr>
        <p:xfrm>
          <a:off x="628651" y="2518533"/>
          <a:ext cx="6396501" cy="3594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1829">
                  <a:extLst>
                    <a:ext uri="{9D8B030D-6E8A-4147-A177-3AD203B41FA5}">
                      <a16:colId xmlns:a16="http://schemas.microsoft.com/office/drawing/2014/main" val="4117234248"/>
                    </a:ext>
                  </a:extLst>
                </a:gridCol>
                <a:gridCol w="3184672">
                  <a:extLst>
                    <a:ext uri="{9D8B030D-6E8A-4147-A177-3AD203B41FA5}">
                      <a16:colId xmlns:a16="http://schemas.microsoft.com/office/drawing/2014/main" val="2445838986"/>
                    </a:ext>
                  </a:extLst>
                </a:gridCol>
              </a:tblGrid>
              <a:tr h="465031">
                <a:tc gridSpan="2">
                  <a:txBody>
                    <a:bodyPr/>
                    <a:lstStyle/>
                    <a:p>
                      <a:r>
                        <a:rPr lang="cs-CZ" sz="15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Rozpočtové kapitoly dle způsobu vykazování výdajů</a:t>
                      </a:r>
                      <a:endParaRPr lang="cs-CZ" sz="15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072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Výdaje na přípravu projektu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500" dirty="0"/>
                        <a:t>Zjednodušené metody vykazování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28249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Náklady na zaměstnance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500" dirty="0"/>
                        <a:t>Zjednodušené metody vykazování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227567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Kancelářské a administrativní výdaje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500" dirty="0"/>
                        <a:t>Zjednodušené metody vykazování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06759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Náklady na cestování a ubytování zaměstnanců projektu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500" dirty="0"/>
                        <a:t>Zjednodušené metody vykazování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22072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Náklady na externí služby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500" dirty="0"/>
                        <a:t>Úplné vykazování výdajů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34768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Náklady na vybavení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500" dirty="0"/>
                        <a:t>Úplné vykazování výdajů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2516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cs-CZ" sz="1500" dirty="0"/>
                        <a:t>Náklady na infrastrukturu a stavební práce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500" dirty="0"/>
                        <a:t>Úplné vykazování výdajů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49437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0484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118D27CF-9E64-C16A-A8DA-18E4009AEA2A}"/>
              </a:ext>
            </a:extLst>
          </p:cNvPr>
          <p:cNvSpPr/>
          <p:nvPr/>
        </p:nvSpPr>
        <p:spPr>
          <a:xfrm>
            <a:off x="531221" y="4723945"/>
            <a:ext cx="7984127" cy="106244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31220" y="1433386"/>
            <a:ext cx="7984127" cy="480149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Úplné vykazování výdajů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effectLst/>
                <a:latin typeface="+mj-lt"/>
                <a:ea typeface="Times New Roman" panose="02020603050405020304" pitchFamily="18" charset="0"/>
              </a:rPr>
              <a:t>- skutečně vynaložené peněžní prostředky na úhradu způsobilých nákladů jsou prokázány účetním nebo daňovým dokladem a dokladem o úhradě</a:t>
            </a:r>
            <a:endParaRPr lang="cs-CZ" sz="1600" dirty="0">
              <a:solidFill>
                <a:srgbClr val="000000"/>
              </a:solidFill>
              <a:latin typeface="+mj-lt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rgbClr val="000000"/>
                </a:solidFill>
                <a:latin typeface="+mj-lt"/>
                <a:cs typeface="Calibri" panose="020F0502020204030204" pitchFamily="34" charset="0"/>
              </a:rPr>
              <a:t>Zjednodušené vykazování výdajů (ZMV)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cs-CZ" sz="1600" dirty="0">
                <a:latin typeface="+mj-lt"/>
              </a:rPr>
              <a:t>- náklady  nejsou vykazovány na základě skutečně vzniklých a uhrazených výdajů, ale na základě předem stanovených metod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500" u="sng" dirty="0">
              <a:latin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600" u="sng" dirty="0">
                <a:latin typeface="+mj-lt"/>
              </a:rPr>
              <a:t>V rámci programu se využívá metod: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cs-CZ" sz="1600" dirty="0">
                <a:latin typeface="+mj-lt"/>
              </a:rPr>
              <a:t>jednotkových nákladů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cs-CZ" sz="1600" dirty="0">
                <a:latin typeface="+mj-lt"/>
              </a:rPr>
              <a:t>jednorázové částky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AutoNum type="arabicParenR"/>
            </a:pPr>
            <a:r>
              <a:rPr lang="cs-CZ" sz="1600" dirty="0">
                <a:latin typeface="+mj-lt"/>
              </a:rPr>
              <a:t>paušálních sazeb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cs-CZ" sz="1600" dirty="0">
                <a:latin typeface="+mj-lt"/>
              </a:rPr>
              <a:t>V případě zjednodušeného vykazování nákladů příjemce nemusí náklady dokladovat a takto vykázané náklady nebudou ani předmětem kontrol ze strany kontrolorů nebo auditního orgánu. </a:t>
            </a:r>
            <a:r>
              <a:rPr lang="cs-CZ" sz="1600" b="1" dirty="0">
                <a:latin typeface="+mj-lt"/>
              </a:rPr>
              <a:t>Tyto skutečnosti ovšem nezbavují příjemce povinnosti řádně vést účetnictví/daňovou evidenci</a:t>
            </a:r>
            <a:r>
              <a:rPr lang="cs-CZ" sz="1600" dirty="0">
                <a:latin typeface="+mj-lt"/>
              </a:rPr>
              <a:t>.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Způsoby vykazování výdajů </a:t>
            </a:r>
            <a:r>
              <a:rPr lang="cs-CZ" sz="1800" b="0" i="0" u="none" strike="noStrike" baseline="0" dirty="0">
                <a:solidFill>
                  <a:srgbClr val="246BC8"/>
                </a:solidFill>
                <a:latin typeface="Arial" panose="020B0604020202020204" pitchFamily="34" charset="0"/>
              </a:rPr>
              <a:t>	</a:t>
            </a:r>
          </a:p>
          <a:p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9086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59"/>
            <a:ext cx="8168640" cy="453659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Výdaje na přípravu projektu 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(položka 7. v rozpočtu)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výdaje na přípravu projektu jsou vykazovány na základě zjednodušených metod vykazování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t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yto výdaje jsou uplatňovány jako jednorázová částka ve výši </a:t>
            </a: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4150 EUR na 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projekt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tyto výdaje musí být nárokovány v první soupisce výdajů</a:t>
            </a:r>
            <a:endParaRPr lang="cs-CZ" sz="1500" b="1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j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ejí rozdělení mezi jednotlivé partnery je tedy na jejich vzájemné dohodě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cs-CZ" sz="2000" b="1" dirty="0">
                <a:latin typeface="Arial" panose="020B0604020202020204" pitchFamily="34" charset="0"/>
                <a:cs typeface="Arial" panose="020B0604020202020204" pitchFamily="34" charset="0"/>
              </a:rPr>
              <a:t>Náklady na zaměstnance</a:t>
            </a:r>
          </a:p>
          <a:p>
            <a:pPr marL="285750" indent="-285750" algn="just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 této rozpočtové kapitole je možné nárokovat mzdové výdaje </a:t>
            </a:r>
            <a:r>
              <a:rPr lang="cs-CZ" sz="1500" b="1" dirty="0">
                <a:solidFill>
                  <a:srgbClr val="FF0000"/>
                </a:solidFill>
                <a:latin typeface="Arial" panose="020B0604020202020204" pitchFamily="34" charset="0"/>
              </a:rPr>
              <a:t>vzniklé na základě pracovněprávního poměru mezi partnerem (zaměstnavatelem) a příslušným zaměstnancem, a  lze je vykazovat pouze ZMV:</a:t>
            </a: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paušální sazbou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cs-CZ" sz="1500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metodou jednotkových nákladů</a:t>
            </a:r>
          </a:p>
          <a:p>
            <a:pPr marL="182563" indent="-182563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0445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D8C7BECB-1F75-F8E0-671A-BB8BA4011200}"/>
              </a:ext>
            </a:extLst>
          </p:cNvPr>
          <p:cNvSpPr/>
          <p:nvPr/>
        </p:nvSpPr>
        <p:spPr>
          <a:xfrm>
            <a:off x="365760" y="5220660"/>
            <a:ext cx="8168640" cy="7207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60"/>
            <a:ext cx="8168640" cy="439783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b="1" u="sng" dirty="0">
                <a:solidFill>
                  <a:srgbClr val="000000"/>
                </a:solidFill>
                <a:latin typeface="Arial" panose="020B0604020202020204" pitchFamily="34" charset="0"/>
              </a:rPr>
              <a:t>Nárokování mzdových výdajů - Paušální sazba</a:t>
            </a: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cs-CZ" b="1" u="sng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nedokládají se žádné dokumenty ani skutečnosti</a:t>
            </a: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cs-CZ" sz="1500" b="1" dirty="0">
                <a:solidFill>
                  <a:srgbClr val="FF0000"/>
                </a:solidFill>
                <a:latin typeface="Arial" panose="020B0604020202020204" pitchFamily="34" charset="0"/>
              </a:rPr>
              <a:t>podmínka existence alespoň jednoho zaměstnance partnera projektu</a:t>
            </a: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cs-CZ" sz="1500" b="1" dirty="0">
                <a:solidFill>
                  <a:srgbClr val="FF0000"/>
                </a:solidFill>
                <a:latin typeface="Arial" panose="020B0604020202020204" pitchFamily="34" charset="0"/>
              </a:rPr>
              <a:t>kontrola ověření výpočtu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výsledné výše nárokovaných mzdových výdajů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spcAft>
                <a:spcPts val="300"/>
              </a:spcAft>
            </a:pPr>
            <a:r>
              <a:rPr lang="cs-CZ" b="1" u="sng" dirty="0">
                <a:solidFill>
                  <a:srgbClr val="000000"/>
                </a:solidFill>
                <a:latin typeface="Arial" panose="020B0604020202020204" pitchFamily="34" charset="0"/>
              </a:rPr>
              <a:t>Nárokování mzdových výdajů – Jednotkové náklady</a:t>
            </a: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cs-CZ" sz="1600" b="1" u="sng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jsou využívány tam, kde není možné využít paušální sazbu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použití tzv. </a:t>
            </a:r>
            <a:r>
              <a:rPr lang="cs-CZ" sz="1500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„</a:t>
            </a:r>
            <a:r>
              <a:rPr lang="cs-CZ" sz="1500" b="1" dirty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</a:rPr>
              <a:t>Personifikovaného popisu pracovního místa“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(zařazení každého pracovníka do konkrétního pracovního profilu a určení úvazku pro projekt)</a:t>
            </a: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cs-CZ" sz="1500" i="1" dirty="0">
                <a:solidFill>
                  <a:srgbClr val="000000"/>
                </a:solidFill>
                <a:latin typeface="Arial" panose="020B0604020202020204" pitchFamily="34" charset="0"/>
              </a:rPr>
              <a:t>dokument bude přílohou PPP; zatím na vyžádání u kontrolora</a:t>
            </a:r>
          </a:p>
          <a:p>
            <a:pPr lvl="0" algn="just"/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Do 30-ti dnů od podpisu právního aktu – Rozhodnutí o poskytnutí dotace ( </a:t>
            </a:r>
            <a:r>
              <a:rPr lang="cs-CZ" sz="1500" dirty="0" err="1">
                <a:solidFill>
                  <a:srgbClr val="000000"/>
                </a:solidFill>
                <a:latin typeface="Arial" panose="020B0604020202020204" pitchFamily="34" charset="0"/>
              </a:rPr>
              <a:t>RoPD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) předloží každý projektový partner svému kontrolorovi personifikované popisy obsazených pracovních míst.</a:t>
            </a:r>
            <a:r>
              <a:rPr lang="cs-CZ" sz="18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25451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13D30D62-C26C-F7EA-A478-AC98BA427E76}"/>
              </a:ext>
            </a:extLst>
          </p:cNvPr>
          <p:cNvSpPr/>
          <p:nvPr/>
        </p:nvSpPr>
        <p:spPr>
          <a:xfrm>
            <a:off x="415930" y="5273041"/>
            <a:ext cx="8168640" cy="79129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59"/>
            <a:ext cx="8168640" cy="47713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b="1" u="sng" dirty="0">
                <a:solidFill>
                  <a:srgbClr val="000000"/>
                </a:solidFill>
                <a:latin typeface="Arial" panose="020B0604020202020204" pitchFamily="34" charset="0"/>
              </a:rPr>
              <a:t>Nárokování mzdových výdajů – Jednotkové náklady</a:t>
            </a: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Dokument „Personifikovaný popis pracovního místa - 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cs-CZ" sz="1500" b="1" u="sng" dirty="0">
                <a:solidFill>
                  <a:srgbClr val="FF0000"/>
                </a:solidFill>
                <a:latin typeface="Arial" panose="020B0604020202020204" pitchFamily="34" charset="0"/>
              </a:rPr>
              <a:t>Doložit na začátku projektu (do 30-ti dnů od PA) v případě, že je pozice obsazena konkrétním zaměstnancem a při každé změně zaměstnance</a:t>
            </a:r>
            <a:r>
              <a:rPr lang="cs-CZ" sz="1500" b="1" dirty="0">
                <a:solidFill>
                  <a:srgbClr val="FF0000"/>
                </a:solidFill>
                <a:latin typeface="Arial" panose="020B0604020202020204" pitchFamily="34" charset="0"/>
              </a:rPr>
              <a:t>!*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15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pl-PL" sz="1500" dirty="0">
                <a:solidFill>
                  <a:srgbClr val="000000"/>
                </a:solidFill>
                <a:latin typeface="Arial" panose="020B0604020202020204" pitchFamily="34" charset="0"/>
              </a:rPr>
              <a:t>- rozdělení zaměstnanců do </a:t>
            </a:r>
            <a:r>
              <a:rPr lang="pl-PL" sz="1500" b="1" dirty="0">
                <a:solidFill>
                  <a:srgbClr val="000000"/>
                </a:solidFill>
                <a:latin typeface="Arial" panose="020B0604020202020204" pitchFamily="34" charset="0"/>
              </a:rPr>
              <a:t>3 pracovních profilů</a:t>
            </a:r>
            <a:r>
              <a:rPr lang="pl-PL" sz="1500" dirty="0">
                <a:solidFill>
                  <a:srgbClr val="000000"/>
                </a:solidFill>
                <a:latin typeface="Arial" panose="020B0604020202020204" pitchFamily="34" charset="0"/>
              </a:rPr>
              <a:t>: </a:t>
            </a:r>
          </a:p>
          <a:p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	a) vysoce kvalifikovaný odborný personál a odborní experti – </a:t>
            </a:r>
            <a:r>
              <a:rPr lang="cs-CZ" sz="1500" dirty="0">
                <a:solidFill>
                  <a:srgbClr val="FF0000"/>
                </a:solidFill>
                <a:latin typeface="Arial" panose="020B0604020202020204" pitchFamily="34" charset="0"/>
              </a:rPr>
              <a:t>*</a:t>
            </a:r>
            <a:r>
              <a:rPr lang="cs-CZ" sz="1500" b="1" i="1" dirty="0">
                <a:solidFill>
                  <a:srgbClr val="FF0000"/>
                </a:solidFill>
                <a:latin typeface="Arial" panose="020B0604020202020204" pitchFamily="34" charset="0"/>
              </a:rPr>
              <a:t>doložit relevantnost při kontrole pracovních pozic</a:t>
            </a:r>
            <a:r>
              <a:rPr lang="cs-CZ" sz="1500" dirty="0">
                <a:solidFill>
                  <a:srgbClr val="FF0000"/>
                </a:solidFill>
                <a:latin typeface="Arial" panose="020B0604020202020204" pitchFamily="34" charset="0"/>
              </a:rPr>
              <a:t>,</a:t>
            </a:r>
          </a:p>
          <a:p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	b) realizační a koordinační personál,</a:t>
            </a:r>
          </a:p>
          <a:p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	c) pomocný, asistenční a technický personál. </a:t>
            </a:r>
          </a:p>
          <a:p>
            <a:pPr algn="just"/>
            <a:endParaRPr lang="cs-CZ" sz="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Časový mzdový náklad je </a:t>
            </a:r>
            <a:r>
              <a:rPr lang="cs-CZ" sz="1400" b="1" dirty="0">
                <a:solidFill>
                  <a:srgbClr val="000000"/>
                </a:solidFill>
                <a:latin typeface="Arial" panose="020B0604020202020204" pitchFamily="34" charset="0"/>
              </a:rPr>
              <a:t>pro každý profil </a:t>
            </a: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stanoven jako: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lphaLcParenR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hodinová sazba,</a:t>
            </a:r>
          </a:p>
          <a:p>
            <a:pPr marL="342900" lvl="0" indent="-342900" algn="just">
              <a:spcBef>
                <a:spcPts val="0"/>
              </a:spcBef>
              <a:buFont typeface="+mj-lt"/>
              <a:buAutoNum type="alphaLcParenR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měsíční mzda. </a:t>
            </a: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91314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cs-C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Centrum pro regionální rozvoj České republiky </a:t>
            </a:r>
          </a:p>
          <a:p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cs-CZ" sz="1400" b="0" i="0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státní příspěvková organizace řízená Ministerstvem pro místní rozvoj ČR:</a:t>
            </a:r>
          </a:p>
          <a:p>
            <a:endParaRPr lang="cs-CZ" sz="1400" b="0" i="0" dirty="0">
              <a:solidFill>
                <a:schemeClr val="bg1"/>
              </a:solidFill>
              <a:effectLst/>
              <a:latin typeface="Open Sans" panose="020B0606030504020204" pitchFamily="34" charset="0"/>
            </a:endParaRPr>
          </a:p>
          <a:p>
            <a:pPr algn="ctr"/>
            <a:r>
              <a:rPr lang="cs-CZ" sz="2000" i="0" dirty="0">
                <a:solidFill>
                  <a:schemeClr val="bg1"/>
                </a:solidFill>
                <a:effectLst/>
                <a:highlight>
                  <a:srgbClr val="C0C0C0"/>
                </a:highlight>
                <a:latin typeface="Open Sans" panose="020B0606030504020204" pitchFamily="34" charset="0"/>
                <a:hlinkClick r:id="rId3"/>
              </a:rPr>
              <a:t>https://crr.gov.cz/</a:t>
            </a:r>
            <a:endParaRPr lang="cs-CZ" sz="2000" i="0" dirty="0">
              <a:solidFill>
                <a:schemeClr val="bg1"/>
              </a:solidFill>
              <a:effectLst/>
              <a:highlight>
                <a:srgbClr val="C0C0C0"/>
              </a:highlight>
              <a:latin typeface="Open Sans" panose="020B0606030504020204" pitchFamily="34" charset="0"/>
            </a:endParaRPr>
          </a:p>
          <a:p>
            <a:endParaRPr lang="cs-CZ" sz="1400" dirty="0">
              <a:solidFill>
                <a:schemeClr val="bg1"/>
              </a:solidFill>
              <a:latin typeface="Open Sans" panose="020B0606030504020204" pitchFamily="34" charset="0"/>
            </a:endParaRPr>
          </a:p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cs-CZ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Informace o programech Evropské územní spolupráce </a:t>
            </a:r>
            <a:r>
              <a:rPr lang="cs-CZ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</a:p>
          <a:p>
            <a:endParaRPr lang="cs-CZ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</a:t>
            </a:r>
            <a:r>
              <a:rPr lang="cs-CZ" sz="2000" dirty="0">
                <a:solidFill>
                  <a:schemeClr val="bg1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https://crr.gov.cz/eus/</a:t>
            </a:r>
            <a:endParaRPr lang="cs-CZ" sz="2000" dirty="0">
              <a:solidFill>
                <a:schemeClr val="bg1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Informace o programu </a:t>
            </a:r>
            <a:r>
              <a:rPr lang="cs-CZ" sz="2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cs-CZ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Česko-Polsko </a:t>
            </a:r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000" dirty="0">
                <a:solidFill>
                  <a:schemeClr val="bg1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https://crr.gov.cz/programy-preshranicni-a-nadnarodni-spoluprace-2021-2027/interreg-cesko-polsko-2021-2027/</a:t>
            </a:r>
            <a:endParaRPr lang="cs-CZ" sz="2000" dirty="0">
              <a:solidFill>
                <a:schemeClr val="bg1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Kontrola českých partnerů: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271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59"/>
            <a:ext cx="8168640" cy="46242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b="1" u="sng" dirty="0">
                <a:solidFill>
                  <a:srgbClr val="000000"/>
                </a:solidFill>
                <a:latin typeface="Arial" panose="020B0604020202020204" pitchFamily="34" charset="0"/>
              </a:rPr>
              <a:t>Nárokování mzdových výdajů – jednotkové náklady</a:t>
            </a:r>
          </a:p>
          <a:p>
            <a:pPr algn="just"/>
            <a:endParaRPr lang="cs-CZ" sz="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Volba jednotkového nákladů (hodinová sazba/měsíční mzda) závisí na typu úvazku daného pracovníka.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1" u="sng" dirty="0">
                <a:solidFill>
                  <a:srgbClr val="000000"/>
                </a:solidFill>
                <a:latin typeface="Arial" panose="020B0604020202020204" pitchFamily="34" charset="0"/>
              </a:rPr>
              <a:t>Výkaz práce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FF0000"/>
                </a:solidFill>
                <a:latin typeface="Arial" panose="020B0604020202020204" pitchFamily="34" charset="0"/>
              </a:rPr>
              <a:t>je dokládán </a:t>
            </a:r>
            <a:r>
              <a:rPr lang="cs-CZ" sz="1500" b="1" u="sng" dirty="0">
                <a:solidFill>
                  <a:srgbClr val="FF0000"/>
                </a:solidFill>
                <a:latin typeface="Arial" panose="020B0604020202020204" pitchFamily="34" charset="0"/>
              </a:rPr>
              <a:t>jen u pracovních úvazků, které nejsou fixně stanoveny pro projekt:</a:t>
            </a:r>
          </a:p>
          <a:p>
            <a:pPr lvl="0" algn="just">
              <a:spcBef>
                <a:spcPts val="0"/>
              </a:spcBef>
              <a:spcAft>
                <a:spcPts val="30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částečný úvazek s pohyblivým počtem hodin odpracované doby za měsíc</a:t>
            </a:r>
          </a:p>
          <a:p>
            <a:pPr lvl="0" algn="just">
              <a:spcBef>
                <a:spcPts val="0"/>
              </a:spcBef>
              <a:spcAft>
                <a:spcPts val="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- zaměstnání na hodinovém základě (pracovní smlouva / DPP / DPČ)</a:t>
            </a: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500" b="1" u="sng" dirty="0">
                <a:solidFill>
                  <a:srgbClr val="000000"/>
                </a:solidFill>
                <a:latin typeface="Arial" panose="020B0604020202020204" pitchFamily="34" charset="0"/>
              </a:rPr>
              <a:t>Rekapitulace mezd</a:t>
            </a: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– sumarizační tabulka prostřednictvím které jsou doloženy propočty nárokovaných jednotkových mzdový výdajů partnera za sledované monitorovací období. Výpočty vycházejí z doložených personifikovaných popisů pracovních míst zaměstnanců – </a:t>
            </a:r>
            <a:r>
              <a:rPr lang="cs-CZ" sz="1500" b="1" i="1" u="sng" dirty="0">
                <a:solidFill>
                  <a:srgbClr val="FF0000"/>
                </a:solidFill>
                <a:latin typeface="Arial" panose="020B0604020202020204" pitchFamily="34" charset="0"/>
              </a:rPr>
              <a:t>bude aktualizováno na webu Centra, viz Náležitosti dokladování</a:t>
            </a:r>
            <a:r>
              <a:rPr lang="cs-CZ" sz="1500" i="1" dirty="0">
                <a:solidFill>
                  <a:srgbClr val="FF0000"/>
                </a:solidFill>
                <a:latin typeface="Arial" panose="020B0604020202020204" pitchFamily="34" charset="0"/>
              </a:rPr>
              <a:t>.</a:t>
            </a: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r>
              <a:rPr lang="cs-CZ" sz="1500" u="sng" dirty="0">
                <a:solidFill>
                  <a:srgbClr val="000000"/>
                </a:solidFill>
                <a:latin typeface="Arial" panose="020B0604020202020204" pitchFamily="34" charset="0"/>
              </a:rPr>
              <a:t>Zdroj povinných příloh: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lvl="0" algn="just">
              <a:spcAft>
                <a:spcPts val="0"/>
              </a:spcAft>
            </a:pP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  <a:hlinkClick r:id="rId5"/>
              </a:rPr>
              <a:t>https://crr.gov.cz/programy-preshranicni-a-nadnarodni-spoluprace-2021-2027/interreg-cesko-polsko-2021-2027/</a:t>
            </a:r>
            <a:r>
              <a:rPr lang="cs-CZ" sz="15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7355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>
            <a:extLst>
              <a:ext uri="{FF2B5EF4-FFF2-40B4-BE49-F238E27FC236}">
                <a16:creationId xmlns:a16="http://schemas.microsoft.com/office/drawing/2014/main" id="{735C6652-1510-C642-A85A-1A112A35AD15}"/>
              </a:ext>
            </a:extLst>
          </p:cNvPr>
          <p:cNvSpPr/>
          <p:nvPr/>
        </p:nvSpPr>
        <p:spPr>
          <a:xfrm>
            <a:off x="415930" y="4920343"/>
            <a:ext cx="8168640" cy="1053737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59"/>
            <a:ext cx="8168640" cy="4624251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2000" b="1" dirty="0">
                <a:solidFill>
                  <a:srgbClr val="000000"/>
                </a:solidFill>
                <a:latin typeface="Arial" panose="020B0604020202020204" pitchFamily="34" charset="0"/>
              </a:rPr>
              <a:t>2. Kancelářské a administrativní náklady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Tento druh nákladů je vykazován formou zjednodušených metod vykazování. Pro stanovení výše kancelářských a administrativních nákladů se využívá paušální sazby. </a:t>
            </a:r>
          </a:p>
          <a:p>
            <a:pPr algn="just">
              <a:spcBef>
                <a:spcPts val="0"/>
              </a:spcBef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Paušální sazba je pevně stanovený procentní podíl </a:t>
            </a:r>
            <a:r>
              <a:rPr lang="cs-CZ" sz="150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ve výši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15 % způsobilých přímých nákladů na zaměstnance</a:t>
            </a: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	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20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2000" b="1" dirty="0">
                <a:solidFill>
                  <a:srgbClr val="000000"/>
                </a:solidFill>
                <a:latin typeface="Arial" panose="020B0604020202020204" pitchFamily="34" charset="0"/>
              </a:rPr>
              <a:t>3. Náklady na cestování a ubytování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Tento druh nákladů je vykazován formou zjednodušených metod vykazování výdajů. </a:t>
            </a:r>
          </a:p>
          <a:p>
            <a:pPr algn="just">
              <a:spcBef>
                <a:spcPts val="0"/>
              </a:spcBef>
            </a:pPr>
            <a:r>
              <a:rPr lang="cs-CZ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Pro stanovení nákladů na cestování a ubytování se využívá paušální sazby ve výši 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7 %nákladů na zaměstnance </a:t>
            </a:r>
            <a:r>
              <a:rPr lang="cs-CZ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Způsobilé jsou pouze náklady na cestování a ubytování těch osob, které jsou v přímém zaměstnaneckém poměru s příjemcem - </a:t>
            </a:r>
            <a:r>
              <a:rPr lang="cs-CZ" sz="1500" b="1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</a:t>
            </a:r>
            <a:r>
              <a:rPr lang="cs-CZ" sz="1500" b="1" i="0" u="sng" strike="noStrike" baseline="0" dirty="0">
                <a:latin typeface="Arial" panose="020B0604020202020204" pitchFamily="34" charset="0"/>
              </a:rPr>
              <a:t>ěcný popis ve zprávě a doložení</a:t>
            </a: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Každý partner projektu je povinen doložit alespoň jednu pracovní cestu v průběhu životního cyklu projektu - </a:t>
            </a:r>
            <a:r>
              <a:rPr lang="cs-CZ" sz="1500" b="1" u="sng" dirty="0">
                <a:solidFill>
                  <a:srgbClr val="000000"/>
                </a:solidFill>
                <a:latin typeface="Arial" panose="020B0604020202020204" pitchFamily="34" charset="0"/>
              </a:rPr>
              <a:t>na základě věcného popisu ve zprávě, resp. příloze zprávy</a:t>
            </a:r>
            <a:r>
              <a:rPr lang="cs-CZ" sz="1500" b="1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  <a:r>
              <a:rPr lang="cs-CZ" sz="15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29759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A16EB167-63D1-7149-BEB6-ADE67740DC76}"/>
              </a:ext>
            </a:extLst>
          </p:cNvPr>
          <p:cNvSpPr/>
          <p:nvPr/>
        </p:nvSpPr>
        <p:spPr>
          <a:xfrm>
            <a:off x="1097280" y="5795472"/>
            <a:ext cx="6705599" cy="496389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84959"/>
            <a:ext cx="8168640" cy="4850675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3200" b="1" dirty="0">
                <a:solidFill>
                  <a:srgbClr val="000000"/>
                </a:solidFill>
                <a:latin typeface="Arial" panose="020B0604020202020204" pitchFamily="34" charset="0"/>
              </a:rPr>
              <a:t>4. Náklady na externí odborné poradenství a služby </a:t>
            </a:r>
            <a:r>
              <a:rPr lang="cs-CZ" sz="1800" b="0" i="0" u="none" strike="noStrike" baseline="0" dirty="0">
                <a:solidFill>
                  <a:srgbClr val="000000"/>
                </a:solidFill>
              </a:rPr>
              <a:t>	</a:t>
            </a: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pl-PL" sz="2400" b="1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Tyto náklady jsou vykazovány na základě skutečně vzniklých a uhrazených výdajů</a:t>
            </a:r>
            <a:r>
              <a:rPr lang="pl-PL" sz="24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. </a:t>
            </a:r>
          </a:p>
          <a:p>
            <a:endParaRPr lang="cs-CZ" sz="16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600"/>
              </a:spcAft>
              <a:tabLst>
                <a:tab pos="457200" algn="l"/>
              </a:tabLst>
            </a:pPr>
            <a:r>
              <a:rPr lang="cs-CZ" sz="2900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Dokumenty předkládané ke kontrole:</a:t>
            </a: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účetní/daňové doklady se zřejmou identifikací předmětu plnění pro posouzení způsobilosti, 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faktura, doklad o úhradě, inventární karta majetku (pokud je relevantní), dodací list, popř. předávací protokol,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příslušné objednávky/smlouvy a dodatky k nim,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datová zpráva prokazující zveřejnění v tzv. Registru smluv (pokud je partner dle zákona k tomuto kroku povinný),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doklady k zadávacímu/výběrovému řízení,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doložení ceny obvyklé (doporučuje se, aby partner byl schopen na základě např. řádně doloženého průzkumu trhu prokázat cenu v místě a čase obvyklou),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specifikace provedené činnosti, např. počet normostran/rozsah v hodinách u překladů/tlumočení,</a:t>
            </a:r>
            <a:endParaRPr lang="cs-CZ" sz="24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lvl="0" indent="-182563" algn="just">
              <a:spcBef>
                <a:spcPts val="0"/>
              </a:spcBef>
              <a:spcAft>
                <a:spcPts val="1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24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příp. výpočet alikvotní částky (poměr použití pro projekt).</a:t>
            </a:r>
          </a:p>
          <a:p>
            <a:pPr lvl="0" algn="ctr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cs-CZ" sz="2400" dirty="0">
                <a:ea typeface="Times New Roman" panose="02020603050405020304" pitchFamily="18" charset="0"/>
                <a:cs typeface="Calibri" panose="020F0502020204030204" pitchFamily="34" charset="0"/>
              </a:rPr>
              <a:t>Doklady k výdaji pod 800 EUR se předkládají až na základě výzvy kontrolora!</a:t>
            </a: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just">
              <a:spcAft>
                <a:spcPts val="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600"/>
              </a:spcAft>
            </a:pPr>
            <a:endParaRPr lang="cs-CZ" sz="1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18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671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délník 2">
            <a:extLst>
              <a:ext uri="{FF2B5EF4-FFF2-40B4-BE49-F238E27FC236}">
                <a16:creationId xmlns:a16="http://schemas.microsoft.com/office/drawing/2014/main" id="{A16EB167-63D1-7149-BEB6-ADE67740DC76}"/>
              </a:ext>
            </a:extLst>
          </p:cNvPr>
          <p:cNvSpPr/>
          <p:nvPr/>
        </p:nvSpPr>
        <p:spPr>
          <a:xfrm>
            <a:off x="400595" y="4146430"/>
            <a:ext cx="8098970" cy="2011106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07204"/>
            <a:ext cx="8168640" cy="476268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2200" b="1" dirty="0">
                <a:solidFill>
                  <a:srgbClr val="000000"/>
                </a:solidFill>
                <a:latin typeface="Arial" panose="020B0604020202020204" pitchFamily="34" charset="0"/>
              </a:rPr>
              <a:t>5. Náklady na vybavení</a:t>
            </a:r>
            <a:r>
              <a:rPr lang="cs-CZ" sz="1800" b="0" i="0" u="none" strike="noStrike" baseline="0" dirty="0">
                <a:solidFill>
                  <a:srgbClr val="000000"/>
                </a:solidFill>
              </a:rPr>
              <a:t>	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pl-PL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pl-PL" sz="1600" b="1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tyto náklady jsou vykazovány na základě skutečně vzniklých a uhrazených výdajů</a:t>
            </a:r>
          </a:p>
          <a:p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</a:rPr>
              <a:t>- výdaje na vybavení mohou být výsledkem koupě, pronájmu, pachtu, leasingu nebo odpisů</a:t>
            </a:r>
          </a:p>
          <a:p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</a:rPr>
              <a:t>- pod náklady na vybavení lze zahrnout také dopravné a balné související s pořízením a transportem vybavení na místo určení </a:t>
            </a:r>
          </a:p>
          <a:p>
            <a:endParaRPr lang="cs-CZ" sz="500" b="1" dirty="0">
              <a:effectLst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cs-CZ" sz="1900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Dokumenty předkládané ke kontrole:</a:t>
            </a:r>
          </a:p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sz="16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stejně jako v kapitole externí odborné služby a poradenství </a:t>
            </a:r>
          </a:p>
          <a:p>
            <a:pPr lvl="0" algn="just">
              <a:spcBef>
                <a:spcPts val="0"/>
              </a:spcBef>
              <a:spcAft>
                <a:spcPts val="800"/>
              </a:spcAft>
              <a:tabLst>
                <a:tab pos="457200" algn="l"/>
              </a:tabLst>
            </a:pPr>
            <a:r>
              <a:rPr lang="cs-CZ" sz="1600" dirty="0">
                <a:ea typeface="Times New Roman" panose="02020603050405020304" pitchFamily="18" charset="0"/>
                <a:cs typeface="Calibri" panose="020F0502020204030204" pitchFamily="34" charset="0"/>
              </a:rPr>
              <a:t>	</a:t>
            </a:r>
            <a:r>
              <a:rPr lang="cs-CZ" sz="16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+ </a:t>
            </a:r>
            <a:r>
              <a:rPr lang="cs-CZ" sz="1600" b="1" dirty="0">
                <a:solidFill>
                  <a:srgbClr val="FF0000"/>
                </a:solidFill>
                <a:cs typeface="Calibri" panose="020F0502020204030204" pitchFamily="34" charset="0"/>
              </a:rPr>
              <a:t>fotodokumentace prokazující zajištění publicity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vybavení musí být pořizováno v přímé souvislosti s realizací projektu a pro jeho realizaci je nezbytné,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popis vybavení a počet kusů musí být jednoznačně uveden v žádosti o projekt/rozpočtu,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v případě, že vybavení není plně využíváno pro účely projektu, je způsobilá pouze alikvotní část nákladů na vybavení,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pořízené vybavení nesmí být pořízeno s využitím jiných veřejných prostředků (zamezení dvojího financování), 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cena pořízeného vybavení nesmí přesáhnout obvyklou cenu v místě a čase na příslušném trhu, 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</a:pPr>
            <a:r>
              <a:rPr lang="cs-CZ" sz="1400" dirty="0">
                <a:solidFill>
                  <a:srgbClr val="000000"/>
                </a:solidFill>
                <a:latin typeface="Arial" panose="020B0604020202020204" pitchFamily="34" charset="0"/>
              </a:rPr>
              <a:t>vybavení pro projekt se vyznačuje požadovanými technickými vlastnostmi a odpovídá platným normám a standardům (…DNSH).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4325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07204"/>
            <a:ext cx="8168640" cy="47626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300"/>
              </a:spcAft>
            </a:pPr>
            <a:r>
              <a:rPr lang="cs-CZ" sz="2000" b="1" dirty="0">
                <a:solidFill>
                  <a:srgbClr val="000000"/>
                </a:solidFill>
                <a:latin typeface="Arial" panose="020B0604020202020204" pitchFamily="34" charset="0"/>
              </a:rPr>
              <a:t>6. Náklady na </a:t>
            </a:r>
            <a:r>
              <a:rPr lang="pl-PL" sz="2000" b="1" dirty="0">
                <a:solidFill>
                  <a:srgbClr val="000000"/>
                </a:solidFill>
                <a:latin typeface="Arial" panose="020B0604020202020204" pitchFamily="34" charset="0"/>
              </a:rPr>
              <a:t>infrastrukturu a stavební práce</a:t>
            </a:r>
            <a:r>
              <a:rPr lang="pl-PL" sz="1800" b="0" i="0" u="none" strike="noStrike" baseline="0" dirty="0">
                <a:solidFill>
                  <a:srgbClr val="2D74B5"/>
                </a:solidFill>
                <a:latin typeface="Calibri" panose="020F0502020204030204" pitchFamily="34" charset="0"/>
              </a:rPr>
              <a:t>	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endParaRPr lang="cs-CZ" sz="500" b="0" i="0" u="none" strike="noStrike" baseline="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pl-PL" sz="15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- </a:t>
            </a:r>
            <a:r>
              <a:rPr lang="pl-PL" sz="1500" b="1" i="0" u="none" strike="noStrike" baseline="0" dirty="0">
                <a:solidFill>
                  <a:srgbClr val="FF0000"/>
                </a:solidFill>
                <a:latin typeface="Arial" panose="020B0604020202020204" pitchFamily="34" charset="0"/>
              </a:rPr>
              <a:t>tyto náklady jsou vykazovány na základě skutečně vzniklých a uhrazených výdajů</a:t>
            </a:r>
          </a:p>
          <a:p>
            <a:endParaRPr lang="cs-CZ" sz="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cs-CZ" sz="5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cs-CZ" b="1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Dokumenty předkládané ke kontrole:</a:t>
            </a:r>
          </a:p>
          <a:p>
            <a:pPr marL="342900" lvl="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cs-CZ" sz="1500" dirty="0"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stejně jako v kapitole externí odborné služby a poradenství PLUS 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soupisy prací, zjišťovací protokoly (v editovatelném formátu),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fotodokumentace průběhu stavby, 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protokol o předání/převzetí </a:t>
            </a:r>
            <a:r>
              <a:rPr lang="cs-CZ" sz="1500" b="1" dirty="0">
                <a:cs typeface="Calibri" panose="020F0502020204030204" pitchFamily="34" charset="0"/>
              </a:rPr>
              <a:t>stavby i díla</a:t>
            </a:r>
            <a:r>
              <a:rPr lang="cs-CZ" sz="1500" dirty="0">
                <a:cs typeface="Calibri" panose="020F0502020204030204" pitchFamily="34" charset="0"/>
              </a:rPr>
              <a:t>, dále pokud již byly vydány také kolaudační souhlas nebo rozhodnutí o předčasném užití stavby, rozhodnutí o prozatímním užívání ke zkušebnímu provozu,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kopie zápisů z kontrolních dnů v případě staveb, pokud je to s ohledem na realizované výdaje relevantní,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kopie stavebního deníku, jednoduchý záznam o stavbě,</a:t>
            </a:r>
          </a:p>
          <a:p>
            <a:pPr marL="182563" lvl="0" indent="-182563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cs-CZ" sz="1500" dirty="0">
                <a:cs typeface="Calibri" panose="020F0502020204030204" pitchFamily="34" charset="0"/>
              </a:rPr>
              <a:t>tzv. vážní lístky, resp. doklady k nakládání s odpady v souladu se zákonem o odpadech, 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1500" dirty="0">
                <a:cs typeface="Calibri" panose="020F0502020204030204" pitchFamily="34" charset="0"/>
              </a:rPr>
              <a:t>fotodokumentace prokazující zajištění publicity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cs-CZ" sz="1500" dirty="0">
                <a:cs typeface="Calibri" panose="020F0502020204030204" pitchFamily="34" charset="0"/>
              </a:rPr>
              <a:t>případně další doklady na vyžádání kontrolora</a:t>
            </a:r>
          </a:p>
          <a:p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Kategorie výdajů dle rozpočtu a jejich vykazování</a:t>
            </a:r>
            <a:endParaRPr lang="cs-CZ" sz="18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03478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07204"/>
            <a:ext cx="8168640" cy="476268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cs typeface="Calibri" panose="020F0502020204030204" pitchFamily="34" charset="0"/>
              </a:rPr>
              <a:t>Neplátce DPH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cs-CZ" sz="1500" b="1" dirty="0">
                <a:cs typeface="Calibri" panose="020F0502020204030204" pitchFamily="34" charset="0"/>
              </a:rPr>
              <a:t>Plátce DPH</a:t>
            </a:r>
            <a:r>
              <a:rPr lang="cs-CZ" sz="1500" dirty="0">
                <a:cs typeface="Calibri" panose="020F0502020204030204" pitchFamily="34" charset="0"/>
              </a:rPr>
              <a:t>, jestliže nemá nárok na odpočet u FÚ (uvedeno  v projektové žádosti)</a:t>
            </a:r>
          </a:p>
          <a:p>
            <a:pPr marL="533400" indent="-261938">
              <a:buFont typeface="Wingdings" panose="05000000000000000000" pitchFamily="2" charset="2"/>
              <a:buChar char="Ø"/>
            </a:pPr>
            <a:r>
              <a:rPr lang="cs-CZ" sz="1500" dirty="0">
                <a:cs typeface="Calibri" panose="020F0502020204030204" pitchFamily="34" charset="0"/>
              </a:rPr>
              <a:t>předložení  „Prohlášení partnera ke způsobilosti DPH“ v příloze Soupisky</a:t>
            </a:r>
          </a:p>
          <a:p>
            <a:pPr marL="271462"/>
            <a:r>
              <a:rPr lang="cs-CZ" sz="1500" dirty="0"/>
              <a:t>(Příloha č. 1 – Čestné prohlášení partnera)</a:t>
            </a:r>
          </a:p>
          <a:p>
            <a:pPr marL="271462"/>
            <a:endParaRPr lang="cs-CZ" sz="1500" dirty="0">
              <a:cs typeface="Calibri" panose="020F0502020204030204" pitchFamily="34" charset="0"/>
            </a:endParaRPr>
          </a:p>
          <a:p>
            <a:endParaRPr lang="cs-CZ" sz="1500" dirty="0">
              <a:cs typeface="Calibri" panose="020F0502020204030204" pitchFamily="34" charset="0"/>
            </a:endParaRPr>
          </a:p>
          <a:p>
            <a:r>
              <a:rPr lang="cs-CZ" sz="1500" b="1" dirty="0">
                <a:cs typeface="Calibri" panose="020F0502020204030204" pitchFamily="34" charset="0"/>
              </a:rPr>
              <a:t>Krácení DPH koeficientem</a:t>
            </a:r>
          </a:p>
          <a:p>
            <a:pPr algn="just"/>
            <a:r>
              <a:rPr lang="cs-CZ" sz="1500" dirty="0">
                <a:cs typeface="Calibri" panose="020F0502020204030204" pitchFamily="34" charset="0"/>
              </a:rPr>
              <a:t>DPH lze uplatnit až na základě vypořádacího koeficientu, v průběhu roku odložený výdaj</a:t>
            </a:r>
          </a:p>
          <a:p>
            <a:r>
              <a:rPr lang="cs-CZ" sz="1500" dirty="0">
                <a:cs typeface="Calibri" panose="020F0502020204030204" pitchFamily="34" charset="0"/>
              </a:rPr>
              <a:t> </a:t>
            </a:r>
          </a:p>
          <a:p>
            <a:r>
              <a:rPr lang="cs-CZ" sz="1500" b="1" dirty="0">
                <a:cs typeface="Calibri" panose="020F0502020204030204" pitchFamily="34" charset="0"/>
              </a:rPr>
              <a:t>Přenesená daňová povinnost</a:t>
            </a:r>
          </a:p>
          <a:p>
            <a:r>
              <a:rPr lang="cs-CZ" sz="1500" dirty="0">
                <a:cs typeface="Calibri" panose="020F0502020204030204" pitchFamily="34" charset="0"/>
              </a:rPr>
              <a:t>- na základě dokladu o zaúčtování DPH,</a:t>
            </a:r>
          </a:p>
          <a:p>
            <a:r>
              <a:rPr lang="cs-CZ" sz="1500" dirty="0">
                <a:cs typeface="Calibri" panose="020F0502020204030204" pitchFamily="34" charset="0"/>
              </a:rPr>
              <a:t>- předložení záznamní povinnosti, </a:t>
            </a:r>
          </a:p>
          <a:p>
            <a:r>
              <a:rPr lang="cs-CZ" sz="1500" dirty="0">
                <a:cs typeface="Calibri" panose="020F0502020204030204" pitchFamily="34" charset="0"/>
              </a:rPr>
              <a:t>- doložit Přiznání k DPH + doklad o úhradě FÚ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600" dirty="0">
                <a:latin typeface="Arial" panose="020B0604020202020204" pitchFamily="34" charset="0"/>
                <a:cs typeface="Arial" panose="020B0604020202020204" pitchFamily="34" charset="0"/>
              </a:rPr>
              <a:t>DPH – uplatnění ve výdajích projektu</a:t>
            </a:r>
            <a:endParaRPr lang="cs-CZ" sz="26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2726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365760" y="1507204"/>
            <a:ext cx="8168640" cy="4762681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Aft>
                <a:spcPts val="0"/>
              </a:spcAft>
            </a:pPr>
            <a:r>
              <a:rPr lang="cs-CZ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 případě výdajů, které spadají pod režim zjednodušeného vykazování výdajů</a:t>
            </a:r>
            <a:r>
              <a:rPr lang="cs-CZ" sz="16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, má příslušný partner povinnost vést účetnictví nebo daňovou evidenci, která vyplývá z národní legislativy. Jednotlivé účetní položky ve svém účetnictví nebo daňové evidenci již </a:t>
            </a:r>
            <a:r>
              <a:rPr lang="cs-CZ" sz="160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ale</a:t>
            </a:r>
            <a:r>
              <a:rPr lang="cs-CZ" sz="1600" b="1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 není povinen přiřazovat ke konkrétnímu projektu.</a:t>
            </a:r>
          </a:p>
          <a:p>
            <a:pPr algn="just">
              <a:spcAft>
                <a:spcPts val="0"/>
              </a:spcAft>
            </a:pPr>
            <a:endParaRPr lang="cs-CZ" sz="1500" dirty="0"/>
          </a:p>
          <a:p>
            <a:pPr algn="just">
              <a:spcAft>
                <a:spcPts val="0"/>
              </a:spcAft>
            </a:pPr>
            <a:r>
              <a:rPr lang="cs-CZ" sz="1900" b="1" i="0" u="sng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V případě úplného vykazování výdajů </a:t>
            </a:r>
            <a:r>
              <a:rPr lang="cs-CZ" sz="1800" b="0" i="0" u="none" strike="noStrike" baseline="0" dirty="0">
                <a:solidFill>
                  <a:srgbClr val="000000"/>
                </a:solidFill>
                <a:latin typeface="Arial" panose="020B0604020202020204" pitchFamily="34" charset="0"/>
              </a:rPr>
              <a:t>	</a:t>
            </a:r>
          </a:p>
          <a:p>
            <a:pPr algn="just">
              <a:spcAft>
                <a:spcPts val="0"/>
              </a:spcAft>
            </a:pPr>
            <a:endParaRPr lang="cs-CZ" sz="600" dirty="0"/>
          </a:p>
          <a:p>
            <a:pPr algn="just">
              <a:spcAft>
                <a:spcPts val="0"/>
              </a:spcAft>
            </a:pPr>
            <a:r>
              <a:rPr lang="cs-CZ" sz="1600" dirty="0"/>
              <a:t>- doložit prohlášení o způsobu vedení účetnictví pro projekt a podpisových vzorů </a:t>
            </a: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cs-CZ" sz="1600" dirty="0"/>
              <a:t>(Příloha č. 1ND – Čestné prohlášení partnera)</a:t>
            </a:r>
          </a:p>
          <a:p>
            <a:pPr algn="just">
              <a:spcAft>
                <a:spcPts val="0"/>
              </a:spcAft>
            </a:pPr>
            <a:endParaRPr lang="cs-CZ" sz="500" dirty="0">
              <a:solidFill>
                <a:srgbClr val="FF000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cs-CZ" sz="1600" dirty="0"/>
              <a:t>- doložit sestavu </a:t>
            </a:r>
            <a:r>
              <a:rPr lang="cs-CZ" sz="1600" b="1" u="sng" dirty="0"/>
              <a:t>odděleného účetnictví</a:t>
            </a:r>
            <a:r>
              <a:rPr lang="cs-CZ" sz="1600" b="1" dirty="0"/>
              <a:t> </a:t>
            </a:r>
            <a:r>
              <a:rPr lang="cs-CZ" sz="1600" dirty="0"/>
              <a:t>pro projekt (středisko, ORG, analytická evidence), kopie dokladů a účtový rozvrh</a:t>
            </a:r>
          </a:p>
          <a:p>
            <a:pPr algn="just">
              <a:spcAft>
                <a:spcPts val="0"/>
              </a:spcAft>
            </a:pPr>
            <a:r>
              <a:rPr lang="cs-CZ" sz="1600" dirty="0"/>
              <a:t>- výdaj, který není uveden v účetní knize odděleného účetnictví projektu, je </a:t>
            </a:r>
            <a:r>
              <a:rPr lang="cs-CZ" sz="1600" b="1" u="sng" dirty="0"/>
              <a:t>VŽDY nezpůsobilý. </a:t>
            </a:r>
          </a:p>
          <a:p>
            <a:pPr algn="just">
              <a:spcAft>
                <a:spcPts val="0"/>
              </a:spcAft>
            </a:pPr>
            <a:endParaRPr lang="cs-CZ" sz="1600" b="1" u="sng" dirty="0"/>
          </a:p>
          <a:p>
            <a:pPr>
              <a:spcAft>
                <a:spcPts val="1200"/>
              </a:spcAft>
            </a:pPr>
            <a:r>
              <a:rPr lang="cs-CZ" sz="1600" dirty="0"/>
              <a:t>- výpis z účetnictví je povinná příloha Soupisky výdajů</a:t>
            </a:r>
          </a:p>
          <a:p>
            <a:pPr>
              <a:spcAft>
                <a:spcPts val="600"/>
              </a:spcAft>
            </a:pPr>
            <a:r>
              <a:rPr lang="cs-CZ" sz="1600" b="1" u="sng" dirty="0"/>
              <a:t>- účetní doklady</a:t>
            </a:r>
            <a:r>
              <a:rPr lang="cs-CZ" sz="1600" dirty="0"/>
              <a:t> – </a:t>
            </a:r>
            <a:r>
              <a:rPr lang="cs-CZ" sz="1600" b="1" dirty="0">
                <a:solidFill>
                  <a:srgbClr val="FF0000"/>
                </a:solidFill>
              </a:rPr>
              <a:t>originál musí být označen názvem a číslem projektu, doložit </a:t>
            </a:r>
            <a:r>
              <a:rPr lang="cs-CZ" sz="1600" b="1" dirty="0" err="1">
                <a:solidFill>
                  <a:srgbClr val="FF0000"/>
                </a:solidFill>
              </a:rPr>
              <a:t>scan</a:t>
            </a:r>
            <a:r>
              <a:rPr lang="cs-CZ" sz="1600" b="1" dirty="0">
                <a:solidFill>
                  <a:srgbClr val="FF0000"/>
                </a:solidFill>
              </a:rPr>
              <a:t> po označení vč. všech podpisů pověřených osob</a:t>
            </a:r>
          </a:p>
          <a:p>
            <a:pPr>
              <a:spcAft>
                <a:spcPts val="600"/>
              </a:spcAft>
            </a:pPr>
            <a:r>
              <a:rPr lang="cs-CZ" sz="1600" dirty="0"/>
              <a:t>- číslo účetního dokladu musí být v Soupisce dle údaje v účetní knize, do pozn. číslo fa</a:t>
            </a:r>
          </a:p>
          <a:p>
            <a:pPr>
              <a:spcAft>
                <a:spcPts val="600"/>
              </a:spcAft>
            </a:pPr>
            <a:r>
              <a:rPr lang="cs-CZ" sz="1600" dirty="0"/>
              <a:t>- účelové znaky – viz web Centra, </a:t>
            </a:r>
            <a:r>
              <a:rPr lang="cs-CZ" sz="1600" i="1" dirty="0"/>
              <a:t>Nejčastější otázky společné pro </a:t>
            </a:r>
            <a:r>
              <a:rPr lang="cs-CZ" sz="1600" i="1" dirty="0" err="1"/>
              <a:t>Interreg</a:t>
            </a:r>
            <a:r>
              <a:rPr lang="cs-CZ" sz="1600" i="1" dirty="0"/>
              <a:t> 2021 - 2027</a:t>
            </a:r>
          </a:p>
          <a:p>
            <a:pPr>
              <a:spcAft>
                <a:spcPts val="600"/>
              </a:spcAft>
            </a:pPr>
            <a:r>
              <a:rPr lang="cs-CZ" sz="1600" b="1" u="sng" dirty="0"/>
              <a:t>- archivace dokladů projektu </a:t>
            </a:r>
            <a:r>
              <a:rPr lang="cs-CZ" sz="1600" dirty="0"/>
              <a:t>– vnitřní směrnice a viz </a:t>
            </a:r>
            <a:r>
              <a:rPr lang="cs-CZ" sz="1600" dirty="0" err="1"/>
              <a:t>RoPD</a:t>
            </a:r>
            <a:r>
              <a:rPr lang="cs-CZ" sz="1600" dirty="0"/>
              <a:t>., část II., bod 16.</a:t>
            </a:r>
            <a:endParaRPr lang="cs-CZ" sz="1600" dirty="0">
              <a:cs typeface="Calibri" panose="020F050202020403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618308" y="736448"/>
            <a:ext cx="7994467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600" dirty="0"/>
              <a:t>Vedení účetnictví projektu</a:t>
            </a:r>
            <a:endParaRPr lang="cs-CZ" sz="2600" b="0" i="0" u="none" strike="noStrike" baseline="0" dirty="0">
              <a:solidFill>
                <a:srgbClr val="246BC8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670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0C72D7F-EE0F-709C-6A53-9E17DD70F16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83137" y="1433386"/>
            <a:ext cx="8430935" cy="4566757"/>
          </a:xfrm>
          <a:prstGeom prst="rect">
            <a:avLst/>
          </a:prstGeom>
        </p:spPr>
      </p:pic>
      <p:sp>
        <p:nvSpPr>
          <p:cNvPr id="2" name="Title 3">
            <a:extLst>
              <a:ext uri="{FF2B5EF4-FFF2-40B4-BE49-F238E27FC236}">
                <a16:creationId xmlns:a16="http://schemas.microsoft.com/office/drawing/2014/main" id="{608F8A55-8E7A-7053-3BFD-DB7CC5456FD1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Nejčastější otázky na webu Centra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148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433386"/>
            <a:ext cx="7158440" cy="4749125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7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Nakládání s majetkem pořízeným z projektu (PPP, A.4)</a:t>
            </a:r>
          </a:p>
          <a:p>
            <a:pPr>
              <a:lnSpc>
                <a:spcPct val="170000"/>
              </a:lnSpc>
              <a:spcBef>
                <a:spcPts val="0"/>
              </a:spcBef>
              <a:spcAft>
                <a:spcPts val="0"/>
              </a:spcAft>
            </a:pPr>
            <a:endParaRPr lang="en-US" sz="6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Majetek pořízený za spoluúčasti strukturálních fondů musí být ve vlastnictví partnera.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Bez písemného souhlasu ŘO nelze majetek po dobu realizace projektu a udržitelnosti:</a:t>
            </a:r>
          </a:p>
          <a:p>
            <a:pPr marL="720000" lvl="1" indent="-360000">
              <a:lnSpc>
                <a:spcPct val="17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cs-CZ" sz="5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převést na jiného majitele, prodat, vypůjčit, pronajmout jinému subjektu, zřídit věcné břemeno, zřídit zástavní právo, omezit vlastnické právo příjemce dotace.</a:t>
            </a:r>
            <a:endParaRPr lang="cs-CZ" sz="5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Pokud se na projekt </a:t>
            </a:r>
            <a:r>
              <a:rPr lang="cs-CZ" sz="5600" b="1" u="sng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vztahuje povinnost udržitelnosti</a:t>
            </a: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výše uvedené omezení platí po dobu udržitelnosti (viz </a:t>
            </a:r>
            <a:r>
              <a:rPr lang="cs-CZ" sz="5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RoPD</a:t>
            </a: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část II. , bod 3).</a:t>
            </a:r>
          </a:p>
          <a:p>
            <a:pPr marL="342900" indent="-342900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−"/>
            </a:pPr>
            <a:r>
              <a:rPr lang="cs-CZ" sz="5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Povinností partnera je: </a:t>
            </a:r>
            <a:r>
              <a:rPr lang="cs-CZ" sz="56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zacházet s majetkem hospodárně, zabezpečit majetek proti poškození, ztrátě nebo odcizení, nahradit nefunkční nebo technicky nezpůsobilý majetek novým, vést řádně evidenci majetku v účetnictví, informovat kontrolora o vyřazení majetku a jeho nahrazení. </a:t>
            </a:r>
          </a:p>
          <a:p>
            <a:pPr marL="342900" indent="-342900">
              <a:buFont typeface="Arial" panose="020B0604020202020204" pitchFamily="34" charset="0"/>
              <a:buChar char="−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158440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Další povinnosti příjemce  I. 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190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27929" y="1725570"/>
            <a:ext cx="7158440" cy="473395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Účetnictví a archivace dokumentů  (PPP, A.5) a  Vedení účetnictví rámci projektu (PPP, A.5.1)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Partneři projektu jsou povinni dodržovat národní legislativu a řádně účtovat o všech výdajích, resp. nákladech, v případě úplného vykazování výdajů je nutné vést oddělené účetnictví.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Účetnictví musí být vedeno způsobem, který umožňuje jednoznačné přiřazení položek ke konkrétnímu projektu, originály účetních dokladů musí obsahovat název a číslo již při vystavení, výjimečně můžou být označeny doklady před uplatněním (např. přímý nákup).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Další povinnosti příjemce  II.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>
                <a:solidFill>
                  <a:schemeClr val="bg1"/>
                </a:solidFill>
              </a:rPr>
              <a:pPr/>
              <a:t>29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595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NUTSII Severovýchod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-  Liberecký, Královéhradecký a Pardubický kraj</a:t>
            </a:r>
          </a:p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NUTSII </a:t>
            </a:r>
            <a:r>
              <a:rPr lang="cs-CZ" sz="25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Moravskoslezsko</a:t>
            </a:r>
            <a:endParaRPr lang="cs-CZ" sz="25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-  Moravskoslezský kraj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5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NUTSII Střední Morava	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Olomoucký a Zlínský kraj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 s kontrolorem: 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 - </a:t>
            </a:r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systém ISKP 21+ (depeše na projektu),  e-mail, telefonicky, osobně </a:t>
            </a:r>
          </a:p>
          <a:p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První kontakt s kontrolorem probíhá v rámci přípravy Právního aktu, po rozhodnutí Monitorovacího výboru – viz Příručka pro žadatele (PPŽ), kap.C.1.1., kdy Vedoucí partner projektu (hlavní příjemce) má povinnost nechat si odsouhlasit harmonogram kontrolorem. </a:t>
            </a:r>
          </a:p>
          <a:p>
            <a:endParaRPr lang="cs-CZ" sz="20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 nemusí mít přiřazeného kontrolora dle územní příslušnosti NUTSII. Každý vedoucí/projektový partner je informován, který kontrolor mu byl přiřazen. Všichni partneři na české straně programu spadají v rámci jednoho projektu k jednomu kontrolorovi, resp. kontrola probíhá na jednom regionálním pracovišti.   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Regionální pracoviště pro</a:t>
            </a:r>
          </a:p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Česko – Polsko: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5695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27929" y="1725570"/>
            <a:ext cx="7158440" cy="4733954"/>
          </a:xfrm>
          <a:prstGeom prst="rect">
            <a:avLst/>
          </a:prstGeo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Účetnictví a archivace dokumentů  (PPP, A.5) a  Vedení účetnictví rámci projektu (PPP, A.5.1)</a:t>
            </a: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</a:pPr>
            <a:endParaRPr lang="cs-CZ" sz="1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Příjemce musí zajistit soulad faktur s účetnictvím, v případě uplatnění jen části výdaje je potřeba uvést i celkovou část a pak částku pro projekt.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případě zjednodušeného vykazování výdajů není povinné jednotlivé položky přiřazovat k projektu, ale je nutné vést účetnictví/daňovou evidenci.</a:t>
            </a: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příjmu dotace z EFRR a ze SR se musí účtovat odděleně.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Další povinnosti příjemce  III.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>
                <a:solidFill>
                  <a:schemeClr val="bg1"/>
                </a:solidFill>
              </a:rPr>
              <a:pPr/>
              <a:t>30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799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1127929" y="1725570"/>
            <a:ext cx="7158440" cy="4733954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Účty projektu (PPP, A.5)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 příjemce musí vést účet v EUR.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Účet musí být specifikován v právním aktu a může být u libovolné banky.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Partneři projektu můžou pro úhradu výdajů používat libovolný vlastní bankovní účet.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Územně samosprávné celky, veřejné výzkumné instituce a veřejné školy (§ 3 písm. h) zákona č. 218/200 Sb., o rozpočtových pravidlech) musí mít účet u ČNB.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Příspěvkové organizace územních samosprávných celků musí používat bankovní účet zřizovatele.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cs-CZ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Další povinnosti příjemce  IV.</a:t>
            </a:r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>
                <a:solidFill>
                  <a:schemeClr val="bg1"/>
                </a:solidFill>
              </a:rPr>
              <a:pPr/>
              <a:t>31</a:t>
            </a:fld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7948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626B9FA-C7A7-5341-80BD-9BE297DFF7E8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Finanční příspěvek je proplacen průběžně na základě žádosti o platbu.</a:t>
            </a: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Platba probíhá v EUR na účet uvedený v právním aktu.</a:t>
            </a: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Zálohové platby se neposkytují.</a:t>
            </a: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o platbu prochází schvalovacím procesem u příslušného kontrolora a ŘO – </a:t>
            </a:r>
            <a:r>
              <a:rPr lang="cs-CZ" sz="19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důraz je kladen na prokázání věcné realizace projektu dle schválené projektové žádosti, naplnění účelu, cílů, indikátorů, přeshraničního dopadu, popis aktivit ( personál, pracovní cesty) atd.</a:t>
            </a:r>
            <a:endParaRPr lang="cs-CZ" sz="19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 příjemce obdrží platbu nejpozději do 80 dní od předložení žádosti,  </a:t>
            </a:r>
            <a:r>
              <a:rPr lang="cs-CZ" sz="19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případě nedostatků se lhůta prodlouží</a:t>
            </a: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lnSpc>
                <a:spcPct val="16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 příjemce dále bez zbytečného odkladu rozdělí platby partnerům projektu. </a:t>
            </a:r>
          </a:p>
          <a:p>
            <a:pPr marL="342900" indent="-342900">
              <a:buFont typeface="Arial" panose="020B0604020202020204" pitchFamily="34" charset="0"/>
              <a:buChar char="‒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B2F8548-69C9-8B46-8167-6452CA664447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 . Způsob proplacení podpory I. </a:t>
            </a:r>
          </a:p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dotace z EFRR </a:t>
            </a:r>
            <a:r>
              <a:rPr lang="cs-CZ" sz="2000" b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(PPP A.7.1)</a:t>
            </a:r>
            <a:endParaRPr lang="en-US" sz="2000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3141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626B9FA-C7A7-5341-80BD-9BE297DFF7E8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Dotace ze státního rozpočtu ČR (PPP A.7.2)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cs-CZ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Zdroje ze státního rozpočtu na spolufinancování programu jsou součástí programové části rozpočtové kapitoly MMR.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Prostředky se proplácejí na základě žádosti o platbu ověřené kontrolorem, současně s EFRR.</a:t>
            </a: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endParaRPr lang="cs-CZ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‒"/>
            </a:pPr>
            <a:r>
              <a:rPr lang="cs-CZ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Výplata probíhá v EUR na účty jednotlivých českých projektových partnerů.</a:t>
            </a:r>
          </a:p>
          <a:p>
            <a:pPr marL="342900" indent="-342900">
              <a:buFont typeface="Arial" panose="020B0604020202020204" pitchFamily="34" charset="0"/>
              <a:buChar char="‒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FB2F8548-69C9-8B46-8167-6452CA664447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Způsob proplacení podpory II. </a:t>
            </a:r>
          </a:p>
          <a:p>
            <a:r>
              <a:rPr lang="cs-CZ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8781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Závazná povinnost pro všechny partnery projektu, viz </a:t>
            </a:r>
            <a:r>
              <a:rPr lang="cs-CZ" sz="2500" b="1" dirty="0">
                <a:latin typeface="Arial" panose="020B0604020202020204" pitchFamily="34" charset="0"/>
                <a:cs typeface="Arial" panose="020B0604020202020204" pitchFamily="34" charset="0"/>
              </a:rPr>
              <a:t>PPP A.8.1.</a:t>
            </a:r>
            <a:endParaRPr lang="cs-CZ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Celkovou koordinaci publicity projektu zajišťuje </a:t>
            </a:r>
            <a:r>
              <a:rPr lang="cs-CZ" sz="25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 příjemce daného projektu, a to na obou stranách hranice.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Výdaje na publicitu jsou způsobilé k financování z EFRR jen v případě, kdy jsou tyto výdaje zahrnuty do rozpočtu projektu.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Rozlišujeme dva druhy zajištění publicity:</a:t>
            </a:r>
          </a:p>
          <a:p>
            <a:pPr marL="1063625" lvl="2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povinné zajištění publicity</a:t>
            </a:r>
          </a:p>
          <a:p>
            <a:pPr marL="1063625" lvl="2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nepovinné zajištění publicity</a:t>
            </a:r>
          </a:p>
          <a:p>
            <a:pPr marL="1597025" lvl="4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zajištění publicity nad rámec povinné publicity projektu</a:t>
            </a:r>
          </a:p>
          <a:p>
            <a:pPr marL="1597025" lvl="4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</a:rPr>
              <a:t>zajištění nepovinné publicity je dobrovolné, nicméně pokud se pro tuto variantu příjemci dotace rozhodnou, musí tato publicita splňovat veškerá pravidla pro vzhled a umístění loga dle manuálu k použití loga programu, který je dostupný na webu programu (</a:t>
            </a:r>
            <a:r>
              <a:rPr lang="cs-CZ" sz="25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https://www.cz-pl.eu/logotyp-programu</a:t>
            </a:r>
            <a:r>
              <a:rPr lang="cs-CZ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cs-CZ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5. Publicita projektu I. 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90485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Veškerá loga používaná v rámci programu jsou k dispozici ke stažení na stránkách programu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www.cz-pl.eu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společně s manuálem pro jejich použití 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Logo programu se skládá ze symbolu EU, informace o spolufinancování z Evropské unie, označení </a:t>
            </a:r>
            <a:r>
              <a:rPr lang="cs-CZ" sz="2000" dirty="0" err="1"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 a názvu programu. Loga pak mohou být ve třech jazykových verzí – anglická, česká a polská.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Symbol EU jako součást loga programu musí mít vždy nejméně stejnou velikost </a:t>
            </a:r>
            <a:r>
              <a:rPr lang="cs-CZ" sz="1100" dirty="0">
                <a:latin typeface="Arial" panose="020B0604020202020204" pitchFamily="34" charset="0"/>
                <a:cs typeface="Arial" panose="020B0604020202020204" pitchFamily="34" charset="0"/>
              </a:rPr>
              <a:t>(měřeno buď na výšku nebo šířku) </a:t>
            </a: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jako všechna ostatní loga použitá na povinném nástroji publicity.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Dalším nástrojem, který však není součástí loga programu, je doprovodný znak, používaný vždy samostatně a jeho použití není povinné.</a:t>
            </a: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5. Publicita projektu II.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AB31602A-D801-A15E-A2FC-47BA06D4F57A}"/>
              </a:ext>
            </a:extLst>
          </p:cNvPr>
          <p:cNvGrpSpPr/>
          <p:nvPr/>
        </p:nvGrpSpPr>
        <p:grpSpPr>
          <a:xfrm>
            <a:off x="1605986" y="3357482"/>
            <a:ext cx="6575504" cy="426375"/>
            <a:chOff x="1605986" y="3357482"/>
            <a:chExt cx="6575504" cy="426375"/>
          </a:xfrm>
        </p:grpSpPr>
        <p:pic>
          <p:nvPicPr>
            <p:cNvPr id="2" name="Obrázek 1" descr="Obsah obrázku text, snímek obrazovky, Písmo, Elektricky modrá&#10;&#10;Popis byl vytvořen automaticky">
              <a:extLst>
                <a:ext uri="{FF2B5EF4-FFF2-40B4-BE49-F238E27FC236}">
                  <a16:creationId xmlns:a16="http://schemas.microsoft.com/office/drawing/2014/main" id="{A9831287-96B9-09C6-3427-F72854ED972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05986" y="3357482"/>
              <a:ext cx="1707665" cy="426375"/>
            </a:xfrm>
            <a:prstGeom prst="rect">
              <a:avLst/>
            </a:prstGeom>
          </p:spPr>
        </p:pic>
        <p:pic>
          <p:nvPicPr>
            <p:cNvPr id="4" name="Obrázek 3" descr="Obsah obrázku text, snímek obrazovky, Písmo, Elektricky modrá&#10;&#10;Popis byl vytvořen automaticky">
              <a:extLst>
                <a:ext uri="{FF2B5EF4-FFF2-40B4-BE49-F238E27FC236}">
                  <a16:creationId xmlns:a16="http://schemas.microsoft.com/office/drawing/2014/main" id="{F98AF4D0-1214-B1AA-7909-739CA33D47B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937820" y="3357482"/>
              <a:ext cx="1772595" cy="426375"/>
            </a:xfrm>
            <a:prstGeom prst="rect">
              <a:avLst/>
            </a:prstGeom>
          </p:spPr>
        </p:pic>
        <p:pic>
          <p:nvPicPr>
            <p:cNvPr id="9" name="Obrázek 8" descr="Obsah obrázku text, snímek obrazovky, Písmo, Grafika&#10;&#10;Popis byl vytvořen automaticky">
              <a:extLst>
                <a:ext uri="{FF2B5EF4-FFF2-40B4-BE49-F238E27FC236}">
                  <a16:creationId xmlns:a16="http://schemas.microsoft.com/office/drawing/2014/main" id="{3BBEED6F-DE08-760C-F14C-AF7D29CDFA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334584" y="3357482"/>
              <a:ext cx="1846906" cy="426375"/>
            </a:xfrm>
            <a:prstGeom prst="rect">
              <a:avLst/>
            </a:prstGeom>
          </p:spPr>
        </p:pic>
      </p:grpSp>
      <p:pic>
        <p:nvPicPr>
          <p:cNvPr id="12" name="Obrázek 11" descr="Obsah obrázku symbol, Grafika, Barevnost, Obdélník&#10;&#10;Popis byl vytvořen automaticky">
            <a:extLst>
              <a:ext uri="{FF2B5EF4-FFF2-40B4-BE49-F238E27FC236}">
                <a16:creationId xmlns:a16="http://schemas.microsoft.com/office/drawing/2014/main" id="{126F1622-91AD-C904-A2EC-3ED71209D2B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37820" y="5720688"/>
            <a:ext cx="1692483" cy="45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74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E3C5D309-623C-9145-DB02-04FB3D6F2DAC}"/>
              </a:ext>
            </a:extLst>
          </p:cNvPr>
          <p:cNvSpPr txBox="1">
            <a:spLocks/>
          </p:cNvSpPr>
          <p:nvPr/>
        </p:nvSpPr>
        <p:spPr>
          <a:xfrm>
            <a:off x="1127928" y="1463570"/>
            <a:ext cx="7158440" cy="525470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cs-CZ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Minimální informace, které musí být obsaženy jsou – </a:t>
            </a:r>
            <a:r>
              <a:rPr lang="cs-CZ" sz="1400" b="1">
                <a:latin typeface="Arial" panose="020B0604020202020204" pitchFamily="34" charset="0"/>
                <a:cs typeface="Arial" panose="020B0604020202020204" pitchFamily="34" charset="0"/>
              </a:rPr>
              <a:t>název projektu, hlavní cíl projektu a logo programu</a:t>
            </a: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2" indent="0" algn="just">
              <a:spcBef>
                <a:spcPts val="400"/>
              </a:spcBef>
              <a:spcAft>
                <a:spcPts val="400"/>
              </a:spcAft>
              <a:buFont typeface="Arial"/>
              <a:buNone/>
            </a:pPr>
            <a:endParaRPr lang="cs-CZ" sz="14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Povinné nástroje jsou (dle typu projektu – viz PPP A.8.3):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dočasný/stálý billboard nebo pamětní deska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plakát minimální velikosti A3 nebo rovnocenné elektronické zobrazovací zařízení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webová stránka, nebo stránka na sociálních sítích (povinné v případě, kdy příjemce disponuje oficiální internetovou stránkou/sociální sítí – minimálně umístění jednoho postu na jedné sociální síti);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prohlášení zdůrazňující podporu z fondu Interreg na dokumentech a komunikačních materiálech určených pro širokou veřejnost nebo pro účastníky projektových aktivit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1400">
                <a:latin typeface="Arial" panose="020B0604020202020204" pitchFamily="34" charset="0"/>
                <a:cs typeface="Arial" panose="020B0604020202020204" pitchFamily="34" charset="0"/>
              </a:rPr>
              <a:t>komunikační akce u zastřešujících projektů fondu malých projektů a u projektů nad 5 000 000 EUR.</a:t>
            </a:r>
            <a:endParaRPr lang="cs-CZ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688A4FAC-0727-7D40-490A-C52E75176947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8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3100" dirty="0">
                <a:latin typeface="Arial" panose="020B0604020202020204" pitchFamily="34" charset="0"/>
                <a:cs typeface="Arial" panose="020B0604020202020204" pitchFamily="34" charset="0"/>
              </a:rPr>
              <a:t>5. Publicita projektu III. – povinná publicita</a:t>
            </a:r>
            <a:b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2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(PPP A.8.3)</a:t>
            </a:r>
            <a:endParaRPr lang="en-US" sz="22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8973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EF7F84-6CFB-4E1F-F1C7-59E8CA243808}"/>
              </a:ext>
            </a:extLst>
          </p:cNvPr>
          <p:cNvSpPr txBox="1">
            <a:spLocks/>
          </p:cNvSpPr>
          <p:nvPr/>
        </p:nvSpPr>
        <p:spPr>
          <a:xfrm>
            <a:off x="1127928" y="1603294"/>
            <a:ext cx="7158440" cy="47530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Nepovinné nástroje jsou volitelné, tzn. jejich použití záleží na rozhodností partnerů.</a:t>
            </a: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Stejně jako v případě nástrojů povinné publicity, musí i nástroje nepovinné publicity povinně obsahovat logo programu.</a:t>
            </a: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Mimo logo programu je také možné na nástroje nepovinné publicity umístit i jiná loga.</a:t>
            </a: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Mezi nástroje nepovinné publicity patří: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zajištění informovanosti o financování výstupů projektu (publikace, kalendář, mobilní aplikace apod.) z prostředků programu;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články v tisku;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příspěvky v rozhlasovém či TV vysílání;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propagační předměty, tj. neadresné předměty, které je možné nechat volně k dispozici veřejnosti;</a:t>
            </a:r>
          </a:p>
          <a:p>
            <a:pPr marL="1597025" lvl="4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a další.</a:t>
            </a:r>
          </a:p>
          <a:p>
            <a:pPr marL="1063625" lvl="2" indent="-342900" algn="just">
              <a:spcBef>
                <a:spcPts val="4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cs-CZ" sz="85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9A958A0-1FB6-B037-39C0-49B70B53DD3B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900" dirty="0">
                <a:latin typeface="Arial" panose="020B0604020202020204" pitchFamily="34" charset="0"/>
                <a:cs typeface="Arial" panose="020B0604020202020204" pitchFamily="34" charset="0"/>
              </a:rPr>
              <a:t>5. Publicita projektu IV. – nepovinná publicita</a:t>
            </a:r>
            <a:b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22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(PPP A.8.4.)</a:t>
            </a:r>
            <a:endParaRPr lang="en-US" sz="22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0015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B79460-5BDC-EEC6-118C-27D48505DA79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3812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Před udělením finanční opravy je chybujícímu partnerovi vždy nejdříve umožněna náprava. V případě, kdy je náprava možná, je daný partner kontrolorem vyzván k nápravě do stanovené lhůty. V opačném případě a v případě, kdy nedojde k nápravě do stanovené lhůty, je přistoupeno k finanční opravě.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Procento konkrétní finanční opravy je vyměřeno z výše dotace pro dotčeného partnera (včetně dotace ze státního rozpočtu, je-li to pro daného partnera relevantní).</a:t>
            </a: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B7002D-0122-ADE0-84CC-355AFE709FCE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5. Povinná publicita V. – finanční opravy</a:t>
            </a:r>
          </a:p>
          <a:p>
            <a:pPr algn="ctr"/>
            <a:r>
              <a:rPr lang="cs-CZ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(PPP A.8.5.)</a:t>
            </a:r>
            <a:endParaRPr lang="en-US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049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EE767E6-E2D4-9898-2D3F-ED0DF7A6BEE8}"/>
              </a:ext>
            </a:extLst>
          </p:cNvPr>
          <p:cNvSpPr txBox="1">
            <a:spLocks/>
          </p:cNvSpPr>
          <p:nvPr/>
        </p:nvSpPr>
        <p:spPr>
          <a:xfrm>
            <a:off x="1127929" y="1589079"/>
            <a:ext cx="7158440" cy="38123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Pravidla pro řešení pochybení u nástrojů povinné publicity: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případě, kdy dotčený partner nápravu ve stanovené lhůtě odstraní,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není uplatněna finanční oprava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V případě, kdy dotčený partner nápravu ve stanovené lhůtě neučiní nebo ji učiní chybně nebo náprava není možná, </a:t>
            </a:r>
            <a:r>
              <a:rPr lang="cs-CZ" sz="1800" b="1" dirty="0">
                <a:latin typeface="Arial" panose="020B0604020202020204" pitchFamily="34" charset="0"/>
                <a:cs typeface="Arial" panose="020B0604020202020204" pitchFamily="34" charset="0"/>
              </a:rPr>
              <a:t>je uplatněna finanční oprava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Pokud dojde k poškození některého z nástrojů publicity cizí osobou, je příslušný partner povinen dát tento nástroj do původního stavu minimálně na dobu udržitelnosti projektu, pokud se na projekt vztahuje.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Finanční opravy u nástrojů povinné publicity: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DFEB4F2-3881-A8EC-BDED-50866BB59B97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10000"/>
              </a:lnSpc>
            </a:pPr>
            <a:r>
              <a:rPr lang="cs-CZ" sz="2400" dirty="0">
                <a:latin typeface="Arial" panose="020B0604020202020204" pitchFamily="34" charset="0"/>
                <a:cs typeface="Arial" panose="020B0604020202020204" pitchFamily="34" charset="0"/>
              </a:rPr>
              <a:t>5. Povinná publicita V. – finanční opravy</a:t>
            </a:r>
          </a:p>
          <a:p>
            <a:pPr algn="ctr"/>
            <a:r>
              <a:rPr lang="cs-CZ" sz="18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(PPP A.8.5.)</a:t>
            </a:r>
            <a:endParaRPr lang="en-US" sz="1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ulka 2">
            <a:extLst>
              <a:ext uri="{FF2B5EF4-FFF2-40B4-BE49-F238E27FC236}">
                <a16:creationId xmlns:a16="http://schemas.microsoft.com/office/drawing/2014/main" id="{A2D6AC6C-5158-BDDB-91A4-26B86A7E13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7879134"/>
              </p:ext>
            </p:extLst>
          </p:nvPr>
        </p:nvGraphicFramePr>
        <p:xfrm>
          <a:off x="1522818" y="5070474"/>
          <a:ext cx="6574781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48685">
                  <a:extLst>
                    <a:ext uri="{9D8B030D-6E8A-4147-A177-3AD203B41FA5}">
                      <a16:colId xmlns:a16="http://schemas.microsoft.com/office/drawing/2014/main" val="2532591079"/>
                    </a:ext>
                  </a:extLst>
                </a:gridCol>
                <a:gridCol w="2526096">
                  <a:extLst>
                    <a:ext uri="{9D8B030D-6E8A-4147-A177-3AD203B41FA5}">
                      <a16:colId xmlns:a16="http://schemas.microsoft.com/office/drawing/2014/main" val="2807542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200" b="0" dirty="0">
                          <a:solidFill>
                            <a:schemeClr val="tx1"/>
                          </a:solidFill>
                        </a:rPr>
                        <a:t>Nástroj povinné publicity chybí zcela.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0" dirty="0">
                          <a:solidFill>
                            <a:schemeClr val="tx1"/>
                          </a:solidFill>
                        </a:rPr>
                        <a:t>= finanční oprava ve výši 1,0 %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105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Na nástroji povinné publicity zcela chybí logo programu nebo je uvedeno logo programu v rozporu s manuálem k použití loga.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finanční oprava ve výši 0,5 %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7731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Dočasný/stálý billboard, pamětní deska, plakát A3 nebo rovnocenné elektronické zobrazovací zařízení nemá požadovaný rozměr.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finanční oprava ve výši 0,5 %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0203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457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C3115C21-8CF0-BE69-4EB3-09B7843FFA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9D1FAFB4-29A6-35E0-0E78-2B8633839D6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73" r="573"/>
          <a:stretch/>
        </p:blipFill>
        <p:spPr>
          <a:xfrm>
            <a:off x="183137" y="1269000"/>
            <a:ext cx="8370392" cy="4586516"/>
          </a:xfrm>
          <a:prstGeom prst="rect">
            <a:avLst/>
          </a:prstGeom>
        </p:spPr>
      </p:pic>
      <p:sp>
        <p:nvSpPr>
          <p:cNvPr id="11" name="Title 3">
            <a:extLst>
              <a:ext uri="{FF2B5EF4-FFF2-40B4-BE49-F238E27FC236}">
                <a16:creationId xmlns:a16="http://schemas.microsoft.com/office/drawing/2014/main" id="{5E852DAE-4190-426E-F1D6-E4C37C794960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kontrolora: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3" name="Rukopis 2">
                <a:extLst>
                  <a:ext uri="{FF2B5EF4-FFF2-40B4-BE49-F238E27FC236}">
                    <a16:creationId xmlns:a16="http://schemas.microsoft.com/office/drawing/2014/main" id="{D7EA7C02-7178-BCC0-406E-D70224E8A5BA}"/>
                  </a:ext>
                </a:extLst>
              </p14:cNvPr>
              <p14:cNvContentPartPr/>
              <p14:nvPr/>
            </p14:nvContentPartPr>
            <p14:xfrm>
              <a:off x="1955880" y="4921200"/>
              <a:ext cx="660960" cy="12960"/>
            </p14:xfrm>
          </p:contentPart>
        </mc:Choice>
        <mc:Fallback xmlns="">
          <p:pic>
            <p:nvPicPr>
              <p:cNvPr id="3" name="Rukopis 2">
                <a:extLst>
                  <a:ext uri="{FF2B5EF4-FFF2-40B4-BE49-F238E27FC236}">
                    <a16:creationId xmlns:a16="http://schemas.microsoft.com/office/drawing/2014/main" id="{D7EA7C02-7178-BCC0-406E-D70224E8A5B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40040" y="4857840"/>
                <a:ext cx="692280" cy="1396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77622182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AEFBED-784A-A001-17F8-2741C34B8229}"/>
              </a:ext>
            </a:extLst>
          </p:cNvPr>
          <p:cNvSpPr txBox="1">
            <a:spLocks/>
          </p:cNvSpPr>
          <p:nvPr/>
        </p:nvSpPr>
        <p:spPr>
          <a:xfrm>
            <a:off x="1127928" y="1522850"/>
            <a:ext cx="7158440" cy="38123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Pravidla pro uplatňování finanční oprav u nepovinných nástrojů publicity: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Pokud je na nějakém prostředku komunikace s veřejností a cílovými skupinami (dokumenty apod.), které odkazují na podporu z fondu </a:t>
            </a:r>
            <a:r>
              <a:rPr 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, uvedena publicita chybně nebo zcela chybí, nemusí dojít k finanční opravě v případě, kdy partner doloží, že veřejnost a cílové skupiny byly o finanční podpoře informovány v rámci dané akce prostřednictvím jiných forem publicity (např. použití plakátu, </a:t>
            </a:r>
            <a:r>
              <a:rPr 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roll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800" dirty="0" err="1">
                <a:latin typeface="Arial" panose="020B0604020202020204" pitchFamily="34" charset="0"/>
                <a:cs typeface="Arial" panose="020B0604020202020204" pitchFamily="34" charset="0"/>
              </a:rPr>
              <a:t>upu</a:t>
            </a:r>
            <a:r>
              <a:rPr lang="cs-CZ" sz="1800" dirty="0">
                <a:latin typeface="Arial" panose="020B0604020202020204" pitchFamily="34" charset="0"/>
                <a:cs typeface="Arial" panose="020B0604020202020204" pitchFamily="34" charset="0"/>
              </a:rPr>
              <a:t> apod.).</a:t>
            </a: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Arial" panose="020B0604020202020204" pitchFamily="34" charset="0"/>
                <a:cs typeface="Arial" panose="020B0604020202020204" pitchFamily="34" charset="0"/>
              </a:rPr>
              <a:t>Finanční opravy u nepovinných nástrojů publicity:</a:t>
            </a:r>
          </a:p>
          <a:p>
            <a:pPr marL="1330325" lvl="3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A12BCD6-971F-E1D4-ED5E-16BA497D5261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40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Aft>
                <a:spcPts val="600"/>
              </a:spcAft>
            </a:pPr>
            <a:r>
              <a:rPr lang="cs-CZ" sz="6000" dirty="0">
                <a:latin typeface="Arial" panose="020B0604020202020204" pitchFamily="34" charset="0"/>
                <a:cs typeface="Arial" panose="020B0604020202020204" pitchFamily="34" charset="0"/>
              </a:rPr>
              <a:t>5. Nepovinná publicita V. – finanční opravy</a:t>
            </a:r>
          </a:p>
          <a:p>
            <a:pPr algn="ctr">
              <a:lnSpc>
                <a:spcPct val="80000"/>
              </a:lnSpc>
              <a:spcAft>
                <a:spcPts val="600"/>
              </a:spcAft>
            </a:pPr>
            <a:r>
              <a:rPr lang="cs-CZ" sz="4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cs-CZ" sz="4400" b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(PPP A.8.5.)</a:t>
            </a:r>
            <a:endParaRPr lang="en-US" sz="4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ulka 2">
            <a:extLst>
              <a:ext uri="{FF2B5EF4-FFF2-40B4-BE49-F238E27FC236}">
                <a16:creationId xmlns:a16="http://schemas.microsoft.com/office/drawing/2014/main" id="{96FD4E7C-D7F7-792E-E5E8-FE1CE5C4F1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9658525"/>
              </p:ext>
            </p:extLst>
          </p:nvPr>
        </p:nvGraphicFramePr>
        <p:xfrm>
          <a:off x="1525181" y="5080616"/>
          <a:ext cx="6574781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6393">
                  <a:extLst>
                    <a:ext uri="{9D8B030D-6E8A-4147-A177-3AD203B41FA5}">
                      <a16:colId xmlns:a16="http://schemas.microsoft.com/office/drawing/2014/main" val="2532591079"/>
                    </a:ext>
                  </a:extLst>
                </a:gridCol>
                <a:gridCol w="4448388">
                  <a:extLst>
                    <a:ext uri="{9D8B030D-6E8A-4147-A177-3AD203B41FA5}">
                      <a16:colId xmlns:a16="http://schemas.microsoft.com/office/drawing/2014/main" val="28075424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200" b="0" dirty="0">
                          <a:solidFill>
                            <a:schemeClr val="tx1"/>
                          </a:solidFill>
                        </a:rPr>
                        <a:t>Logo programu chybí zcela.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cs-CZ" sz="1200" b="0" dirty="0">
                          <a:solidFill>
                            <a:schemeClr val="tx1"/>
                          </a:solidFill>
                        </a:rPr>
                        <a:t>= finanční oprava ve výši 100,0 % výdajů na daný nepovinný nástroj publicity nebo 0,03 % z celkové výše dotace v případě, že nelze vyčíslit výdaje na nepovinný nástroj publicity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5105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Logo programu je uvedeno v rozporu s manuálem k použití loga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just" defTabSz="457200" rtl="0" eaLnBrk="1" latinLnBrk="0" hangingPunct="1"/>
                      <a:r>
                        <a:rPr lang="cs-CZ" sz="1200" b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finanční oprava ve výši 50,0 % výdajů na chybně označený nepovinný nástroj publicity nebo 0,01 % z celkové výše dotace v případě, že nelze vyčíslit výdaje na nepovinný nástroj publicity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107731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50703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E657CBA4-8FAE-E152-E76B-AD74209FA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D3B5D5A-4AE3-2D8D-2342-DE60422EFD40}"/>
              </a:ext>
            </a:extLst>
          </p:cNvPr>
          <p:cNvSpPr txBox="1"/>
          <p:nvPr/>
        </p:nvSpPr>
        <p:spPr>
          <a:xfrm>
            <a:off x="683568" y="1025558"/>
            <a:ext cx="7529254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Závěrem….pro úspěšnou realizaci projektu a proplacení plánovaných výdajů doporučujeme:</a:t>
            </a:r>
          </a:p>
          <a:p>
            <a:endParaRPr lang="cs-CZ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prostudovat si pečlivě celý text Rozhodnutí o poskytnutí dotace Vašeho projektu, včetně části IV. (Pozastavení proplácení prostředků dotace a porušení rozpočtové kázně),</a:t>
            </a:r>
          </a:p>
          <a:p>
            <a:endParaRPr lang="cs-CZ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sledovat informace pro příjemce na </a:t>
            </a:r>
            <a:r>
              <a:rPr lang="cs-CZ" i="1" dirty="0">
                <a:solidFill>
                  <a:srgbClr val="FFFF00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https://www.cz-pl.eu/</a:t>
            </a:r>
            <a:r>
              <a:rPr lang="cs-CZ" i="1" dirty="0">
                <a:solidFill>
                  <a:srgbClr val="FFFF00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sledovat informace k programu </a:t>
            </a:r>
            <a:r>
              <a:rPr lang="cs-CZ" i="1" dirty="0" err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Interreg</a:t>
            </a: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Česko – Polsko na webu kontrolora </a:t>
            </a:r>
            <a:r>
              <a:rPr lang="cs-CZ" i="1" dirty="0">
                <a:solidFill>
                  <a:srgbClr val="FFFF00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https://crr.gov.cz/</a:t>
            </a:r>
            <a:r>
              <a:rPr lang="cs-CZ" i="1" dirty="0">
                <a:solidFill>
                  <a:srgbClr val="FFFF00"/>
                </a:solidFill>
                <a:highlight>
                  <a:srgbClr val="CCCCCC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endParaRPr lang="cs-CZ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monitorovat realizaci projektu dle schválené projektové žádosti a podmínek výzvy, včas komunikovat odchylky, pokud nastanou, s kolegy s Jednotného sekretariátu nebo se svým kontrolorem,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předkládaných zpráv uvádět informace s vazbou na konkrétní výdaje projektu </a:t>
            </a:r>
            <a:r>
              <a:rPr lang="cs-CZ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včetně výdajů ZMV a doložit popisované skutečnosti přílohami. </a:t>
            </a:r>
          </a:p>
          <a:p>
            <a:endParaRPr lang="cs-CZ" sz="18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512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8A77294-4A89-984E-882C-6824E409781D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0" y="2938585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					</a:t>
            </a:r>
            <a:r>
              <a:rPr lang="cs-CZ" sz="1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Marcela Mostýnová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386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9F7FD4A3-52C3-9D59-9470-E01F4ED4D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EFA43F8-8981-6AB2-D720-F18A4477BA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7" b="197"/>
          <a:stretch/>
        </p:blipFill>
        <p:spPr>
          <a:xfrm>
            <a:off x="183137" y="1340999"/>
            <a:ext cx="8476262" cy="4573239"/>
          </a:xfrm>
          <a:prstGeom prst="rect">
            <a:avLst/>
          </a:prstGeom>
        </p:spPr>
      </p:pic>
      <p:sp>
        <p:nvSpPr>
          <p:cNvPr id="5" name="Title 3">
            <a:extLst>
              <a:ext uri="{FF2B5EF4-FFF2-40B4-BE49-F238E27FC236}">
                <a16:creationId xmlns:a16="http://schemas.microsoft.com/office/drawing/2014/main" id="{C302C21E-0D6C-64EA-86B7-0CD88EBF1986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 kontrolora - kontakty: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7207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Veřejné zakázky – výběr dodavatele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Předkládání zpráv a náležitosti dokladování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Další povinnosti příjemce 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Způsob proplácení podpory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Publicita </a:t>
            </a:r>
          </a:p>
          <a:p>
            <a:endParaRPr lang="cs-CZ" sz="20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realizace projektu probíhá komunikace prostřednictvím systému ISKP 21+, viz Příručka pro příjemce (PPP), kap. A.1</a:t>
            </a:r>
          </a:p>
          <a:p>
            <a:endParaRPr lang="cs-CZ" sz="20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Veškeré dokumenty jsou předkládány výhradně prostřednictvím monitorovacího systému ISKP 21+.    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 realizace projektu</a:t>
            </a:r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837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PPP A.2.1</a:t>
            </a:r>
          </a:p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Zákon č.  134/2016 Sb., o zadávání veřejných zakázek v platném znění a se souvisejícími zákony, vyhláškami a metodickými postupy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Metodický pokyn pro oblast zadávání zakázek pro programové období 2021 -2027 	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Výběr dodavatele veřejné zakázky – pokyny pro české partnery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2400" b="1" dirty="0">
                <a:solidFill>
                  <a:schemeClr val="bg1"/>
                </a:solidFill>
                <a:highlight>
                  <a:srgbClr val="C0C0C0"/>
                </a:highlight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https://crr.gov.cz/programy-preshranicni-a-nadnarodni-spoluprace-2021-2027/verejne-zakazky-2/</a:t>
            </a:r>
            <a:endParaRPr lang="cs-CZ" sz="2400" b="1" dirty="0">
              <a:solidFill>
                <a:schemeClr val="bg1"/>
              </a:solidFill>
              <a:highlight>
                <a:srgbClr val="C0C0C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Veřejné zakázky (VZ) – výběr dodavatele I.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100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PPP A.2.1.2 : 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Sankce v případě nedodržení pravidel pro zadávání zakázek – dle Rozhodnutí Komise C (2019) 3452 v platném znění 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____________________________________________</a:t>
            </a:r>
          </a:p>
          <a:p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Poznámka:</a:t>
            </a:r>
          </a:p>
          <a:p>
            <a:endParaRPr lang="cs-CZ" sz="3600" b="1" dirty="0">
              <a:solidFill>
                <a:schemeClr val="bg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>
              <a:defRPr/>
            </a:pPr>
            <a:r>
              <a:rPr lang="cs-CZ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Projekty s podmínkou DNSH jsou kontrolovány v realizaci dle Přílohy č. 15, Příručky pro příjemce  -  vliv na způsobilost výdaje. </a:t>
            </a:r>
          </a:p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Veřejné zakázky (VZ) – výběr dodavatele II.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3146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0301297-C034-3D4D-9CF8-3E6A880DCEE0}"/>
              </a:ext>
            </a:extLst>
          </p:cNvPr>
          <p:cNvSpPr txBox="1">
            <a:spLocks/>
          </p:cNvSpPr>
          <p:nvPr/>
        </p:nvSpPr>
        <p:spPr>
          <a:xfrm>
            <a:off x="553674" y="1364207"/>
            <a:ext cx="7732696" cy="4910757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cs-CZ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Dokumentace je předkládána průběžně, na projektu přes modul zakázek v ISKP 2021+. Kontrolor provádí kontrolu na vzorku a informuje zadavatele/ projektového partnera formou depeše. </a:t>
            </a:r>
          </a:p>
          <a:p>
            <a:pPr>
              <a:lnSpc>
                <a:spcPct val="120000"/>
              </a:lnSpc>
            </a:pPr>
            <a:endParaRPr lang="cs-CZ" sz="24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cs-CZ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Kontrolu VZ, pokud byla vybrána ke kontrole, je nutné ukončit před schválením soupisky dokladů, ve které byl obsažen první výdaj týkající se dotyčné VZ.</a:t>
            </a:r>
          </a:p>
          <a:p>
            <a:pPr>
              <a:lnSpc>
                <a:spcPct val="120000"/>
              </a:lnSpc>
            </a:pPr>
            <a:endParaRPr lang="cs-CZ" sz="24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cs-CZ" sz="20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D8EB5D2F-475B-0246-8AE6-0E20A0EAFCDD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2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Veřejné zakázky (VZ) – výběr dodavatele III.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360126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B8D86AC3B5A3C4A870FE08A4AFE13C5" ma:contentTypeVersion="15" ma:contentTypeDescription="Vytvoří nový dokument" ma:contentTypeScope="" ma:versionID="360704f74bd6eb36287eab54b17353b6">
  <xsd:schema xmlns:xsd="http://www.w3.org/2001/XMLSchema" xmlns:xs="http://www.w3.org/2001/XMLSchema" xmlns:p="http://schemas.microsoft.com/office/2006/metadata/properties" xmlns:ns2="913ff78c-8145-49bc-92c7-825c2a948565" xmlns:ns3="8d514c59-15ed-4ede-8a38-b9913b465219" targetNamespace="http://schemas.microsoft.com/office/2006/metadata/properties" ma:root="true" ma:fieldsID="1ac64fc621fdc0939dc26d3e3b5b6fbd" ns2:_="" ns3:_="">
    <xsd:import namespace="913ff78c-8145-49bc-92c7-825c2a948565"/>
    <xsd:import namespace="8d514c59-15ed-4ede-8a38-b9913b465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3ff78c-8145-49bc-92c7-825c2a9485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Značky obrázků" ma:readOnly="false" ma:fieldId="{5cf76f15-5ced-4ddc-b409-7134ff3c332f}" ma:taxonomyMulti="true" ma:sspId="ee38a382-c502-43bf-abac-d2fc7936176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ObjectDetectorVersions" ma:index="2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514c59-15ed-4ede-8a38-b9913b465219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88c876e1-21fd-4e15-94d2-a7fe74bb5e8d}" ma:internalName="TaxCatchAll" ma:showField="CatchAllData" ma:web="8d514c59-15ed-4ede-8a38-b9913b46521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13ff78c-8145-49bc-92c7-825c2a948565">
      <Terms xmlns="http://schemas.microsoft.com/office/infopath/2007/PartnerControls"/>
    </lcf76f155ced4ddcb4097134ff3c332f>
    <TaxCatchAll xmlns="8d514c59-15ed-4ede-8a38-b9913b46521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CE354F-499D-4179-B734-5B79AF6A91B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13ff78c-8145-49bc-92c7-825c2a948565"/>
    <ds:schemaRef ds:uri="8d514c59-15ed-4ede-8a38-b9913b46521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4A599B5-6FB2-48D5-AC8C-36613D8803B0}">
  <ds:schemaRefs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terms/"/>
    <ds:schemaRef ds:uri="http://purl.org/dc/dcmitype/"/>
    <ds:schemaRef ds:uri="913ff78c-8145-49bc-92c7-825c2a948565"/>
    <ds:schemaRef ds:uri="http://purl.org/dc/elements/1.1/"/>
    <ds:schemaRef ds:uri="http://schemas.microsoft.com/office/infopath/2007/PartnerControls"/>
    <ds:schemaRef ds:uri="8d514c59-15ed-4ede-8a38-b9913b465219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7231751-5937-4C06-BF32-A55D4CCEDEF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</TotalTime>
  <Words>4601</Words>
  <Application>Microsoft Office PowerPoint</Application>
  <PresentationFormat>Předvádění na obrazovce (4:3)</PresentationFormat>
  <Paragraphs>549</Paragraphs>
  <Slides>42</Slides>
  <Notes>38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42</vt:i4>
      </vt:variant>
    </vt:vector>
  </HeadingPairs>
  <TitlesOfParts>
    <vt:vector size="47" baseType="lpstr">
      <vt:lpstr>Arial</vt:lpstr>
      <vt:lpstr>Calibri</vt:lpstr>
      <vt:lpstr>Open Sans</vt:lpstr>
      <vt:lpstr>Wingdings</vt:lpstr>
      <vt:lpstr>CRR template</vt:lpstr>
      <vt:lpstr>IProgram Interrreg Česko – Polsko 2021 – 2027   Školení pro příjemce Kontrola českých partnerů 16.5.2024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3. Další povinnosti příjemce  II.</vt:lpstr>
      <vt:lpstr>3. Další povinnosti příjemce  III.</vt:lpstr>
      <vt:lpstr>3. Další povinnosti příjemce  IV.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pozornost.             Marcela Mostýnová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Mostýnová Marcela</cp:lastModifiedBy>
  <cp:revision>160</cp:revision>
  <dcterms:created xsi:type="dcterms:W3CDTF">2021-01-13T14:58:16Z</dcterms:created>
  <dcterms:modified xsi:type="dcterms:W3CDTF">2024-05-15T15:00:46Z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0x010100BB8D86AC3B5A3C4A870FE08A4AFE13C5</vt:lpwstr>
  </property>
</Properties>
</file>