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41" r:id="rId2"/>
  </p:sldMasterIdLst>
  <p:notesMasterIdLst>
    <p:notesMasterId r:id="rId21"/>
  </p:notesMasterIdLst>
  <p:handoutMasterIdLst>
    <p:handoutMasterId r:id="rId22"/>
  </p:handoutMasterIdLst>
  <p:sldIdLst>
    <p:sldId id="256" r:id="rId3"/>
    <p:sldId id="964" r:id="rId4"/>
    <p:sldId id="4808" r:id="rId5"/>
    <p:sldId id="4783" r:id="rId6"/>
    <p:sldId id="4799" r:id="rId7"/>
    <p:sldId id="4804" r:id="rId8"/>
    <p:sldId id="4802" r:id="rId9"/>
    <p:sldId id="4801" r:id="rId10"/>
    <p:sldId id="4803" r:id="rId11"/>
    <p:sldId id="4798" r:id="rId12"/>
    <p:sldId id="4782" r:id="rId13"/>
    <p:sldId id="4791" r:id="rId14"/>
    <p:sldId id="4807" r:id="rId15"/>
    <p:sldId id="4805" r:id="rId16"/>
    <p:sldId id="4806" r:id="rId17"/>
    <p:sldId id="4800" r:id="rId18"/>
    <p:sldId id="4797" r:id="rId19"/>
    <p:sldId id="4793" r:id="rId20"/>
  </p:sldIdLst>
  <p:sldSz cx="9144000" cy="5143500" type="screen16x9"/>
  <p:notesSz cx="6858000" cy="9144000"/>
  <p:defaultTextStyle>
    <a:defPPr rtl="0">
      <a:defRPr lang="cs-CZ"/>
    </a:defPPr>
    <a:lvl1pPr marL="0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/>
  </p:cmAuthor>
  <p:cmAuthor id="2" name="Stol Anna" initials="SA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7BF"/>
    <a:srgbClr val="FBD5F6"/>
    <a:srgbClr val="FFFFFF"/>
    <a:srgbClr val="EDF2D8"/>
    <a:srgbClr val="B6AAE8"/>
    <a:srgbClr val="ABD5A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4" autoAdjust="0"/>
    <p:restoredTop sz="75211" autoAdjust="0"/>
  </p:normalViewPr>
  <p:slideViewPr>
    <p:cSldViewPr showGuides="1">
      <p:cViewPr varScale="1">
        <p:scale>
          <a:sx n="79" d="100"/>
          <a:sy n="79" d="100"/>
        </p:scale>
        <p:origin x="-84" y="-5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700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="" xmlns:a16="http://schemas.microsoft.com/office/drawing/2014/main" id="{8131F2C1-44D2-4ED7-BA3C-B03516C60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BCC6A2F8-6413-4BD6-9670-42A3AD914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6A9981C-0199-4C1C-BF55-B9D1845E24AB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37BF2785-6379-4E0D-AD4C-F5805D9846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656C95A6-4C19-47FE-AA18-9E2DB5F9CD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5B82100-07E7-4199-BF42-570F551AA8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2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EEEFF2B-0721-7148-92D1-1650B5B78E9F}" type="datetimeFigureOut">
              <a:rPr lang="pl-PL" smtClean="0"/>
              <a:t>2025.04.30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Kliknij, aby edytować style wzorca tekstu</a:t>
            </a:r>
          </a:p>
          <a:p>
            <a:pPr lvl="1" rtl="0"/>
            <a:r>
              <a:rPr lang="cs"/>
              <a:t>Drugi poziom</a:t>
            </a:r>
          </a:p>
          <a:p>
            <a:pPr lvl="2" rtl="0"/>
            <a:r>
              <a:rPr lang="cs"/>
              <a:t>Trzeci poziom</a:t>
            </a:r>
          </a:p>
          <a:p>
            <a:pPr lvl="3" rtl="0"/>
            <a:r>
              <a:rPr lang="cs"/>
              <a:t>Czwarty poziom</a:t>
            </a:r>
          </a:p>
          <a:p>
            <a:pPr lvl="4" rtl="0"/>
            <a:r>
              <a:rPr lang="cs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02B4DB-5212-AD42-B2C1-BD19AC94D45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C02B4DB-5212-AD42-B2C1-BD19AC94D45E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9694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C59D5B-305C-4FB2-8AC7-BFD4BE6EECB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856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C59D5B-305C-4FB2-8AC7-BFD4BE6EECB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237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Hauts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-de-France (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čtěte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Ót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Frans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zažil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povodně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letech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2023 a 2024.</a:t>
            </a:r>
            <a:endParaRPr lang="pl-PL" sz="939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hledá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řešení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která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pomohou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budovat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odolnost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vůči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jevům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jako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povodně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sucha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účelem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ochrany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obyvatel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ekosystémů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939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78849-6A58-5242-AAB8-69E086EC2380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538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78849-6A58-5242-AAB8-69E086EC2380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537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C59D5B-305C-4FB2-8AC7-BFD4BE6EECB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531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3–4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měsíce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úzké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spolupráce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odborníky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Předchozí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konzultace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formulář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939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wordu</a:t>
            </a:r>
            <a:r>
              <a:rPr lang="en-GB" sz="939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pl-PL" sz="939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rtl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C59D5B-305C-4FB2-8AC7-BFD4BE6EECB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2743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C59D5B-305C-4FB2-8AC7-BFD4BE6EECB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202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C59D5B-305C-4FB2-8AC7-BFD4BE6EECB6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8030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78849-6A58-5242-AAB8-69E086EC2380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886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78849-6A58-5242-AAB8-69E086EC2380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282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78849-6A58-5242-AAB8-69E086EC2380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512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C59D5B-305C-4FB2-8AC7-BFD4BE6EECB6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2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C59D5B-305C-4FB2-8AC7-BFD4BE6EECB6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1335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C59D5B-305C-4FB2-8AC7-BFD4BE6EECB6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5502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C59D5B-305C-4FB2-8AC7-BFD4BE6EECB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887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C59D5B-305C-4FB2-8AC7-BFD4BE6EECB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470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C59D5B-305C-4FB2-8AC7-BFD4BE6EECB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74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5" Type="http://schemas.openxmlformats.org/officeDocument/2006/relationships/image" Target="../media/image28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9.png"/><Relationship Id="rId2" Type="http://schemas.openxmlformats.org/officeDocument/2006/relationships/image" Target="../media/image11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=""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959" dirty="0"/>
          </a:p>
        </p:txBody>
      </p:sp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959" dirty="0"/>
          </a:p>
        </p:txBody>
      </p:sp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4" y="367681"/>
            <a:ext cx="800100" cy="8001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367681"/>
            <a:ext cx="800100" cy="8001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=""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367681"/>
            <a:ext cx="8001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</p:spPr>
        <p:txBody>
          <a:bodyPr rtlCol="0"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pPr rtl="0"/>
            <a:r>
              <a:rPr lang="cs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 rtlCol="0"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pPr rtl="0"/>
            <a:r>
              <a:rPr lang="cs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 rtlCol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rtl="0"/>
            <a:r>
              <a:rPr lang="pl-PL"/>
              <a:t>16.04.2025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=""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427" y="1"/>
            <a:ext cx="7399510" cy="3671963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pPr rtl="0"/>
            <a:r>
              <a:rPr lang="cs"/>
              <a:t>Kliknij ikonę, aby dodać obraz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=""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3050061"/>
            <a:ext cx="7035518" cy="1236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959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747872"/>
            <a:ext cx="6465290" cy="480062"/>
          </a:xfrm>
        </p:spPr>
        <p:txBody>
          <a:bodyPr rtlCol="0"/>
          <a:lstStyle/>
          <a:p>
            <a:pPr rtl="0"/>
            <a:r>
              <a:rPr lang="cs"/>
              <a:t>Kliknij, aby edytować styl</a:t>
            </a:r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=""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=""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=""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83" y="3050061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15268B60-7B75-E347-ABDB-7ACFE21D4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9167" y="258918"/>
            <a:ext cx="3834833" cy="413644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AAA021AF-F436-2048-A3CE-7E5C6618A4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6901" y="360016"/>
            <a:ext cx="4142026" cy="73604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01913C36-4D36-5840-991B-0A1298573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726" y="1564371"/>
            <a:ext cx="5253592" cy="142549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algn="l" rtl="0"/>
            <a:r>
              <a:rPr lang="cs" sz="3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30798998-0C7C-EA45-A4F2-93E86B5DC5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99867" y="4492916"/>
            <a:ext cx="2447925" cy="1524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8DC57648-D143-CE4E-B8CA-782A8F9676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161" y="3075386"/>
            <a:ext cx="4358951" cy="336786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rtl="0"/>
            <a:r>
              <a:rPr lang="cs" sz="1050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Name of Presenter </a:t>
            </a:r>
          </a:p>
          <a:p>
            <a:pPr rtl="0"/>
            <a:r>
              <a:rPr lang="cs" sz="9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 Officer | Interreg Europe Secretariat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2BCEAF90-08AF-E94E-84D8-638E4C25EC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0773" y="4357111"/>
            <a:ext cx="4737614" cy="35934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rtl="0"/>
            <a:r>
              <a:rPr lang="cs" sz="9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of Event</a:t>
            </a:r>
          </a:p>
          <a:p>
            <a:pPr rtl="0"/>
            <a:r>
              <a:rPr lang="cs" sz="9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4C03763D-F865-8D47-93BC-9FD4AAC96B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422" y="3459415"/>
            <a:ext cx="1997869" cy="180413"/>
          </a:xfrm>
          <a:solidFill>
            <a:schemeClr val="tx1"/>
          </a:solidFill>
        </p:spPr>
        <p:txBody>
          <a:bodyPr rtlCol="0"/>
          <a:lstStyle>
            <a:lvl1pPr marL="0" indent="0">
              <a:buNone/>
              <a:defRPr/>
            </a:lvl1pPr>
          </a:lstStyle>
          <a:p>
            <a:pPr algn="ctr" rtl="0"/>
            <a:r>
              <a:rPr lang="cs" sz="9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 JULY 2021 | 45 Minutes</a:t>
            </a:r>
          </a:p>
        </p:txBody>
      </p:sp>
    </p:spTree>
    <p:extLst>
      <p:ext uri="{BB962C8B-B14F-4D97-AF65-F5344CB8AC3E}">
        <p14:creationId xmlns:p14="http://schemas.microsoft.com/office/powerpoint/2010/main" val="1094395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=""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2" y="1340348"/>
            <a:ext cx="2970000" cy="2160000"/>
          </a:xfrm>
        </p:spPr>
        <p:txBody>
          <a:bodyPr rtlCol="0">
            <a:noAutofit/>
          </a:bodyPr>
          <a:lstStyle>
            <a:lvl1pPr marL="0" indent="0" algn="r">
              <a:buNone/>
              <a:defRPr sz="147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rtl="0"/>
            <a:r>
              <a:rPr lang="cs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=""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02129" y="1403258"/>
            <a:ext cx="5400000" cy="216000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rtl="0"/>
            <a:r>
              <a:rPr lang="cs"/>
              <a:t>Chapter </a:t>
            </a:r>
          </a:p>
          <a:p>
            <a:pPr lvl="0" rtl="0"/>
            <a:r>
              <a:rPr lang="c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77173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5DCCB4-3A24-4D27-AF36-35F02DCD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"/>
              <a:t>Click to edit Master title style</a:t>
            </a:r>
          </a:p>
        </p:txBody>
      </p:sp>
      <p:sp>
        <p:nvSpPr>
          <p:cNvPr id="3" name="PH nr">
            <a:extLst>
              <a:ext uri="{FF2B5EF4-FFF2-40B4-BE49-F238E27FC236}">
                <a16:creationId xmlns="" xmlns:a16="http://schemas.microsoft.com/office/drawing/2014/main" id="{FA2F03EF-F8BE-43DD-903E-17A8823EBD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3" y="1491750"/>
            <a:ext cx="2364584" cy="2110927"/>
          </a:xfrm>
        </p:spPr>
        <p:txBody>
          <a:bodyPr rtlCol="0">
            <a:noAutofit/>
          </a:bodyPr>
          <a:lstStyle>
            <a:lvl1pPr marL="0" indent="0" algn="ctr">
              <a:buNone/>
              <a:defRPr sz="17625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rtl="0"/>
            <a:r>
              <a:rPr lang="cs"/>
              <a:t>?</a:t>
            </a:r>
            <a:endParaRPr lang="x-none"/>
          </a:p>
        </p:txBody>
      </p:sp>
      <p:sp>
        <p:nvSpPr>
          <p:cNvPr id="4" name="PH Title">
            <a:extLst>
              <a:ext uri="{FF2B5EF4-FFF2-40B4-BE49-F238E27FC236}">
                <a16:creationId xmlns="" xmlns:a16="http://schemas.microsoft.com/office/drawing/2014/main" id="{5C944C32-25DE-451C-90BF-9109CEDEA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9128" y="1491750"/>
            <a:ext cx="6146222" cy="321533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rtl="0"/>
            <a:r>
              <a:rPr lang="cs"/>
              <a:t>Chapter </a:t>
            </a:r>
          </a:p>
          <a:p>
            <a:pPr lvl="0" rtl="0"/>
            <a:r>
              <a:rPr lang="c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64644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 rtl="0"/>
            <a:r>
              <a:rPr lang="cs"/>
              <a:t>Click to edit Master text styles</a:t>
            </a:r>
          </a:p>
          <a:p>
            <a:pPr lvl="1" rtl="0"/>
            <a:r>
              <a:rPr lang="cs"/>
              <a:t>Second level</a:t>
            </a:r>
          </a:p>
          <a:p>
            <a:pPr lvl="2" rtl="0"/>
            <a:r>
              <a:rPr lang="cs"/>
              <a:t>Third level</a:t>
            </a:r>
          </a:p>
          <a:p>
            <a:pPr lvl="3" rtl="0"/>
            <a:r>
              <a:rPr lang="cs"/>
              <a:t>Fourth level</a:t>
            </a:r>
          </a:p>
          <a:p>
            <a:pPr lvl="4" rtl="0"/>
            <a:r>
              <a:rPr lang="c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=""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2700" baseline="0"/>
            </a:lvl1pPr>
          </a:lstStyle>
          <a:p>
            <a:pPr rtl="0"/>
            <a:r>
              <a:rPr lang="c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3847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740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c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c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4045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033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ostokąt 29">
            <a:extLst>
              <a:ext uri="{FF2B5EF4-FFF2-40B4-BE49-F238E27FC236}">
                <a16:creationId xmlns="" xmlns:a16="http://schemas.microsoft.com/office/drawing/2014/main" id="{C0CA1683-BBD7-49B1-A28E-B898DDE62117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959" dirty="0"/>
          </a:p>
        </p:txBody>
      </p:sp>
      <p:sp>
        <p:nvSpPr>
          <p:cNvPr id="9" name="Prostokąt 8">
            <a:extLst>
              <a:ext uri="{FF2B5EF4-FFF2-40B4-BE49-F238E27FC236}">
                <a16:creationId xmlns=""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064" y="1349596"/>
            <a:ext cx="7389873" cy="29369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959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8941"/>
            <a:ext cx="6773550" cy="740100"/>
          </a:xfrm>
        </p:spPr>
        <p:txBody>
          <a:bodyPr rtlCol="0"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pPr rtl="0"/>
            <a:r>
              <a:rPr lang="cs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 rtlCol="0"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pPr rtl="0"/>
            <a:r>
              <a:rPr lang="cs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 rtlCol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rtl="0"/>
            <a:r>
              <a:rPr lang="pl-PL"/>
              <a:t>16.04.2025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6" y="824802"/>
            <a:ext cx="342900" cy="3429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4" y="349553"/>
            <a:ext cx="342900" cy="3429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=""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6" y="824802"/>
            <a:ext cx="342900" cy="3429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60" y="344396"/>
            <a:ext cx="342900" cy="3429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=""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9552"/>
            <a:ext cx="342900" cy="3429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=""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79" y="831921"/>
            <a:ext cx="342900" cy="3429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=""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347988"/>
            <a:ext cx="342900" cy="3429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=""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93" y="342342"/>
            <a:ext cx="342900" cy="3429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=""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84" y="339502"/>
            <a:ext cx="342900" cy="3429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=""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98" y="829987"/>
            <a:ext cx="342900" cy="3429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=""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13" y="829009"/>
            <a:ext cx="342900" cy="3429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=""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829009"/>
            <a:ext cx="342900" cy="34290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="" xmlns:a16="http://schemas.microsoft.com/office/drawing/2014/main" id="{A2E34B4B-2F98-4123-BCC4-081E05CD7D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="" xmlns:a16="http://schemas.microsoft.com/office/drawing/2014/main" id="{2B8C7807-531F-4621-B53E-F62BE86700D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="" xmlns:a16="http://schemas.microsoft.com/office/drawing/2014/main" id="{B49339D9-C6B3-4A84-9FE3-CB89355BAB4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="" xmlns:a16="http://schemas.microsoft.com/office/drawing/2014/main" id="{0E48CF08-3797-41AA-99F6-9E7EFBC357D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8">
            <a:extLst>
              <a:ext uri="{FF2B5EF4-FFF2-40B4-BE49-F238E27FC236}">
                <a16:creationId xmlns="" xmlns:a16="http://schemas.microsoft.com/office/drawing/2014/main" id="{5DB7025B-8E3D-400F-9C76-C0A26B3011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26" y="9407"/>
            <a:ext cx="5850822" cy="3687291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7850" h="4860406">
                <a:moveTo>
                  <a:pt x="0" y="351"/>
                </a:moveTo>
                <a:lnTo>
                  <a:pt x="5637850" y="0"/>
                </a:lnTo>
                <a:cubicBezTo>
                  <a:pt x="5635556" y="1416545"/>
                  <a:pt x="5637342" y="2622528"/>
                  <a:pt x="5635048" y="4039073"/>
                </a:cubicBezTo>
                <a:lnTo>
                  <a:pt x="2326135" y="4042306"/>
                </a:lnTo>
                <a:cubicBezTo>
                  <a:pt x="2323841" y="4291688"/>
                  <a:pt x="2325876" y="4611024"/>
                  <a:pt x="2323582" y="4860406"/>
                </a:cubicBezTo>
                <a:lnTo>
                  <a:pt x="0" y="4859689"/>
                </a:lnTo>
                <a:lnTo>
                  <a:pt x="0" y="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pPr rtl="0"/>
            <a:r>
              <a:rPr lang="cs"/>
              <a:t>Kliknij ikonę, aby dodać obraz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49" y="367239"/>
            <a:ext cx="1539287" cy="249515"/>
          </a:xfrm>
          <a:prstGeom prst="rect">
            <a:avLst/>
          </a:prstGeom>
        </p:spPr>
        <p:txBody>
          <a:bodyPr lIns="0" tIns="0" rIns="0" bIns="0" rtlCol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rtl="0"/>
            <a:r>
              <a:rPr lang="pl-PL"/>
              <a:t>16.04.2025</a:t>
            </a:r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=""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2" y="4334772"/>
            <a:ext cx="1402632" cy="821194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=""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3"/>
            <a:ext cx="2278263" cy="821194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=""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2" y="4334315"/>
            <a:ext cx="1937739" cy="822352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411760" y="3062122"/>
            <a:ext cx="5976664" cy="1272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959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934" y="3790039"/>
            <a:ext cx="5245249" cy="441262"/>
          </a:xfrm>
        </p:spPr>
        <p:txBody>
          <a:bodyPr rtlCol="0"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pPr rtl="0"/>
            <a:r>
              <a:rPr lang="cs"/>
              <a:t>Kliknij, aby edytować styl</a:t>
            </a: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00077315-1D70-4F03-A08B-B97A5ED5F4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2122"/>
            <a:ext cx="3444545" cy="63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="" xmlns:p15="http://schemas.microsoft.com/office/powerpoint/2012/main">
        <p15:guide id="1" pos="164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=""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416677" y="3062122"/>
            <a:ext cx="6154381" cy="1469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959" dirty="0"/>
          </a:p>
        </p:txBody>
      </p:sp>
      <p:sp>
        <p:nvSpPr>
          <p:cNvPr id="9" name="Symbol zastępczy obrazu 8">
            <a:extLst>
              <a:ext uri="{FF2B5EF4-FFF2-40B4-BE49-F238E27FC236}">
                <a16:creationId xmlns=""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943" y="0"/>
            <a:ext cx="5850420" cy="3306227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45924 w 6835775"/>
              <a:gd name="connsiteY3" fmla="*/ 4519230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45924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55825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726" h="4859338">
                <a:moveTo>
                  <a:pt x="0" y="0"/>
                </a:moveTo>
                <a:lnTo>
                  <a:pt x="6835775" y="0"/>
                </a:lnTo>
                <a:cubicBezTo>
                  <a:pt x="6837425" y="1504336"/>
                  <a:pt x="6839076" y="3008672"/>
                  <a:pt x="6840726" y="4513008"/>
                </a:cubicBezTo>
                <a:lnTo>
                  <a:pt x="2155825" y="4519230"/>
                </a:lnTo>
                <a:cubicBezTo>
                  <a:pt x="2155825" y="4632599"/>
                  <a:pt x="2155824" y="4745969"/>
                  <a:pt x="2155824" y="4859338"/>
                </a:cubicBezTo>
                <a:lnTo>
                  <a:pt x="0" y="4859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pPr rtl="0"/>
            <a:r>
              <a:rPr lang="cs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339901" y="3062122"/>
            <a:ext cx="3079227" cy="24452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959" dirty="0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416678" y="3062122"/>
            <a:ext cx="923225" cy="244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959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71" y="3535097"/>
            <a:ext cx="5542066" cy="898396"/>
          </a:xfrm>
        </p:spPr>
        <p:txBody>
          <a:bodyPr rtlCol="0"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pPr rtl="0"/>
            <a:r>
              <a:rPr lang="cs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"/>
              <a:t>Kliknij, aby edytować style wzorca tekstu</a:t>
            </a:r>
          </a:p>
          <a:p>
            <a:pPr lvl="1" rtl="0"/>
            <a:r>
              <a:rPr lang="cs"/>
              <a:t>Drugi poziom</a:t>
            </a:r>
          </a:p>
          <a:p>
            <a:pPr lvl="2" rtl="0"/>
            <a:r>
              <a:rPr lang="cs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 rtlCol="0"/>
          <a:lstStyle/>
          <a:p>
            <a:pPr lvl="0" rtl="0"/>
            <a:r>
              <a:rPr lang="cs"/>
              <a:t>Kliknij, aby edytować style wzorca tekstu</a:t>
            </a:r>
          </a:p>
          <a:p>
            <a:pPr lvl="1" rtl="0"/>
            <a:r>
              <a:rPr lang="cs"/>
              <a:t>Drugi poziom</a:t>
            </a:r>
          </a:p>
          <a:p>
            <a:pPr lvl="2" rtl="0"/>
            <a:r>
              <a:rPr lang="cs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 rtlCol="0"/>
          <a:lstStyle/>
          <a:p>
            <a:pPr lvl="0" rtl="0"/>
            <a:r>
              <a:rPr lang="cs"/>
              <a:t>Kliknij, aby edytować style wzorca tekstu</a:t>
            </a:r>
          </a:p>
          <a:p>
            <a:pPr lvl="1" rtl="0"/>
            <a:r>
              <a:rPr lang="cs"/>
              <a:t>Drugi poziom</a:t>
            </a:r>
          </a:p>
          <a:p>
            <a:pPr lvl="2" rtl="0"/>
            <a:r>
              <a:rPr lang="cs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12237"/>
            <a:ext cx="3694610" cy="734818"/>
          </a:xfrm>
        </p:spPr>
        <p:txBody>
          <a:bodyPr rtlCol="0"/>
          <a:lstStyle/>
          <a:p>
            <a:pPr rtl="0"/>
            <a:r>
              <a:rPr lang="cs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9" y="1347054"/>
            <a:ext cx="3694937" cy="3184210"/>
          </a:xfrm>
        </p:spPr>
        <p:txBody>
          <a:bodyPr rtlCol="0"/>
          <a:lstStyle/>
          <a:p>
            <a:pPr lvl="0" rtl="0"/>
            <a:r>
              <a:rPr lang="cs"/>
              <a:t>Kliknij, aby edytować style wzorca tekstu</a:t>
            </a:r>
          </a:p>
          <a:p>
            <a:pPr lvl="1" rtl="0"/>
            <a:r>
              <a:rPr lang="cs"/>
              <a:t>Drugi poziom</a:t>
            </a:r>
          </a:p>
          <a:p>
            <a:pPr lvl="2" rtl="0"/>
            <a:r>
              <a:rPr lang="cs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=""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12425"/>
            <a:ext cx="4264485" cy="3918839"/>
          </a:xfrm>
          <a:solidFill>
            <a:schemeClr val="bg1">
              <a:lumMod val="95000"/>
            </a:schemeClr>
          </a:solidFill>
        </p:spPr>
        <p:txBody>
          <a:bodyPr rtlCol="0" anchor="ctr" anchorCtr="0"/>
          <a:lstStyle>
            <a:lvl1pPr algn="ctr">
              <a:buFont typeface="Arial" panose="020B0604020202020204" pitchFamily="34" charset="0"/>
              <a:buNone/>
              <a:defRPr sz="680"/>
            </a:lvl1pPr>
          </a:lstStyle>
          <a:p>
            <a:pPr rtl="0"/>
            <a:r>
              <a:rPr lang="cs"/>
              <a:t>Kliknij ikonę, aby dodać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"/>
              <a:t>Kliknij, aby edytować style wzorca tekstu</a:t>
            </a:r>
          </a:p>
          <a:p>
            <a:pPr lvl="1" rtl="0"/>
            <a:r>
              <a:rPr lang="cs"/>
              <a:t>Drugi poziom</a:t>
            </a:r>
          </a:p>
          <a:p>
            <a:pPr lvl="2" rtl="0"/>
            <a:r>
              <a:rPr lang="cs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959" dirty="0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 rtlCol="0"/>
          <a:lstStyle/>
          <a:p>
            <a:pPr lvl="0" rtl="0"/>
            <a:r>
              <a:rPr lang="cs"/>
              <a:t>Kliknij, aby edytować style wzorca tekstu</a:t>
            </a:r>
          </a:p>
          <a:p>
            <a:pPr lvl="1" rtl="0"/>
            <a:r>
              <a:rPr lang="cs"/>
              <a:t>Drugi poziom</a:t>
            </a:r>
          </a:p>
          <a:p>
            <a:pPr lvl="2" rtl="0"/>
            <a:r>
              <a:rPr lang="cs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 rtlCol="0"/>
          <a:lstStyle/>
          <a:p>
            <a:pPr lvl="0" rtl="0"/>
            <a:r>
              <a:rPr lang="cs"/>
              <a:t>Kliknij, aby edytować style wzorca tekstu</a:t>
            </a:r>
          </a:p>
          <a:p>
            <a:pPr lvl="1" rtl="0"/>
            <a:r>
              <a:rPr lang="cs"/>
              <a:t>Drugi poziom</a:t>
            </a:r>
          </a:p>
          <a:p>
            <a:pPr lvl="2" rtl="0"/>
            <a:r>
              <a:rPr lang="cs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959" dirty="0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4.sv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rtl="0"/>
            <a:r>
              <a:rPr lang="cs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cs"/>
              <a:t>Kliknij, aby edytować style wzorca tekstu</a:t>
            </a:r>
          </a:p>
          <a:p>
            <a:pPr lvl="1" rtl="0"/>
            <a:r>
              <a:rPr lang="cs"/>
              <a:t>Drugi poziom</a:t>
            </a:r>
          </a:p>
          <a:p>
            <a:pPr lvl="2" rtl="0"/>
            <a:r>
              <a:rPr lang="cs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=""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877359" y="0"/>
            <a:ext cx="924287" cy="122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959" dirty="0"/>
          </a:p>
        </p:txBody>
      </p:sp>
      <p:sp>
        <p:nvSpPr>
          <p:cNvPr id="12" name="Prostokąt 11">
            <a:extLst>
              <a:ext uri="{FF2B5EF4-FFF2-40B4-BE49-F238E27FC236}">
                <a16:creationId xmlns=""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1801646" y="0"/>
            <a:ext cx="6464963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959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68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rtl="0"/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959" dirty="0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685804" rtl="0" eaLnBrk="1" latinLnBrk="0" hangingPunct="1">
        <a:lnSpc>
          <a:spcPts val="2449"/>
        </a:lnSpc>
        <a:spcBef>
          <a:spcPct val="0"/>
        </a:spcBef>
        <a:buNone/>
        <a:defRPr sz="190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171451" indent="-171451" algn="l" defTabSz="685804" rtl="0" eaLnBrk="1" latinLnBrk="0" hangingPunct="1">
        <a:lnSpc>
          <a:spcPts val="1633"/>
        </a:lnSpc>
        <a:spcBef>
          <a:spcPts val="750"/>
        </a:spcBef>
        <a:buClr>
          <a:schemeClr val="accent1"/>
        </a:buClr>
        <a:buFontTx/>
        <a:buBlip>
          <a:blip r:embed="rId12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514353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3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857256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4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200158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543060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885963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5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165" userDrawn="1">
          <p15:clr>
            <a:srgbClr val="F26B43"/>
          </p15:clr>
        </p15:guide>
        <p15:guide id="2" pos="358" userDrawn="1">
          <p15:clr>
            <a:srgbClr val="F26B43"/>
          </p15:clr>
        </p15:guide>
        <p15:guide id="3" pos="552" userDrawn="1">
          <p15:clr>
            <a:srgbClr val="F26B43"/>
          </p15:clr>
        </p15:guide>
        <p15:guide id="4" pos="747" userDrawn="1">
          <p15:clr>
            <a:srgbClr val="F26B43"/>
          </p15:clr>
        </p15:guide>
        <p15:guide id="5" pos="941" userDrawn="1">
          <p15:clr>
            <a:srgbClr val="F26B43"/>
          </p15:clr>
        </p15:guide>
        <p15:guide id="6" pos="1135" userDrawn="1">
          <p15:clr>
            <a:srgbClr val="F26B43"/>
          </p15:clr>
        </p15:guide>
        <p15:guide id="7" pos="1328" userDrawn="1">
          <p15:clr>
            <a:srgbClr val="F26B43"/>
          </p15:clr>
        </p15:guide>
        <p15:guide id="8" pos="1522" userDrawn="1">
          <p15:clr>
            <a:srgbClr val="F26B43"/>
          </p15:clr>
        </p15:guide>
        <p15:guide id="9" pos="1716" userDrawn="1">
          <p15:clr>
            <a:srgbClr val="F26B43"/>
          </p15:clr>
        </p15:guide>
        <p15:guide id="10" pos="1911" userDrawn="1">
          <p15:clr>
            <a:srgbClr val="F26B43"/>
          </p15:clr>
        </p15:guide>
        <p15:guide id="11" pos="2104" userDrawn="1">
          <p15:clr>
            <a:srgbClr val="F26B43"/>
          </p15:clr>
        </p15:guide>
        <p15:guide id="12" pos="2298" userDrawn="1">
          <p15:clr>
            <a:srgbClr val="F26B43"/>
          </p15:clr>
        </p15:guide>
        <p15:guide id="13" pos="2492" userDrawn="1">
          <p15:clr>
            <a:srgbClr val="F26B43"/>
          </p15:clr>
        </p15:guide>
        <p15:guide id="14" pos="2686" userDrawn="1">
          <p15:clr>
            <a:srgbClr val="F26B43"/>
          </p15:clr>
        </p15:guide>
        <p15:guide id="15" pos="2880" userDrawn="1">
          <p15:clr>
            <a:srgbClr val="F26B43"/>
          </p15:clr>
        </p15:guide>
        <p15:guide id="16" pos="3074" userDrawn="1">
          <p15:clr>
            <a:srgbClr val="F26B43"/>
          </p15:clr>
        </p15:guide>
        <p15:guide id="17" pos="3268" userDrawn="1">
          <p15:clr>
            <a:srgbClr val="F26B43"/>
          </p15:clr>
        </p15:guide>
        <p15:guide id="18" pos="3462" userDrawn="1">
          <p15:clr>
            <a:srgbClr val="F26B43"/>
          </p15:clr>
        </p15:guide>
        <p15:guide id="19" pos="3656" userDrawn="1">
          <p15:clr>
            <a:srgbClr val="F26B43"/>
          </p15:clr>
        </p15:guide>
        <p15:guide id="20" pos="3849" userDrawn="1">
          <p15:clr>
            <a:srgbClr val="F26B43"/>
          </p15:clr>
        </p15:guide>
        <p15:guide id="21" pos="4044" userDrawn="1">
          <p15:clr>
            <a:srgbClr val="F26B43"/>
          </p15:clr>
        </p15:guide>
        <p15:guide id="22" pos="4238" userDrawn="1">
          <p15:clr>
            <a:srgbClr val="F26B43"/>
          </p15:clr>
        </p15:guide>
        <p15:guide id="23" pos="4432" userDrawn="1">
          <p15:clr>
            <a:srgbClr val="F26B43"/>
          </p15:clr>
        </p15:guide>
        <p15:guide id="24" pos="4625" userDrawn="1">
          <p15:clr>
            <a:srgbClr val="F26B43"/>
          </p15:clr>
        </p15:guide>
        <p15:guide id="25" pos="4819" userDrawn="1">
          <p15:clr>
            <a:srgbClr val="F26B43"/>
          </p15:clr>
        </p15:guide>
        <p15:guide id="26" pos="5013" userDrawn="1">
          <p15:clr>
            <a:srgbClr val="F26B43"/>
          </p15:clr>
        </p15:guide>
        <p15:guide id="27" pos="5208" userDrawn="1">
          <p15:clr>
            <a:srgbClr val="F26B43"/>
          </p15:clr>
        </p15:guide>
        <p15:guide id="28" pos="5402" userDrawn="1">
          <p15:clr>
            <a:srgbClr val="F26B43"/>
          </p15:clr>
        </p15:guide>
        <p15:guide id="29" pos="5595" userDrawn="1">
          <p15:clr>
            <a:srgbClr val="F26B43"/>
          </p15:clr>
        </p15:guide>
        <p15:guide id="30" orient="horz" pos="77" userDrawn="1">
          <p15:clr>
            <a:srgbClr val="F26B43"/>
          </p15:clr>
        </p15:guide>
        <p15:guide id="31" orient="horz" pos="231" userDrawn="1">
          <p15:clr>
            <a:srgbClr val="F26B43"/>
          </p15:clr>
        </p15:guide>
        <p15:guide id="32" orient="horz" pos="386" userDrawn="1">
          <p15:clr>
            <a:srgbClr val="F26B43"/>
          </p15:clr>
        </p15:guide>
        <p15:guide id="33" orient="horz" pos="540" userDrawn="1">
          <p15:clr>
            <a:srgbClr val="F26B43"/>
          </p15:clr>
        </p15:guide>
        <p15:guide id="34" orient="horz" pos="694" userDrawn="1">
          <p15:clr>
            <a:srgbClr val="F26B43"/>
          </p15:clr>
        </p15:guide>
        <p15:guide id="35" orient="horz" pos="848" userDrawn="1">
          <p15:clr>
            <a:srgbClr val="F26B43"/>
          </p15:clr>
        </p15:guide>
        <p15:guide id="36" orient="horz" pos="1003" userDrawn="1">
          <p15:clr>
            <a:srgbClr val="F26B43"/>
          </p15:clr>
        </p15:guide>
        <p15:guide id="37" orient="horz" pos="1157" userDrawn="1">
          <p15:clr>
            <a:srgbClr val="F26B43"/>
          </p15:clr>
        </p15:guide>
        <p15:guide id="38" orient="horz" pos="1311" userDrawn="1">
          <p15:clr>
            <a:srgbClr val="F26B43"/>
          </p15:clr>
        </p15:guide>
        <p15:guide id="39" orient="horz" pos="1466" userDrawn="1">
          <p15:clr>
            <a:srgbClr val="F26B43"/>
          </p15:clr>
        </p15:guide>
        <p15:guide id="40" orient="horz" pos="1620" userDrawn="1">
          <p15:clr>
            <a:srgbClr val="F26B43"/>
          </p15:clr>
        </p15:guide>
        <p15:guide id="41" orient="horz" pos="1774" userDrawn="1">
          <p15:clr>
            <a:srgbClr val="F26B43"/>
          </p15:clr>
        </p15:guide>
        <p15:guide id="42" orient="horz" pos="1929" userDrawn="1">
          <p15:clr>
            <a:srgbClr val="F26B43"/>
          </p15:clr>
        </p15:guide>
        <p15:guide id="43" orient="horz" pos="2083" userDrawn="1">
          <p15:clr>
            <a:srgbClr val="F26B43"/>
          </p15:clr>
        </p15:guide>
        <p15:guide id="44" orient="horz" pos="2237" userDrawn="1">
          <p15:clr>
            <a:srgbClr val="F26B43"/>
          </p15:clr>
        </p15:guide>
        <p15:guide id="45" orient="horz" pos="2392" userDrawn="1">
          <p15:clr>
            <a:srgbClr val="F26B43"/>
          </p15:clr>
        </p15:guide>
        <p15:guide id="46" orient="horz" pos="2546" userDrawn="1">
          <p15:clr>
            <a:srgbClr val="F26B43"/>
          </p15:clr>
        </p15:guide>
        <p15:guide id="47" orient="horz" pos="2700" userDrawn="1">
          <p15:clr>
            <a:srgbClr val="F26B43"/>
          </p15:clr>
        </p15:guide>
        <p15:guide id="48" orient="horz" pos="2854" userDrawn="1">
          <p15:clr>
            <a:srgbClr val="F26B43"/>
          </p15:clr>
        </p15:guide>
        <p15:guide id="49" orient="horz" pos="3009" userDrawn="1">
          <p15:clr>
            <a:srgbClr val="F26B43"/>
          </p15:clr>
        </p15:guide>
        <p15:guide id="50" orient="horz" pos="31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"/>
              <a:t>Click to edit Master text styles</a:t>
            </a:r>
          </a:p>
          <a:p>
            <a:pPr lvl="1" rtl="0"/>
            <a:r>
              <a:rPr lang="cs"/>
              <a:t>Second level</a:t>
            </a:r>
          </a:p>
          <a:p>
            <a:pPr lvl="2" rtl="0"/>
            <a:r>
              <a:rPr lang="cs"/>
              <a:t>Third level</a:t>
            </a:r>
          </a:p>
          <a:p>
            <a:pPr lvl="3" rtl="0"/>
            <a:r>
              <a:rPr lang="cs"/>
              <a:t>Fourth level</a:t>
            </a:r>
          </a:p>
          <a:p>
            <a:pPr lvl="4" rtl="0"/>
            <a:r>
              <a:rPr lang="c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8282318" y="-4223"/>
            <a:ext cx="864165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cs" sz="9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9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B0A6400B-D0DD-3D48-A048-5617CCCC364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4990249"/>
            <a:ext cx="9144000" cy="15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3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interregeurope.eu/matchmaking-session" TargetMode="External"/><Relationship Id="rId4" Type="http://schemas.openxmlformats.org/officeDocument/2006/relationships/hyperlink" Target="http://www.interregeurope.e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5" Type="http://schemas.openxmlformats.org/officeDocument/2006/relationships/hyperlink" Target="http://www.interreg.gov.pl/" TargetMode="External"/><Relationship Id="rId4" Type="http://schemas.openxmlformats.org/officeDocument/2006/relationships/hyperlink" Target="https://www.interregeurope.eu/policy-solutions/expert-support-report?keywords=&amp;type%5b2047%5d=204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interregeurope.eu/find-policy-solutions/expert-support-reports/governance-and-policies-against-floods-and-droughts-in-hauts-de-franc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interregeurope.eu/sites/default/files/2023-12/Peer%20review%20ToR_2023.pdf" TargetMode="External"/><Relationship Id="rId5" Type="http://schemas.openxmlformats.org/officeDocument/2006/relationships/hyperlink" Target="https://www.interregeurope.eu/peer-review#anchor-apply-for-a-peer-review" TargetMode="External"/><Relationship Id="rId4" Type="http://schemas.openxmlformats.org/officeDocument/2006/relationships/hyperlink" Target="http://www.interregeurope.eu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interregeurope.eu/sites/default/files/2023-04/Interreg_Europe_Policy_Learning_Platform_peer_review_publication2023.pdf" TargetMode="Externa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interreg.gov.pl/" TargetMode="External"/><Relationship Id="rId4" Type="http://schemas.openxmlformats.org/officeDocument/2006/relationships/hyperlink" Target="mailto:IE@mfipr.gov.p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regeurope.e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hyperlink" Target="https://www.interregeurope.eu/our-team#anchor-policy-learning-platfor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hyperlink" Target="http://www.interreg.gov.pl/" TargetMode="External"/><Relationship Id="rId4" Type="http://schemas.openxmlformats.org/officeDocument/2006/relationships/hyperlink" Target="https://www.interregeurope.eu/our-team#anchor-policy-learning-platform" TargetMode="External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terregeurope.eu/peer-review" TargetMode="External"/><Relationship Id="rId13" Type="http://schemas.openxmlformats.org/officeDocument/2006/relationships/hyperlink" Target="https://www.interregeurope.eu/policy-solutions/good-practices" TargetMode="External"/><Relationship Id="rId3" Type="http://schemas.openxmlformats.org/officeDocument/2006/relationships/image" Target="../media/image34.png"/><Relationship Id="rId7" Type="http://schemas.openxmlformats.org/officeDocument/2006/relationships/hyperlink" Target="https://www.interregeurope.eu/community" TargetMode="External"/><Relationship Id="rId12" Type="http://schemas.openxmlformats.org/officeDocument/2006/relationships/hyperlink" Target="https://www.interregeurope.eu/policy-solutions/event-learnings" TargetMode="External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6" Type="http://schemas.openxmlformats.org/officeDocument/2006/relationships/hyperlink" Target="http://www.interregeurope.eu/policylearning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svg"/><Relationship Id="rId11" Type="http://schemas.openxmlformats.org/officeDocument/2006/relationships/hyperlink" Target="https://www.interregeurope.eu/policy-solutions/policy-briefs" TargetMode="External"/><Relationship Id="rId5" Type="http://schemas.openxmlformats.org/officeDocument/2006/relationships/image" Target="../media/image35.png"/><Relationship Id="rId15" Type="http://schemas.openxmlformats.org/officeDocument/2006/relationships/image" Target="../media/image43.svg"/><Relationship Id="rId10" Type="http://schemas.openxmlformats.org/officeDocument/2006/relationships/hyperlink" Target="https://www.interregeurope.eu/policy-helpdesk" TargetMode="External"/><Relationship Id="rId4" Type="http://schemas.openxmlformats.org/officeDocument/2006/relationships/image" Target="../media/image39.svg"/><Relationship Id="rId9" Type="http://schemas.openxmlformats.org/officeDocument/2006/relationships/hyperlink" Target="https://www.interregeurope.eu/matchmaking-session" TargetMode="External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hyperlink" Target="http://www.interreg.gov.pl/" TargetMode="External"/><Relationship Id="rId4" Type="http://schemas.openxmlformats.org/officeDocument/2006/relationships/hyperlink" Target="https://www.interregeurope.eu/policy-solutions/policy-brief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interregeurope.eu/good-practices/adapting-to-climate-change-flood-control-by-deceleration-and-water-retention" TargetMode="External"/><Relationship Id="rId5" Type="http://schemas.openxmlformats.org/officeDocument/2006/relationships/hyperlink" Target="http://www.interreg.gov.pl/" TargetMode="External"/><Relationship Id="rId4" Type="http://schemas.openxmlformats.org/officeDocument/2006/relationships/hyperlink" Target="https://www.interregeurope.eu/policy-solutions/good-practic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interregeurope.eu/find-policy-solutions/webinar/blue-green-infrastructure-for-resilient-cities-ii-greening-the-urban-landscape-key-learnings" TargetMode="External"/><Relationship Id="rId5" Type="http://schemas.openxmlformats.org/officeDocument/2006/relationships/hyperlink" Target="http://www.interreg.gov.pl/" TargetMode="External"/><Relationship Id="rId4" Type="http://schemas.openxmlformats.org/officeDocument/2006/relationships/hyperlink" Target="https://www.interregeurope.eu/policy-solutions/event-learnings?keywords=&amp;type%5b2043%5d=204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interregeurope.eu/policy-helpdesk" TargetMode="External"/><Relationship Id="rId5" Type="http://schemas.openxmlformats.org/officeDocument/2006/relationships/image" Target="../media/image42.png"/><Relationship Id="rId4" Type="http://schemas.openxmlformats.org/officeDocument/2006/relationships/hyperlink" Target="http://www.interregeurope.e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5" Type="http://schemas.openxmlformats.org/officeDocument/2006/relationships/hyperlink" Target="http://www.interreg.gov.pl/" TargetMode="External"/><Relationship Id="rId4" Type="http://schemas.openxmlformats.org/officeDocument/2006/relationships/hyperlink" Target="https://www.interregeurope.eu/policy-solutions/expert-support-report?keywords=&amp;type%5b2048%5d=204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="" xmlns:a16="http://schemas.microsoft.com/office/drawing/2014/main" id="{3F33F18E-394A-4875-831B-31657E1ED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2201700"/>
            <a:ext cx="6773550" cy="740100"/>
          </a:xfrm>
        </p:spPr>
        <p:txBody>
          <a:bodyPr rtlCol="0">
            <a:normAutofit fontScale="90000"/>
          </a:bodyPr>
          <a:lstStyle/>
          <a:p>
            <a:pPr rtl="0"/>
            <a:r>
              <a:rPr lang="cs" sz="2200" dirty="0"/>
              <a:t>Vzdělávací platforma programu Interreg Europa</a:t>
            </a:r>
            <a:r>
              <a:rPr lang="pl-PL" sz="2200" dirty="0"/>
              <a:t/>
            </a:r>
            <a:br>
              <a:rPr lang="pl-PL" sz="2200" dirty="0"/>
            </a:br>
            <a:r>
              <a:rPr lang="cs" sz="1800" dirty="0"/>
              <a:t>Hospodaření s vodou a přizpůsobení změně klimatu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6" name="Podtytuł 5">
            <a:extLst>
              <a:ext uri="{FF2B5EF4-FFF2-40B4-BE49-F238E27FC236}">
                <a16:creationId xmlns="" xmlns:a16="http://schemas.microsoft.com/office/drawing/2014/main" id="{98442F97-59AD-4C59-AFE5-5C6918171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258" y="3579862"/>
            <a:ext cx="6773483" cy="992043"/>
          </a:xfrm>
        </p:spPr>
        <p:txBody>
          <a:bodyPr rtlCol="0">
            <a:normAutofit/>
          </a:bodyPr>
          <a:lstStyle/>
          <a:p>
            <a:pPr rtl="0"/>
            <a:endParaRPr lang="pl-PL" sz="4400" b="0" dirty="0"/>
          </a:p>
          <a:p>
            <a:pPr rtl="0"/>
            <a:r>
              <a:rPr lang="cs" sz="1100" b="0" dirty="0"/>
              <a:t>Oddělení územní spolupráce, duben 2025</a:t>
            </a:r>
          </a:p>
          <a:p>
            <a:pPr rtl="0"/>
            <a:endParaRPr lang="pl-PL" sz="1100" b="0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CF4EAA7F-DB45-47A6-8861-F1DD1B74A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67494"/>
            <a:ext cx="2738507" cy="8611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3C74C49-AF78-5308-7484-C6997A243E85}"/>
              </a:ext>
            </a:extLst>
          </p:cNvPr>
          <p:cNvSpPr txBox="1"/>
          <p:nvPr/>
        </p:nvSpPr>
        <p:spPr>
          <a:xfrm>
            <a:off x="1835696" y="1484261"/>
            <a:ext cx="2304256" cy="338554"/>
          </a:xfrm>
          <a:prstGeom prst="rect">
            <a:avLst/>
          </a:prstGeom>
          <a:solidFill>
            <a:srgbClr val="0157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Evropské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fondy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BB67F48-FF1C-BF6A-965E-DCF779AA3672}"/>
              </a:ext>
            </a:extLst>
          </p:cNvPr>
          <p:cNvSpPr txBox="1"/>
          <p:nvPr/>
        </p:nvSpPr>
        <p:spPr>
          <a:xfrm>
            <a:off x="6300192" y="417001"/>
            <a:ext cx="2304256" cy="5260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/>
              <a:t>Ministerstvo</a:t>
            </a:r>
            <a:r>
              <a:rPr lang="en-US" b="1" dirty="0"/>
              <a:t> pro </a:t>
            </a:r>
            <a:r>
              <a:rPr lang="en-US" b="1" dirty="0" err="1"/>
              <a:t>fondy</a:t>
            </a:r>
            <a:r>
              <a:rPr lang="en-US" b="1" dirty="0"/>
              <a:t> a </a:t>
            </a:r>
            <a:r>
              <a:rPr lang="en-US" b="1" dirty="0" err="1"/>
              <a:t>regionální</a:t>
            </a:r>
            <a:r>
              <a:rPr lang="en-US" b="1" dirty="0"/>
              <a:t> </a:t>
            </a:r>
            <a:r>
              <a:rPr lang="en-US" b="1" dirty="0" err="1"/>
              <a:t>politiku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791CDD0-9205-8027-D7F6-943C80501B12}"/>
              </a:ext>
            </a:extLst>
          </p:cNvPr>
          <p:cNvSpPr txBox="1"/>
          <p:nvPr/>
        </p:nvSpPr>
        <p:spPr>
          <a:xfrm>
            <a:off x="1185258" y="4549473"/>
            <a:ext cx="20185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err="1"/>
              <a:t>Evropské</a:t>
            </a:r>
            <a:r>
              <a:rPr lang="en-US" sz="900" b="1" dirty="0"/>
              <a:t> </a:t>
            </a:r>
          </a:p>
          <a:p>
            <a:r>
              <a:rPr lang="en-US" sz="900" b="1" dirty="0" err="1"/>
              <a:t>fondy</a:t>
            </a:r>
            <a:endParaRPr lang="en-US" sz="9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7277972-9C8F-5BFD-EE6F-11D493AD8A1B}"/>
              </a:ext>
            </a:extLst>
          </p:cNvPr>
          <p:cNvSpPr txBox="1"/>
          <p:nvPr/>
        </p:nvSpPr>
        <p:spPr>
          <a:xfrm>
            <a:off x="4067944" y="4560689"/>
            <a:ext cx="1584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err="1"/>
              <a:t>Polská</a:t>
            </a:r>
            <a:r>
              <a:rPr lang="en-US" sz="900" b="1" dirty="0"/>
              <a:t> </a:t>
            </a:r>
          </a:p>
          <a:p>
            <a:r>
              <a:rPr lang="en-US" sz="900" b="1" dirty="0" err="1"/>
              <a:t>republika</a:t>
            </a:r>
            <a:endParaRPr lang="en-US" sz="900" b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B993BB6-463D-7134-3C4D-4637AEF363A0}"/>
              </a:ext>
            </a:extLst>
          </p:cNvPr>
          <p:cNvSpPr txBox="1"/>
          <p:nvPr/>
        </p:nvSpPr>
        <p:spPr>
          <a:xfrm>
            <a:off x="6288683" y="4578682"/>
            <a:ext cx="13213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err="1"/>
              <a:t>Spolufinancováno</a:t>
            </a:r>
            <a:r>
              <a:rPr lang="en-US" sz="900" b="1" dirty="0"/>
              <a:t> </a:t>
            </a:r>
            <a:r>
              <a:rPr lang="en-US" sz="900" b="1" dirty="0" err="1"/>
              <a:t>Evropskou</a:t>
            </a:r>
            <a:r>
              <a:rPr lang="en-US" sz="900" b="1" dirty="0"/>
              <a:t> </a:t>
            </a:r>
            <a:r>
              <a:rPr lang="en-US" sz="900" b="1" dirty="0" err="1"/>
              <a:t>unií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="" xmlns:a16="http://schemas.microsoft.com/office/drawing/2014/main" id="{6B44D7BE-90DB-6AB3-9CD0-0E712DAD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32" y="342528"/>
            <a:ext cx="8253218" cy="994172"/>
          </a:xfrm>
        </p:spPr>
        <p:txBody>
          <a:bodyPr rtlCol="0">
            <a:normAutofit/>
          </a:bodyPr>
          <a:lstStyle/>
          <a:p>
            <a:pPr rtl="0"/>
            <a:r>
              <a:rPr lang="c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Jak požádat o matchmakingové sezení?</a:t>
            </a:r>
            <a:endParaRPr lang="en-US" sz="2400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807D84D0-4EF2-467F-83C8-CBB315B83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46" y="0"/>
            <a:ext cx="3243263" cy="71403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C8B117CF-82BF-44D9-B758-72A76E8607C7}"/>
              </a:ext>
            </a:extLst>
          </p:cNvPr>
          <p:cNvSpPr txBox="1"/>
          <p:nvPr/>
        </p:nvSpPr>
        <p:spPr>
          <a:xfrm>
            <a:off x="755576" y="1120755"/>
            <a:ext cx="34058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cs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stránce programu Interreg Europa je třeba si založit účet – kliknout na </a:t>
            </a:r>
            <a:r>
              <a:rPr lang="cs" sz="1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Můj účet</a:t>
            </a: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www.interregeurope.eu</a:t>
            </a:r>
            <a:r>
              <a:rPr lang="pl-PL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4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cs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</a:t>
            </a:r>
            <a:r>
              <a:rPr lang="cs" sz="1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vytvoření účtu přejděte do záložky </a:t>
            </a:r>
            <a:r>
              <a:rPr lang="cs" sz="1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Matchmakingová sezení</a:t>
            </a:r>
            <a:r>
              <a:rPr lang="cs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pl-PL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https://www.interregeurope.eu/matchmaking-session</a:t>
            </a:r>
            <a:r>
              <a:rPr lang="cs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4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cs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výše uvedené stránce by se po přihlášení k účtu měl zobrazit online formulář </a:t>
            </a:r>
            <a:r>
              <a:rPr lang="cs" sz="1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Odeslat žádost</a:t>
            </a:r>
            <a:endParaRPr lang="pl-PL" sz="1400" b="1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endParaRPr lang="pl-PL" sz="14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/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2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35AD63B3-5F0C-4BA5-B41A-866562A67C84}"/>
              </a:ext>
            </a:extLst>
          </p:cNvPr>
          <p:cNvSpPr txBox="1"/>
          <p:nvPr/>
        </p:nvSpPr>
        <p:spPr>
          <a:xfrm>
            <a:off x="4695847" y="1336700"/>
            <a:ext cx="4226972" cy="29238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cs" sz="1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formulář žádosti: </a:t>
            </a:r>
          </a:p>
          <a:p>
            <a:pPr algn="l" rtl="0"/>
            <a:endParaRPr lang="pl-PL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endParaRPr lang="pl-PL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r>
              <a:rPr lang="sk-SK" sz="1400" b="1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Předložte</a:t>
            </a:r>
            <a:r>
              <a:rPr lang="sk-SK" sz="1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svoji </a:t>
            </a:r>
            <a:r>
              <a:rPr lang="sk-SK" sz="1400" b="1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žádost</a:t>
            </a:r>
            <a:endParaRPr lang="pl-PL" sz="1400" b="1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endParaRPr lang="pl-PL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c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Vaše jméno</a:t>
            </a:r>
            <a:endParaRPr lang="pl-PL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endParaRPr lang="pl-PL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c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Váš email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endParaRPr lang="pl-PL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c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Vaše organi</a:t>
            </a:r>
            <a:r>
              <a:rPr lang="sk-SK" sz="1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zace</a:t>
            </a:r>
            <a:endParaRPr lang="pl-PL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endParaRPr lang="pl-PL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c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Téma žádosti</a:t>
            </a:r>
            <a:endParaRPr lang="pl-PL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endParaRPr lang="pl-PL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c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Popište prosím problém spojený s politikou, ohledně které potřebujete radu</a:t>
            </a:r>
            <a:endParaRPr lang="pl-PL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B3A2B1-CFB8-098C-5AA5-6EC2F4B3B450}"/>
              </a:ext>
            </a:extLst>
          </p:cNvPr>
          <p:cNvSpPr txBox="1"/>
          <p:nvPr/>
        </p:nvSpPr>
        <p:spPr>
          <a:xfrm>
            <a:off x="7740352" y="137712"/>
            <a:ext cx="14036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Spolufinancováno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Evropskou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unií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39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="" xmlns:a16="http://schemas.microsoft.com/office/drawing/2014/main" id="{6B44D7BE-90DB-6AB3-9CD0-0E712DAD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06" y="38753"/>
            <a:ext cx="8253218" cy="994172"/>
          </a:xfrm>
        </p:spPr>
        <p:txBody>
          <a:bodyPr rtlCol="0">
            <a:normAutofit/>
          </a:bodyPr>
          <a:lstStyle/>
          <a:p>
            <a:pPr rtl="0"/>
            <a:r>
              <a:rPr lang="cs" sz="2400">
                <a:solidFill>
                  <a:schemeClr val="tx2">
                    <a:lumMod val="50000"/>
                    <a:lumOff val="50000"/>
                  </a:schemeClr>
                </a:solidFill>
              </a:rPr>
              <a:t>Vzájemné hodnocení (</a:t>
            </a:r>
            <a:r>
              <a:rPr lang="cs" sz="2400" i="1">
                <a:solidFill>
                  <a:schemeClr val="tx2">
                    <a:lumMod val="50000"/>
                    <a:lumOff val="50000"/>
                  </a:schemeClr>
                </a:solidFill>
              </a:rPr>
              <a:t>peer review</a:t>
            </a:r>
            <a:r>
              <a:rPr lang="cs" sz="2400">
                <a:solidFill>
                  <a:schemeClr val="tx2">
                    <a:lumMod val="50000"/>
                    <a:lumOff val="50000"/>
                  </a:schemeClr>
                </a:solidFill>
              </a:rPr>
              <a:t>)</a:t>
            </a:r>
            <a:endParaRPr lang="en-US" sz="2400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807D84D0-4EF2-467F-83C8-CBB315B83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46" y="0"/>
            <a:ext cx="3243263" cy="71403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C8B117CF-82BF-44D9-B758-72A76E8607C7}"/>
              </a:ext>
            </a:extLst>
          </p:cNvPr>
          <p:cNvSpPr txBox="1"/>
          <p:nvPr/>
        </p:nvSpPr>
        <p:spPr>
          <a:xfrm>
            <a:off x="115345" y="876916"/>
            <a:ext cx="5563194" cy="35086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cs" sz="1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Týká se</a:t>
            </a:r>
            <a:r>
              <a:rPr lang="cs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určeného problému rozvojové politiky</a:t>
            </a:r>
            <a:r>
              <a:rPr lang="pl-PL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400" b="1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/>
            <a:r>
              <a:rPr lang="pl-PL" sz="1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400" b="1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/>
            <a:r>
              <a:rPr lang="cs" sz="12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Příklady nástrojů politiky</a:t>
            </a:r>
            <a:r>
              <a:rPr lang="c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pl-PL" sz="1400" b="1" dirty="0"/>
          </a:p>
          <a:p>
            <a:pPr marL="285750" indent="-285750" rtl="0">
              <a:buFontTx/>
              <a:buChar char="-"/>
            </a:pPr>
            <a:r>
              <a:rPr lang="cs" sz="1400" b="1" dirty="0"/>
              <a:t>„Městský program revitalizace města Głuchołazy na léta 2024-2030“</a:t>
            </a:r>
          </a:p>
          <a:p>
            <a:pPr marL="285750" indent="-285750" rtl="0">
              <a:buFontTx/>
              <a:buChar char="-"/>
            </a:pPr>
            <a:r>
              <a:rPr lang="cs" sz="1400" b="1" dirty="0"/>
              <a:t>„Strategie rozvoje obcee Stronie Ślaskie na léta 2023-2033”</a:t>
            </a:r>
          </a:p>
          <a:p>
            <a:pPr marL="285750" indent="-285750" rtl="0">
              <a:buFontTx/>
              <a:buChar char="-"/>
            </a:pPr>
            <a:r>
              <a:rPr lang="cs" sz="1400" b="1" dirty="0"/>
              <a:t>Obecní strategie rozvoje a další témata</a:t>
            </a:r>
          </a:p>
          <a:p>
            <a:pPr rtl="0"/>
            <a:endParaRPr lang="pl-PL" sz="1400" b="1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/>
            <a:endParaRPr lang="pl-PL" sz="1400" b="1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cs" sz="1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</a:t>
            </a:r>
            <a:r>
              <a:rPr lang="cs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místní a regionální samosprávy a ústřední orgány státní správy </a:t>
            </a:r>
            <a:r>
              <a:rPr lang="pl-PL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4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cs" sz="1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Trvá</a:t>
            </a:r>
            <a:r>
              <a:rPr lang="cs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 dny</a:t>
            </a:r>
          </a:p>
          <a:p>
            <a:pPr algn="l" rtl="0"/>
            <a:endParaRPr lang="pl-PL" sz="14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cs" sz="1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Koná se</a:t>
            </a:r>
            <a:r>
              <a:rPr lang="cs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 místě (nebo online)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751D6FDC-7992-41A6-BFD2-DDB61C8C80FC}"/>
              </a:ext>
            </a:extLst>
          </p:cNvPr>
          <p:cNvSpPr txBox="1"/>
          <p:nvPr/>
        </p:nvSpPr>
        <p:spPr>
          <a:xfrm>
            <a:off x="4988438" y="4485166"/>
            <a:ext cx="415556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3578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" sz="18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Odkaz: </a:t>
            </a:r>
            <a:r>
              <a:rPr lang="cs" sz="1400" b="1">
                <a:solidFill>
                  <a:schemeClr val="bg1"/>
                </a:solidFill>
                <a:cs typeface="MV Boli" panose="02000500030200090000" pitchFamily="2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vzájemná hodnocení provedená v Evropě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  <a:hlinkClick r:id="rId5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438FE506-8642-40A9-BD0C-45BD18E580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025" y="1113243"/>
            <a:ext cx="1808881" cy="331782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670C3861-DB65-49AB-98F2-E826AC9028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4391" y="586661"/>
            <a:ext cx="1808881" cy="3583464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6AD10569-5840-4B16-806E-24B9BC9718B5}"/>
              </a:ext>
            </a:extLst>
          </p:cNvPr>
          <p:cNvSpPr txBox="1"/>
          <p:nvPr/>
        </p:nvSpPr>
        <p:spPr>
          <a:xfrm>
            <a:off x="289377" y="1275606"/>
            <a:ext cx="4484722" cy="307777"/>
          </a:xfrm>
          <a:prstGeom prst="rect">
            <a:avLst/>
          </a:prstGeom>
          <a:solidFill>
            <a:srgbClr val="FBD5F6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rtl="0"/>
            <a:r>
              <a:rPr lang="cs" sz="1400" b="1" u="sng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 vyžadováno uvedení politického nástroje  </a:t>
            </a:r>
            <a:endParaRPr lang="pl-PL" sz="1400" b="1" dirty="0">
              <a:solidFill>
                <a:schemeClr val="accent5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3CF5825-576C-F782-2740-DA09A5BAFE09}"/>
              </a:ext>
            </a:extLst>
          </p:cNvPr>
          <p:cNvSpPr txBox="1"/>
          <p:nvPr/>
        </p:nvSpPr>
        <p:spPr>
          <a:xfrm>
            <a:off x="7740352" y="137712"/>
            <a:ext cx="14036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Spolufinancováno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Evropskou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unií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C92C0F-0175-29D1-00E7-A2E7455726C1}"/>
              </a:ext>
            </a:extLst>
          </p:cNvPr>
          <p:cNvSpPr txBox="1"/>
          <p:nvPr/>
        </p:nvSpPr>
        <p:spPr>
          <a:xfrm>
            <a:off x="5642865" y="2159527"/>
            <a:ext cx="1721526" cy="1877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Dostupnost</a:t>
            </a:r>
            <a:r>
              <a:rPr lang="en-US" sz="1200" b="1" dirty="0"/>
              <a:t> </a:t>
            </a:r>
            <a:r>
              <a:rPr lang="en-US" sz="1200" b="1" dirty="0" err="1"/>
              <a:t>čerstvé</a:t>
            </a:r>
            <a:r>
              <a:rPr lang="en-US" sz="1200" b="1" dirty="0"/>
              <a:t> a </a:t>
            </a:r>
            <a:r>
              <a:rPr lang="en-US" sz="1200" b="1" dirty="0" err="1"/>
              <a:t>čisté</a:t>
            </a:r>
            <a:r>
              <a:rPr lang="en-US" sz="1200" b="1" dirty="0"/>
              <a:t> </a:t>
            </a:r>
            <a:r>
              <a:rPr lang="en-US" sz="1200" b="1" dirty="0" err="1"/>
              <a:t>vody</a:t>
            </a:r>
            <a:r>
              <a:rPr lang="en-US" sz="1200" b="1" dirty="0"/>
              <a:t> v </a:t>
            </a:r>
            <a:r>
              <a:rPr lang="en-US" sz="1200" b="1" dirty="0" err="1"/>
              <a:t>Nizozemí</a:t>
            </a:r>
            <a:endParaRPr lang="en-US" sz="1200" b="1" dirty="0"/>
          </a:p>
          <a:p>
            <a:endParaRPr lang="en-US" sz="1200" b="1" dirty="0"/>
          </a:p>
          <a:p>
            <a:r>
              <a:rPr lang="en-US" sz="1000" dirty="0" err="1"/>
              <a:t>Dne</a:t>
            </a:r>
            <a:r>
              <a:rPr lang="en-US" sz="1000" dirty="0"/>
              <a:t> 6-7 </a:t>
            </a:r>
            <a:r>
              <a:rPr lang="en-US" sz="1000" dirty="0" err="1"/>
              <a:t>Listopadu</a:t>
            </a:r>
            <a:r>
              <a:rPr lang="en-US" sz="1000" dirty="0"/>
              <a:t> 2024 </a:t>
            </a:r>
            <a:r>
              <a:rPr lang="en-US" sz="1000" dirty="0" err="1"/>
              <a:t>uspořádala</a:t>
            </a:r>
            <a:r>
              <a:rPr lang="en-US" sz="1000" dirty="0"/>
              <a:t> </a:t>
            </a:r>
            <a:r>
              <a:rPr lang="en-US" sz="1000" dirty="0" err="1"/>
              <a:t>Vzdělávací</a:t>
            </a:r>
            <a:r>
              <a:rPr lang="en-US" sz="1000" dirty="0"/>
              <a:t> </a:t>
            </a:r>
            <a:r>
              <a:rPr lang="en-US" sz="1000" dirty="0" err="1"/>
              <a:t>platforma</a:t>
            </a:r>
            <a:r>
              <a:rPr lang="en-US" sz="1000" dirty="0"/>
              <a:t> </a:t>
            </a:r>
            <a:r>
              <a:rPr lang="en-US" sz="1000" dirty="0" err="1"/>
              <a:t>vzájemné</a:t>
            </a:r>
            <a:r>
              <a:rPr lang="en-US" sz="1000" dirty="0"/>
              <a:t> </a:t>
            </a:r>
            <a:r>
              <a:rPr lang="en-US" sz="1000" dirty="0" err="1"/>
              <a:t>hodnocení</a:t>
            </a:r>
            <a:r>
              <a:rPr lang="en-US" sz="1000" dirty="0"/>
              <a:t> pro </a:t>
            </a:r>
            <a:r>
              <a:rPr lang="en-US" sz="1000" dirty="0" err="1"/>
              <a:t>nizozemské</a:t>
            </a:r>
            <a:r>
              <a:rPr lang="en-US" sz="1000" dirty="0"/>
              <a:t> province Noord a Zuid, </a:t>
            </a:r>
            <a:r>
              <a:rPr lang="en-US" sz="1000" dirty="0" err="1"/>
              <a:t>které</a:t>
            </a:r>
            <a:r>
              <a:rPr lang="en-US" sz="1000" dirty="0"/>
              <a:t> </a:t>
            </a:r>
            <a:r>
              <a:rPr lang="en-US" sz="1000" dirty="0" err="1"/>
              <a:t>požádali</a:t>
            </a:r>
            <a:r>
              <a:rPr lang="en-US" sz="1000" dirty="0"/>
              <a:t> o </a:t>
            </a:r>
            <a:r>
              <a:rPr lang="en-US" sz="1000" dirty="0" err="1"/>
              <a:t>radu</a:t>
            </a:r>
            <a:r>
              <a:rPr lang="en-US" sz="1000" dirty="0"/>
              <a:t> v </a:t>
            </a:r>
            <a:r>
              <a:rPr lang="en-US" sz="1000" dirty="0" err="1"/>
              <a:t>oblasti</a:t>
            </a:r>
            <a:r>
              <a:rPr lang="en-US" sz="1000" dirty="0"/>
              <a:t> </a:t>
            </a:r>
            <a:r>
              <a:rPr lang="en-US" sz="1000" dirty="0" err="1"/>
              <a:t>dostupnosti</a:t>
            </a:r>
            <a:r>
              <a:rPr lang="en-US" sz="1000" dirty="0"/>
              <a:t> </a:t>
            </a:r>
            <a:r>
              <a:rPr lang="en-US" sz="1000" dirty="0" err="1"/>
              <a:t>čisté</a:t>
            </a:r>
            <a:r>
              <a:rPr lang="en-US" sz="1000" dirty="0"/>
              <a:t> </a:t>
            </a:r>
            <a:r>
              <a:rPr lang="en-US" sz="1000" dirty="0" err="1"/>
              <a:t>vody</a:t>
            </a:r>
            <a:r>
              <a:rPr lang="en-US" sz="1000" dirty="0"/>
              <a:t> v </a:t>
            </a:r>
            <a:r>
              <a:rPr lang="en-US" sz="1000" dirty="0" err="1"/>
              <a:t>kontextu</a:t>
            </a:r>
            <a:r>
              <a:rPr lang="en-US" sz="1000" dirty="0"/>
              <a:t> </a:t>
            </a:r>
            <a:r>
              <a:rPr lang="en-US" sz="1000" dirty="0" err="1"/>
              <a:t>klimatické</a:t>
            </a:r>
            <a:r>
              <a:rPr lang="en-US" sz="1000" dirty="0"/>
              <a:t> </a:t>
            </a:r>
            <a:r>
              <a:rPr lang="en-US" sz="1000" dirty="0" err="1"/>
              <a:t>změny</a:t>
            </a:r>
            <a:r>
              <a:rPr lang="en-US" sz="10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BCA3D0-9872-B1C5-8443-9361BE3B0955}"/>
              </a:ext>
            </a:extLst>
          </p:cNvPr>
          <p:cNvSpPr txBox="1"/>
          <p:nvPr/>
        </p:nvSpPr>
        <p:spPr>
          <a:xfrm>
            <a:off x="7438826" y="1681909"/>
            <a:ext cx="1721526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Řízení</a:t>
            </a:r>
            <a:r>
              <a:rPr lang="en-US" sz="1200" b="1" dirty="0"/>
              <a:t> a </a:t>
            </a:r>
            <a:r>
              <a:rPr lang="en-US" sz="1200" b="1" dirty="0" err="1"/>
              <a:t>koncepce</a:t>
            </a:r>
            <a:r>
              <a:rPr lang="en-US" sz="1200" b="1" dirty="0"/>
              <a:t> </a:t>
            </a:r>
            <a:r>
              <a:rPr lang="en-US" sz="1200" b="1" dirty="0" err="1"/>
              <a:t>ochrani</a:t>
            </a:r>
            <a:r>
              <a:rPr lang="en-US" sz="1200" b="1" dirty="0"/>
              <a:t> </a:t>
            </a:r>
            <a:r>
              <a:rPr lang="en-US" sz="1200" b="1" dirty="0" err="1"/>
              <a:t>proti</a:t>
            </a:r>
            <a:r>
              <a:rPr lang="en-US" sz="1200" b="1" dirty="0"/>
              <a:t> </a:t>
            </a:r>
            <a:r>
              <a:rPr lang="en-US" sz="1200" b="1" dirty="0" err="1"/>
              <a:t>povodním</a:t>
            </a:r>
            <a:r>
              <a:rPr lang="en-US" sz="1200" b="1" dirty="0"/>
              <a:t> a </a:t>
            </a:r>
            <a:r>
              <a:rPr lang="en-US" sz="1200" b="1" dirty="0" err="1"/>
              <a:t>suchu</a:t>
            </a:r>
            <a:r>
              <a:rPr lang="en-US" sz="1200" b="1" dirty="0"/>
              <a:t> v </a:t>
            </a:r>
            <a:r>
              <a:rPr lang="en-US" sz="1200" b="1" dirty="0" err="1"/>
              <a:t>regionu</a:t>
            </a:r>
            <a:r>
              <a:rPr lang="en-US" sz="1200" b="1" dirty="0"/>
              <a:t> Hauts-de-France</a:t>
            </a:r>
          </a:p>
          <a:p>
            <a:endParaRPr lang="en-US" sz="1200" b="1" dirty="0"/>
          </a:p>
          <a:p>
            <a:r>
              <a:rPr lang="en-US" sz="1000" dirty="0" err="1"/>
              <a:t>Dne</a:t>
            </a:r>
            <a:r>
              <a:rPr lang="en-US" sz="1000" dirty="0"/>
              <a:t> 24-26 </a:t>
            </a:r>
            <a:r>
              <a:rPr lang="en-US" sz="1000" dirty="0" err="1"/>
              <a:t>října</a:t>
            </a:r>
            <a:r>
              <a:rPr lang="en-US" sz="1000" dirty="0"/>
              <a:t> 2024 </a:t>
            </a:r>
            <a:r>
              <a:rPr lang="en-US" sz="1000" dirty="0" err="1"/>
              <a:t>Platforma</a:t>
            </a:r>
            <a:r>
              <a:rPr lang="en-US" sz="1000" dirty="0"/>
              <a:t> </a:t>
            </a:r>
            <a:r>
              <a:rPr lang="en-US" sz="1000" dirty="0" err="1"/>
              <a:t>uspořádala</a:t>
            </a:r>
            <a:r>
              <a:rPr lang="en-US" sz="1000" dirty="0"/>
              <a:t> </a:t>
            </a:r>
            <a:r>
              <a:rPr lang="en-US" sz="1000" dirty="0" err="1"/>
              <a:t>vzájemné</a:t>
            </a:r>
            <a:r>
              <a:rPr lang="en-US" sz="1000" dirty="0"/>
              <a:t> </a:t>
            </a:r>
            <a:r>
              <a:rPr lang="en-US" sz="1000" dirty="0" err="1"/>
              <a:t>hodnocení</a:t>
            </a:r>
            <a:r>
              <a:rPr lang="en-US" sz="1000" dirty="0"/>
              <a:t> pro </a:t>
            </a:r>
            <a:r>
              <a:rPr lang="en-US" sz="1000" dirty="0" err="1"/>
              <a:t>francouzský</a:t>
            </a:r>
            <a:r>
              <a:rPr lang="en-US" sz="1000" dirty="0"/>
              <a:t> region Hauts-de-France, </a:t>
            </a:r>
            <a:r>
              <a:rPr lang="en-US" sz="1000" dirty="0" err="1"/>
              <a:t>který</a:t>
            </a:r>
            <a:r>
              <a:rPr lang="en-US" sz="1000" dirty="0"/>
              <a:t> </a:t>
            </a:r>
            <a:r>
              <a:rPr lang="en-US" sz="1000" dirty="0" err="1"/>
              <a:t>požádal</a:t>
            </a:r>
            <a:r>
              <a:rPr lang="en-US" sz="1000" dirty="0"/>
              <a:t> o </a:t>
            </a:r>
            <a:r>
              <a:rPr lang="en-US" sz="1000" dirty="0" err="1"/>
              <a:t>radu</a:t>
            </a:r>
            <a:r>
              <a:rPr lang="en-US" sz="1000" dirty="0"/>
              <a:t> v </a:t>
            </a:r>
            <a:r>
              <a:rPr lang="en-US" sz="1000" dirty="0" err="1"/>
              <a:t>oblasti</a:t>
            </a:r>
            <a:r>
              <a:rPr lang="en-US" sz="1000" dirty="0"/>
              <a:t> </a:t>
            </a:r>
            <a:r>
              <a:rPr lang="en-US" sz="1000" dirty="0" err="1"/>
              <a:t>posílení</a:t>
            </a:r>
            <a:r>
              <a:rPr lang="en-US" sz="1000" dirty="0"/>
              <a:t> </a:t>
            </a:r>
            <a:r>
              <a:rPr lang="en-US" sz="1000" dirty="0" err="1"/>
              <a:t>odolnosti</a:t>
            </a:r>
            <a:r>
              <a:rPr lang="en-US" sz="1000" dirty="0"/>
              <a:t> </a:t>
            </a:r>
            <a:r>
              <a:rPr lang="en-US" sz="1000" dirty="0" err="1"/>
              <a:t>proti</a:t>
            </a:r>
            <a:r>
              <a:rPr lang="en-US" sz="1000" dirty="0"/>
              <a:t> </a:t>
            </a:r>
            <a:r>
              <a:rPr lang="en-US" sz="1000" dirty="0" err="1"/>
              <a:t>povodním</a:t>
            </a:r>
            <a:r>
              <a:rPr lang="en-US" sz="1000" dirty="0"/>
              <a:t> a </a:t>
            </a:r>
            <a:r>
              <a:rPr lang="en-US" sz="1000" dirty="0" err="1"/>
              <a:t>suchu</a:t>
            </a:r>
            <a:r>
              <a:rPr lang="en-US" sz="1000" dirty="0"/>
              <a:t> v </a:t>
            </a:r>
            <a:r>
              <a:rPr lang="en-US" sz="1000" dirty="0" err="1"/>
              <a:t>rámci</a:t>
            </a:r>
            <a:r>
              <a:rPr lang="en-US" sz="1000" dirty="0"/>
              <a:t> </a:t>
            </a:r>
            <a:r>
              <a:rPr lang="en-US" sz="1000" dirty="0" err="1"/>
              <a:t>klimatických</a:t>
            </a:r>
            <a:r>
              <a:rPr lang="en-US" sz="1000" dirty="0"/>
              <a:t> </a:t>
            </a:r>
            <a:r>
              <a:rPr lang="en-US" sz="1000" dirty="0" err="1"/>
              <a:t>změn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4064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1C713C4-04E8-4738-876B-C539F8D3D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3442"/>
            <a:ext cx="8640960" cy="994172"/>
          </a:xfrm>
        </p:spPr>
        <p:txBody>
          <a:bodyPr rtlCol="0">
            <a:normAutofit/>
          </a:bodyPr>
          <a:lstStyle/>
          <a:p>
            <a:pPr rtl="0"/>
            <a:r>
              <a:rPr lang="cs" sz="2000" dirty="0">
                <a:solidFill>
                  <a:srgbClr val="95948B"/>
                </a:solidFill>
              </a:rPr>
              <a:t>Vzájemné hodnocení pro region Hauts-de-France</a:t>
            </a:r>
            <a:endParaRPr lang="en-US" sz="2000" dirty="0"/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05D94D17-78E9-408D-A83F-EB49D618D7B1}"/>
              </a:ext>
            </a:extLst>
          </p:cNvPr>
          <p:cNvSpPr txBox="1"/>
          <p:nvPr/>
        </p:nvSpPr>
        <p:spPr>
          <a:xfrm>
            <a:off x="611560" y="1563638"/>
            <a:ext cx="8365776" cy="3263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 rtl="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cs" sz="12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Know-how, které region hledá</a:t>
            </a:r>
            <a:r>
              <a:rPr lang="c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pl-PL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c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oblasti vedení: způsoby zvyšování povědomí o záplavách a suchu,</a:t>
            </a:r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jak zmírnit konflikty mezi venkovskými a městskými oblastmi,</a:t>
            </a:r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jak využít řešení založená na přírodě k posílení regionální odolnosti vůči změně klimatu.</a:t>
            </a:r>
          </a:p>
          <a:p>
            <a:pPr marL="171450" indent="-171450" rtl="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cs" sz="12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Praktici – účastníci hodnocení ve Francii</a:t>
            </a:r>
            <a:r>
              <a:rPr lang="c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c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Národní koordinátor pro zelenou transformaci</a:t>
            </a:r>
            <a:r>
              <a:rPr lang="c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Ministerstvo klimatu, Estonsko </a:t>
            </a:r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c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Vedoucí oddělení vodních technologií</a:t>
            </a:r>
            <a:r>
              <a:rPr lang="c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Provincie Alicante, Španělsko </a:t>
            </a:r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c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Vedoucí sekce pro vodní politiku</a:t>
            </a:r>
            <a:r>
              <a:rPr lang="c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Západní Flandry, Belgie</a:t>
            </a:r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c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Hlavní poradce pro vodní politiku</a:t>
            </a:r>
            <a:r>
              <a:rPr lang="c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Provincie Severní Holandsko, Nizozemsko</a:t>
            </a:r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c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Manažer pro záplavy a vodu</a:t>
            </a:r>
            <a:r>
              <a:rPr lang="c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Rada hrabství Essex, Spojené království</a:t>
            </a:r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c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Koordinátor pro přizpůsobení změně klimatu</a:t>
            </a:r>
            <a:r>
              <a:rPr lang="c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Delfland, Nizozemsko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99C27BA8-CFA9-4D85-9EBC-37E5772E8D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46" y="0"/>
            <a:ext cx="3243263" cy="71403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7B37C806-A60E-4C94-848A-C126F9F2A10B}"/>
              </a:ext>
            </a:extLst>
          </p:cNvPr>
          <p:cNvSpPr txBox="1"/>
          <p:nvPr/>
        </p:nvSpPr>
        <p:spPr>
          <a:xfrm>
            <a:off x="179512" y="928361"/>
            <a:ext cx="8797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1200"/>
              </a:spcBef>
              <a:defRPr/>
            </a:pPr>
            <a:r>
              <a:rPr lang="cs" sz="14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Řízení a koncepční politiky v boji proti povodním a suchu regionu Hauts-de-France</a:t>
            </a:r>
            <a:endParaRPr lang="pl-PL" sz="14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927DDD9-5237-8046-9847-B20B53F856E4}"/>
              </a:ext>
            </a:extLst>
          </p:cNvPr>
          <p:cNvSpPr txBox="1"/>
          <p:nvPr/>
        </p:nvSpPr>
        <p:spPr>
          <a:xfrm>
            <a:off x="7740352" y="137712"/>
            <a:ext cx="14036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Spolufinancováno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Evropskou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unií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55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1C713C4-04E8-4738-876B-C539F8D3D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77" y="407112"/>
            <a:ext cx="8640960" cy="994172"/>
          </a:xfrm>
        </p:spPr>
        <p:txBody>
          <a:bodyPr rtlCol="0">
            <a:normAutofit/>
          </a:bodyPr>
          <a:lstStyle/>
          <a:p>
            <a:pPr rtl="0"/>
            <a:r>
              <a:rPr lang="cs" sz="2000">
                <a:solidFill>
                  <a:srgbClr val="95948B"/>
                </a:solidFill>
              </a:rPr>
              <a:t>Vzájemné hodnocení pro region Hauts-de-France pokračování</a:t>
            </a:r>
            <a:endParaRPr lang="en-US" sz="2000" dirty="0"/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05D94D17-78E9-408D-A83F-EB49D618D7B1}"/>
              </a:ext>
            </a:extLst>
          </p:cNvPr>
          <p:cNvSpPr txBox="1"/>
          <p:nvPr/>
        </p:nvSpPr>
        <p:spPr>
          <a:xfrm>
            <a:off x="277369" y="1129862"/>
            <a:ext cx="8365776" cy="323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rtl="0">
              <a:spcBef>
                <a:spcPts val="1200"/>
              </a:spcBef>
              <a:defRPr/>
            </a:pPr>
            <a:r>
              <a:rPr lang="cs" sz="12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Obecné závěry pro oblast „řízení“ </a:t>
            </a:r>
          </a:p>
          <a:p>
            <a:pPr marL="171450" indent="-171450" rtl="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c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Politika příliš často vychází z událostí; je zapotřebí dlouhodobý strategický přístup.   </a:t>
            </a:r>
          </a:p>
          <a:p>
            <a:pPr marL="171450" indent="-171450" rtl="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c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Politické přístupy k rizikům spojeným se změnou klimatu musí být holistické, je třeba se vymanit ze „silové“ kultury a zahrnout všechny úrovně a všechny zainteresované strany.    </a:t>
            </a:r>
          </a:p>
          <a:p>
            <a:pPr marL="171450" indent="-171450" rtl="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c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vypracování vize a dlouhodobé strategie na vysoké úrovni, aby se politika přeložila do požadovaného dopadu, je zapotřebí lepšího systému transformačního řízení (udržitelné řízení).    </a:t>
            </a:r>
          </a:p>
          <a:p>
            <a:pPr marL="171450" indent="-171450" rtl="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c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 třeba propojit všechny relevantní strategie a politiky a spolupracovat napříč různými sektory, odděleními a oblastmi politiky.    </a:t>
            </a:r>
          </a:p>
          <a:p>
            <a:pPr marL="171450" indent="-171450" rtl="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c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Spolupráce se zemědělci a vlastníky pozemků je nutná – budování sítě spolupráce, vytváření hodnot v zemědělství.</a:t>
            </a:r>
          </a:p>
          <a:p>
            <a:pPr rtl="0">
              <a:spcBef>
                <a:spcPts val="1200"/>
              </a:spcBef>
              <a:defRPr/>
            </a:pPr>
            <a:r>
              <a:rPr lang="cs" sz="1400" b="1" u="sng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požádání poskytneme shrnutí vzájemného hodnocení (v angličtině).</a:t>
            </a:r>
            <a:r>
              <a:rPr lang="pl-PL" sz="12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2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99C27BA8-CFA9-4D85-9EBC-37E5772E8D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46" y="0"/>
            <a:ext cx="3243263" cy="7140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4F19576-95CD-A0F3-E507-BAF08617A5E0}"/>
              </a:ext>
            </a:extLst>
          </p:cNvPr>
          <p:cNvSpPr txBox="1"/>
          <p:nvPr/>
        </p:nvSpPr>
        <p:spPr>
          <a:xfrm>
            <a:off x="7740352" y="137712"/>
            <a:ext cx="14036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Spolufinancováno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Evropskou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unií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59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="" xmlns:a16="http://schemas.microsoft.com/office/drawing/2014/main" id="{6B44D7BE-90DB-6AB3-9CD0-0E712DAD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06" y="38753"/>
            <a:ext cx="8253218" cy="994172"/>
          </a:xfrm>
        </p:spPr>
        <p:txBody>
          <a:bodyPr rtlCol="0">
            <a:normAutofit/>
          </a:bodyPr>
          <a:lstStyle/>
          <a:p>
            <a:pPr rtl="0"/>
            <a:r>
              <a:rPr lang="cs" sz="2400">
                <a:solidFill>
                  <a:schemeClr val="tx2">
                    <a:lumMod val="50000"/>
                    <a:lumOff val="50000"/>
                  </a:schemeClr>
                </a:solidFill>
              </a:rPr>
              <a:t>Vzájemné hodnocení pokračuje.</a:t>
            </a:r>
            <a:endParaRPr lang="en-US" sz="2400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807D84D0-4EF2-467F-83C8-CBB315B83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46" y="0"/>
            <a:ext cx="3243263" cy="71403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C8B117CF-82BF-44D9-B758-72A76E8607C7}"/>
              </a:ext>
            </a:extLst>
          </p:cNvPr>
          <p:cNvSpPr txBox="1"/>
          <p:nvPr/>
        </p:nvSpPr>
        <p:spPr>
          <a:xfrm>
            <a:off x="288005" y="910930"/>
            <a:ext cx="7884395" cy="3394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s" sz="1400" b="1" u="sng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Úloha odborníků na téma na platformě pro vzdělávání Interreg Europa</a:t>
            </a:r>
            <a:r>
              <a:rPr lang="pl-PL" sz="1200" u="sng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u="sng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2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" sz="12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Výběr vhodných odborníků z Evropy – účastníků vzájemného hodnocení.</a:t>
            </a:r>
          </a:p>
          <a:p>
            <a:pPr marL="171450" indent="-1714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" sz="12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Briefing s koordinátorem a účastníky.</a:t>
            </a:r>
          </a:p>
          <a:p>
            <a:pPr marL="171450" indent="-1714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" sz="12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Podpora při přípravě odborného příspěvku.</a:t>
            </a:r>
          </a:p>
          <a:p>
            <a:pPr marL="171450" indent="-1714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" sz="12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Pomoc při koordinaci a moderování vzájemného hodnocení.</a:t>
            </a:r>
          </a:p>
          <a:p>
            <a:pPr marL="171450" indent="-1714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" sz="12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Podpora při jednáních se zainteresovanými stranami.</a:t>
            </a:r>
          </a:p>
          <a:p>
            <a:pPr marL="171450" indent="-1714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" sz="12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Podpora při vypracování zprávy o vzájemném hodnocení.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2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A1C966D8-9EA6-4B84-B070-27602604001A}"/>
              </a:ext>
            </a:extLst>
          </p:cNvPr>
          <p:cNvSpPr txBox="1"/>
          <p:nvPr/>
        </p:nvSpPr>
        <p:spPr>
          <a:xfrm>
            <a:off x="303349" y="3817071"/>
            <a:ext cx="855264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cs" sz="1200" b="1" u="sng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 Interreg Europa může pokrýt náklady na vzájemné hodnocení</a:t>
            </a:r>
            <a:r>
              <a:rPr lang="cs" sz="12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171450" indent="-171450" algn="ctr" rtl="0">
              <a:buFont typeface="Wingdings" panose="05000000000000000000" pitchFamily="2" charset="2"/>
              <a:buChar char="ü"/>
            </a:pPr>
            <a:r>
              <a:rPr lang="cs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cestovné a ubytování max. 6 účastníků hodnocení,</a:t>
            </a:r>
          </a:p>
          <a:p>
            <a:pPr marL="171450" indent="-171450" algn="ctr" rtl="0">
              <a:buFont typeface="Wingdings" panose="05000000000000000000" pitchFamily="2" charset="2"/>
              <a:buChar char="ü"/>
            </a:pPr>
            <a:r>
              <a:rPr lang="cs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stravné, </a:t>
            </a:r>
          </a:p>
          <a:p>
            <a:pPr marL="171450" indent="-171450" algn="ctr" rtl="0">
              <a:buFont typeface="Wingdings" panose="05000000000000000000" pitchFamily="2" charset="2"/>
              <a:buChar char="ü"/>
            </a:pPr>
            <a:r>
              <a:rPr lang="cs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překlady. </a:t>
            </a:r>
            <a:endParaRPr lang="pl-PL" sz="1200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8A3A0BF-AE19-AFEC-6D8A-511ACEE0DCD5}"/>
              </a:ext>
            </a:extLst>
          </p:cNvPr>
          <p:cNvSpPr txBox="1"/>
          <p:nvPr/>
        </p:nvSpPr>
        <p:spPr>
          <a:xfrm>
            <a:off x="7740352" y="137712"/>
            <a:ext cx="14036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Spolufinancováno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Evropskou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unií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46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="" xmlns:a16="http://schemas.microsoft.com/office/drawing/2014/main" id="{6B44D7BE-90DB-6AB3-9CD0-0E712DAD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06" y="38753"/>
            <a:ext cx="8253218" cy="994172"/>
          </a:xfrm>
        </p:spPr>
        <p:txBody>
          <a:bodyPr rtlCol="0">
            <a:normAutofit/>
          </a:bodyPr>
          <a:lstStyle/>
          <a:p>
            <a:pPr rtl="0"/>
            <a:r>
              <a:rPr lang="cs" sz="2400">
                <a:solidFill>
                  <a:schemeClr val="tx2">
                    <a:lumMod val="50000"/>
                    <a:lumOff val="50000"/>
                  </a:schemeClr>
                </a:solidFill>
              </a:rPr>
              <a:t>Vzájemné hodnocení pokračuje.</a:t>
            </a:r>
            <a:endParaRPr lang="en-US" sz="2400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807D84D0-4EF2-467F-83C8-CBB315B83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46" y="0"/>
            <a:ext cx="3243263" cy="71403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C8B117CF-82BF-44D9-B758-72A76E8607C7}"/>
              </a:ext>
            </a:extLst>
          </p:cNvPr>
          <p:cNvSpPr txBox="1"/>
          <p:nvPr/>
        </p:nvSpPr>
        <p:spPr>
          <a:xfrm>
            <a:off x="288602" y="843558"/>
            <a:ext cx="8601289" cy="330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s" sz="1400" b="1" u="sng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Způsob posouzení žádosti</a:t>
            </a:r>
            <a:endParaRPr lang="pl-PL" sz="12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Oblast politiky, na kterou se žadatel odvolává (příspěvek do programu Interreg Europa).</a:t>
            </a:r>
          </a:p>
          <a:p>
            <a:pPr marL="171450" indent="-1714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Motivace žadatele k účasti na mezinárodním vzájemném hodnocení.</a:t>
            </a:r>
          </a:p>
          <a:p>
            <a:pPr marL="171450" indent="-1714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Zapojení příslušných místních a regionálních zúčastněných stran (pokud je to relevantní pro danou oblast politiky).</a:t>
            </a:r>
          </a:p>
          <a:p>
            <a:pPr marL="171450" indent="-1714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Možnost ovlivňovat politiku a další činnosti.</a:t>
            </a:r>
          </a:p>
          <a:p>
            <a:pPr marL="171450" indent="-1714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Celková kvalita návrhu – návrh vypracovaný jasně a komplexně.</a:t>
            </a:r>
          </a:p>
          <a:p>
            <a:pPr rtl="0">
              <a:lnSpc>
                <a:spcPct val="200000"/>
              </a:lnSpc>
            </a:pPr>
            <a:endParaRPr lang="pl-PL" sz="2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>
              <a:lnSpc>
                <a:spcPct val="200000"/>
              </a:lnSpc>
            </a:pPr>
            <a:r>
              <a:rPr lang="cs" sz="1200" b="1" u="sng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Doba posouzení předloženého návrhu: </a:t>
            </a:r>
            <a:r>
              <a:rPr lang="cs" sz="1200" u="sng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cca 4 týdny</a:t>
            </a:r>
          </a:p>
          <a:p>
            <a:pPr rtl="0">
              <a:lnSpc>
                <a:spcPct val="200000"/>
              </a:lnSpc>
            </a:pPr>
            <a:r>
              <a:rPr lang="cs" sz="1200" b="1" u="sng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Doba od předložení návrhu do vzájemného hodnocení na místě: </a:t>
            </a:r>
            <a:r>
              <a:rPr lang="cs" sz="1200" u="sng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až 6 měsíců</a:t>
            </a:r>
          </a:p>
          <a:p>
            <a:pPr rtl="0">
              <a:lnSpc>
                <a:spcPct val="200000"/>
              </a:lnSpc>
            </a:pPr>
            <a:endParaRPr lang="pl-PL" sz="1200" u="sng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93D9E2A4-CFE0-4BA0-BB18-C222CA7386F8}"/>
              </a:ext>
            </a:extLst>
          </p:cNvPr>
          <p:cNvSpPr txBox="1"/>
          <p:nvPr/>
        </p:nvSpPr>
        <p:spPr>
          <a:xfrm>
            <a:off x="254109" y="4059820"/>
            <a:ext cx="8424936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3578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" sz="1400" b="1" i="0" u="sng" strike="noStrike" kern="1200" cap="none" spc="0" normalizeH="0" noProof="0">
                <a:ln>
                  <a:noFill/>
                </a:ln>
                <a:solidFill>
                  <a:srgbClr val="154193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Přiřazená priorita:</a:t>
            </a:r>
          </a:p>
          <a:p>
            <a:pPr marL="0" marR="0" lvl="0" indent="0" algn="l" defTabSz="3578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" sz="1400" i="0" u="none" strike="noStrike" kern="1200" cap="none" spc="0" normalizeH="0" noProof="0">
                <a:ln>
                  <a:noFill/>
                </a:ln>
                <a:solidFill>
                  <a:srgbClr val="154193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instituce, které se neúčastní projektů Interreg Europa a nevyužívají služby platforem pro vzdělávání Interreg Europa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425980B-CF12-4846-1F79-2DC5DADA6C2F}"/>
              </a:ext>
            </a:extLst>
          </p:cNvPr>
          <p:cNvSpPr txBox="1"/>
          <p:nvPr/>
        </p:nvSpPr>
        <p:spPr>
          <a:xfrm>
            <a:off x="7740352" y="137712"/>
            <a:ext cx="14036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Spolufinancováno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Evropskou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unií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49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="" xmlns:a16="http://schemas.microsoft.com/office/drawing/2014/main" id="{6B44D7BE-90DB-6AB3-9CD0-0E712DAD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32" y="342528"/>
            <a:ext cx="8253218" cy="994172"/>
          </a:xfrm>
        </p:spPr>
        <p:txBody>
          <a:bodyPr rtlCol="0">
            <a:normAutofit/>
          </a:bodyPr>
          <a:lstStyle/>
          <a:p>
            <a:pPr rtl="0"/>
            <a:r>
              <a:rPr lang="cs" sz="2400">
                <a:solidFill>
                  <a:schemeClr val="tx2">
                    <a:lumMod val="50000"/>
                    <a:lumOff val="50000"/>
                  </a:schemeClr>
                </a:solidFill>
              </a:rPr>
              <a:t>Jak požádat o vzájemné hodnocení?</a:t>
            </a:r>
            <a:endParaRPr lang="en-US" sz="2400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807D84D0-4EF2-467F-83C8-CBB315B83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46" y="0"/>
            <a:ext cx="3243263" cy="71403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C8B117CF-82BF-44D9-B758-72A76E8607C7}"/>
              </a:ext>
            </a:extLst>
          </p:cNvPr>
          <p:cNvSpPr txBox="1"/>
          <p:nvPr/>
        </p:nvSpPr>
        <p:spPr>
          <a:xfrm>
            <a:off x="237909" y="1131590"/>
            <a:ext cx="44952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cs" sz="12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stránce programu Interreg Europa je třeba si založit účet – kliknout na </a:t>
            </a:r>
            <a:r>
              <a:rPr lang="cs" sz="1200" b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Můj účet</a:t>
            </a:r>
            <a:r>
              <a:rPr lang="pl-PL" sz="12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" sz="12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www.interregeurope.eu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2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cs" sz="12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</a:t>
            </a:r>
            <a:r>
              <a:rPr lang="cs" sz="1200" b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" sz="12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vytvoření účtu přejdi do záložky </a:t>
            </a:r>
            <a:r>
              <a:rPr lang="cs" sz="1200" b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Vzájemné hodnocení</a:t>
            </a:r>
            <a:r>
              <a:rPr lang="cs" sz="12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" sz="12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https://www.interregeurope.eu/peer-review#anchor-apply-for-a-peer-review</a:t>
            </a:r>
            <a:r>
              <a:rPr lang="cs" sz="12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2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cs" sz="12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výše uvedené stránce jsou k dispozici pravidla pro podávání žádostí </a:t>
            </a:r>
            <a:r>
              <a:rPr lang="cs" sz="1200" b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Podmínky pro podání žádosti</a:t>
            </a:r>
            <a:r>
              <a:rPr lang="cs" sz="1200" b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" sz="12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vzor žádosti o vzájemné hodnocení (ke stažení)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2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cs" sz="12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formulář žádosti je k dispozici na výše uvedené stránce po přihlášení k účtu – kachel </a:t>
            </a:r>
            <a:r>
              <a:rPr lang="cs" sz="1200" b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Požádat o vzájemné hodnocení</a:t>
            </a:r>
            <a:endParaRPr lang="pl-PL" sz="1200" b="1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DA22A32E-AFE1-451A-BD25-F69C5D5FC5DB}"/>
              </a:ext>
            </a:extLst>
          </p:cNvPr>
          <p:cNvSpPr txBox="1"/>
          <p:nvPr/>
        </p:nvSpPr>
        <p:spPr>
          <a:xfrm>
            <a:off x="5076056" y="1223923"/>
            <a:ext cx="3463517" cy="3385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cs" sz="12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formulář žádosti</a:t>
            </a:r>
          </a:p>
          <a:p>
            <a:pPr algn="l" rtl="0"/>
            <a:r>
              <a:rPr lang="cs" sz="1600" b="1" u="sng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Žádost o Vzájemné hodnocení/Peer Review</a:t>
            </a:r>
            <a:r>
              <a:rPr lang="pl-PL" sz="1600" b="1" u="sng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600" b="1" u="sng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" sz="1600" b="1" u="sng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6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" sz="1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O vás</a:t>
            </a: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400" b="1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r>
              <a:rPr lang="cs" sz="1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Adresa pro doručení</a:t>
            </a: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400" b="1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r>
              <a:rPr lang="cs" sz="1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Vaše potřeby</a:t>
            </a: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400" b="1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r>
              <a:rPr lang="cs" sz="1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Očekávané výsledky</a:t>
            </a: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400" b="1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r>
              <a:rPr lang="cs" sz="1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Požadované znalosti</a:t>
            </a: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400" b="1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r>
              <a:rPr lang="cs" sz="1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 Možný časový rámec</a:t>
            </a:r>
            <a:endParaRPr lang="pl-PL" sz="1400" b="1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4C4F9C-CABC-79B3-1D80-4B79EAE2A70D}"/>
              </a:ext>
            </a:extLst>
          </p:cNvPr>
          <p:cNvSpPr txBox="1"/>
          <p:nvPr/>
        </p:nvSpPr>
        <p:spPr>
          <a:xfrm>
            <a:off x="7740352" y="137712"/>
            <a:ext cx="14036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Spolufinancováno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Evropskou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unií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34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>
            <a:extLst>
              <a:ext uri="{FF2B5EF4-FFF2-40B4-BE49-F238E27FC236}">
                <a16:creationId xmlns="" xmlns:a16="http://schemas.microsoft.com/office/drawing/2014/main" id="{81FE2908-1C24-19D8-4866-D689137E3B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085066"/>
              </p:ext>
            </p:extLst>
          </p:nvPr>
        </p:nvGraphicFramePr>
        <p:xfrm>
          <a:off x="231949" y="1787831"/>
          <a:ext cx="4175498" cy="29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4" imgW="4541106" imgH="3192419" progId="Acrobat.Document.DC">
                  <p:embed/>
                </p:oleObj>
              </mc:Choice>
              <mc:Fallback>
                <p:oleObj name="Acrobat Document" r:id="rId4" imgW="4541106" imgH="3192419" progId="Acrobat.Document.DC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="" xmlns:a16="http://schemas.microsoft.com/office/drawing/2014/main" id="{81FE2908-1C24-19D8-4866-D689137E3B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1949" y="1787831"/>
                        <a:ext cx="4175498" cy="293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3">
            <a:extLst>
              <a:ext uri="{FF2B5EF4-FFF2-40B4-BE49-F238E27FC236}">
                <a16:creationId xmlns="" xmlns:a16="http://schemas.microsoft.com/office/drawing/2014/main" id="{6B44D7BE-90DB-6AB3-9CD0-0E712DAD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38" y="414416"/>
            <a:ext cx="8253218" cy="994172"/>
          </a:xfrm>
        </p:spPr>
        <p:txBody>
          <a:bodyPr rtlCol="0">
            <a:normAutofit/>
          </a:bodyPr>
          <a:lstStyle/>
          <a:p>
            <a:pPr rtl="0"/>
            <a:r>
              <a:rPr lang="cs" sz="2400">
                <a:solidFill>
                  <a:schemeClr val="tx2">
                    <a:lumMod val="50000"/>
                    <a:lumOff val="50000"/>
                  </a:schemeClr>
                </a:solidFill>
              </a:rPr>
              <a:t>Vzájemné hodnocení – příležitost k novému pohledu </a:t>
            </a:r>
            <a:endParaRPr lang="en-US" sz="2400" dirty="0"/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4457A566-30B0-4320-997D-48B564A48268}"/>
              </a:ext>
            </a:extLst>
          </p:cNvPr>
          <p:cNvSpPr txBox="1"/>
          <p:nvPr/>
        </p:nvSpPr>
        <p:spPr>
          <a:xfrm>
            <a:off x="822401" y="1239569"/>
            <a:ext cx="4575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s" sz="2400">
                <a:highlight>
                  <a:srgbClr val="FFFF00"/>
                </a:highlight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Odkaz: </a:t>
            </a:r>
            <a:r>
              <a:rPr lang="cs" sz="2400">
                <a:solidFill>
                  <a:srgbClr val="FEFFFE"/>
                </a:solidFill>
                <a:highlight>
                  <a:srgbClr val="000000"/>
                </a:highlight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PUBLIKACE</a:t>
            </a:r>
            <a:endParaRPr lang="pl-PL" sz="2400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807D84D0-4EF2-467F-83C8-CBB315B836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46" y="0"/>
            <a:ext cx="3243263" cy="71403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AC545338-D5B0-4A8D-9559-4BBE31A1BE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0232" y="1336700"/>
            <a:ext cx="2485918" cy="3388676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AF258F06-8B77-4D3E-9A2E-057080392EC2}"/>
              </a:ext>
            </a:extLst>
          </p:cNvPr>
          <p:cNvSpPr txBox="1"/>
          <p:nvPr/>
        </p:nvSpPr>
        <p:spPr>
          <a:xfrm>
            <a:off x="4670187" y="1306473"/>
            <a:ext cx="2054452" cy="3231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cs" sz="1200" b="1" u="sng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Příklady vzájemných hodnocení pro:</a:t>
            </a:r>
          </a:p>
          <a:p>
            <a:pPr algn="l" rtl="0"/>
            <a:endParaRPr lang="pl-PL" sz="1200" b="1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 rtl="0">
              <a:buFontTx/>
              <a:buChar char="-"/>
            </a:pPr>
            <a:r>
              <a:rPr lang="cs" sz="12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 Vestland, Norsko</a:t>
            </a:r>
            <a:r>
              <a:rPr lang="pl-PL" sz="12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200" b="1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 rtl="0">
              <a:buFontTx/>
              <a:buChar char="-"/>
            </a:pPr>
            <a:r>
              <a:rPr lang="cs" sz="12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Vláda Katalánska, Španělsko</a:t>
            </a:r>
          </a:p>
          <a:p>
            <a:pPr algn="l" rtl="0"/>
            <a:endParaRPr lang="pl-PL" sz="1200" b="1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 rtl="0">
              <a:buFontTx/>
              <a:buChar char="-"/>
            </a:pPr>
            <a:r>
              <a:rPr lang="cs" sz="12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Město Stara Zagora, Bulharsko</a:t>
            </a:r>
          </a:p>
          <a:p>
            <a:pPr algn="l" rtl="0"/>
            <a:endParaRPr lang="pl-PL" sz="1200" b="1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 rtl="0">
              <a:buFontTx/>
              <a:buChar char="-"/>
            </a:pPr>
            <a:r>
              <a:rPr lang="cs" sz="12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Východočeský kraj, Česká republika</a:t>
            </a:r>
          </a:p>
          <a:p>
            <a:pPr marL="171450" indent="-171450" algn="l" rtl="0">
              <a:buFontTx/>
              <a:buChar char="-"/>
            </a:pPr>
            <a:endParaRPr lang="pl-PL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endParaRPr lang="pl-PL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endParaRPr lang="pl-PL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62B50C4-D6AD-B7F0-FD63-394C23F65700}"/>
              </a:ext>
            </a:extLst>
          </p:cNvPr>
          <p:cNvSpPr txBox="1"/>
          <p:nvPr/>
        </p:nvSpPr>
        <p:spPr>
          <a:xfrm>
            <a:off x="7740352" y="137712"/>
            <a:ext cx="14036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Spolufinancováno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Evropskou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unií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78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1C713C4-04E8-4738-876B-C539F8D3D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1" y="555526"/>
            <a:ext cx="8551862" cy="994172"/>
          </a:xfrm>
        </p:spPr>
        <p:txBody>
          <a:bodyPr rtlCol="0">
            <a:normAutofit/>
          </a:bodyPr>
          <a:lstStyle/>
          <a:p>
            <a:pPr rtl="0"/>
            <a:r>
              <a:rPr lang="cs">
                <a:solidFill>
                  <a:srgbClr val="95948B"/>
                </a:solidFill>
              </a:rPr>
              <a:t>Národní kontaktní centrum Interreg Europa</a:t>
            </a:r>
            <a:endParaRPr lang="en-US" dirty="0"/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F2618922-4C9C-4733-A5FC-39E875B2E4E8}"/>
              </a:ext>
            </a:extLst>
          </p:cNvPr>
          <p:cNvSpPr txBox="1"/>
          <p:nvPr/>
        </p:nvSpPr>
        <p:spPr>
          <a:xfrm>
            <a:off x="539551" y="1128077"/>
            <a:ext cx="8435241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pl-PL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/>
            <a:r>
              <a:rPr lang="c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Ministerstvo pro fondy a regionální politiku </a:t>
            </a: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Oddělení územní spolupráce</a:t>
            </a:r>
          </a:p>
          <a:p>
            <a:pPr algn="l" rtl="0"/>
            <a:r>
              <a:rPr lang="c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Odbor pro nadnárodní a meziregionální spolupráci v Katovicích</a:t>
            </a:r>
            <a:r>
              <a:rPr lang="pl-PL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D3A9D556-D62E-44C6-A536-C5AD65995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46" y="0"/>
            <a:ext cx="3243263" cy="71403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18BC1D84-F9AD-45E7-A201-1EF3DE721827}"/>
              </a:ext>
            </a:extLst>
          </p:cNvPr>
          <p:cNvSpPr txBox="1"/>
          <p:nvPr/>
        </p:nvSpPr>
        <p:spPr>
          <a:xfrm>
            <a:off x="569584" y="2593548"/>
            <a:ext cx="796285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 rtl="0">
              <a:buFont typeface="Wingdings" panose="05000000000000000000" pitchFamily="2" charset="2"/>
              <a:buChar char="Ø"/>
            </a:pPr>
            <a:r>
              <a:rPr lang="c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Poskytujeme informace o programu a vzdělávací platformě Interreg Europa v polštině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ctr" rtl="0">
              <a:buFont typeface="Wingdings" panose="05000000000000000000" pitchFamily="2" charset="2"/>
              <a:buChar char="Ø"/>
            </a:pPr>
            <a:r>
              <a:rPr lang="c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Pomáháme mimo jiné místním a regionálním samosprávám s přípravou žádostí o setkání na podporu obchodu a vzájemné hodnocení (žádosti v angličtině)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2CEC2FE1-FA1C-4900-A6AA-E83B6451174E}"/>
              </a:ext>
            </a:extLst>
          </p:cNvPr>
          <p:cNvSpPr txBox="1"/>
          <p:nvPr/>
        </p:nvSpPr>
        <p:spPr>
          <a:xfrm>
            <a:off x="539551" y="391985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s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22 273 81 76</a:t>
            </a:r>
            <a:endParaRPr lang="pl-PL" sz="1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/>
            <a:r>
              <a:rPr lang="cs" sz="12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IE@mfipr.gov.pl</a:t>
            </a:r>
            <a:endParaRPr lang="pl-PL" sz="1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/>
            <a:r>
              <a:rPr lang="cs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www.interreg.gov.pl</a:t>
            </a:r>
            <a:r>
              <a:rPr lang="cs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9245EA8-A155-AFC5-6F91-802E4ECD3E6D}"/>
              </a:ext>
            </a:extLst>
          </p:cNvPr>
          <p:cNvSpPr txBox="1"/>
          <p:nvPr/>
        </p:nvSpPr>
        <p:spPr>
          <a:xfrm>
            <a:off x="7740352" y="137712"/>
            <a:ext cx="14036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Spolufinancováno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Evropskou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unií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8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1C713C4-04E8-4738-876B-C539F8D3D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28" y="350402"/>
            <a:ext cx="7886700" cy="994172"/>
          </a:xfrm>
        </p:spPr>
        <p:txBody>
          <a:bodyPr rtlCol="0">
            <a:normAutofit/>
          </a:bodyPr>
          <a:lstStyle/>
          <a:p>
            <a:pPr rtl="0"/>
            <a:r>
              <a:rPr lang="cs" sz="2400" dirty="0">
                <a:solidFill>
                  <a:srgbClr val="95948B"/>
                </a:solidFill>
              </a:rPr>
              <a:t>Co je to Vzdělávací Platforma Interreg Europa?</a:t>
            </a:r>
            <a:endParaRPr lang="en-US" sz="240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="" xmlns:a16="http://schemas.microsoft.com/office/drawing/2014/main" id="{EB075D28-B1AA-4526-AE40-356BBAD9334E}"/>
              </a:ext>
            </a:extLst>
          </p:cNvPr>
          <p:cNvSpPr txBox="1">
            <a:spLocks/>
          </p:cNvSpPr>
          <p:nvPr/>
        </p:nvSpPr>
        <p:spPr>
          <a:xfrm>
            <a:off x="666365" y="2431668"/>
            <a:ext cx="7690826" cy="210843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i="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i="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i="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i="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rtl="0">
              <a:spcBef>
                <a:spcPts val="750"/>
              </a:spcBef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" name="Symbol zastępczy zawartości 7">
            <a:extLst>
              <a:ext uri="{FF2B5EF4-FFF2-40B4-BE49-F238E27FC236}">
                <a16:creationId xmlns="" xmlns:a16="http://schemas.microsoft.com/office/drawing/2014/main" id="{7AF201B8-34AF-4FDD-AD6D-3DDA87BFC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28" y="1419621"/>
            <a:ext cx="8356899" cy="3456385"/>
          </a:xfrm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rtlCol="0">
            <a:normAutofit fontScale="77500" lnSpcReduction="20000"/>
          </a:bodyPr>
          <a:lstStyle/>
          <a:p>
            <a:pPr rtl="0">
              <a:lnSpc>
                <a:spcPct val="200000"/>
              </a:lnSpc>
            </a:pPr>
            <a:r>
              <a:rPr lang="cs" sz="1600" b="0" dirty="0"/>
              <a:t>Je to strategický projekt </a:t>
            </a:r>
            <a:r>
              <a:rPr lang="cs" sz="1600" b="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programu Interreg Europa 2021-2027</a:t>
            </a:r>
            <a:endParaRPr lang="pl-PL" sz="1600" b="0" dirty="0"/>
          </a:p>
          <a:p>
            <a:pPr rtl="0">
              <a:lnSpc>
                <a:spcPct val="200000"/>
              </a:lnSpc>
            </a:pPr>
            <a:r>
              <a:rPr lang="cs" sz="1600" b="0" dirty="0"/>
              <a:t>Disponuje </a:t>
            </a:r>
            <a:r>
              <a:rPr lang="cs" sz="1600" b="0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týmem odborníků</a:t>
            </a:r>
            <a:r>
              <a:rPr lang="cs" sz="1600" b="0" u="sng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" sz="1600" b="0" dirty="0"/>
              <a:t>v odvětví inovací, ochrany životního prostředí, dopravy a sociálních otázek</a:t>
            </a:r>
          </a:p>
          <a:p>
            <a:pPr rtl="0">
              <a:lnSpc>
                <a:spcPct val="200000"/>
              </a:lnSpc>
            </a:pPr>
            <a:r>
              <a:rPr lang="cs" sz="1600" b="0" dirty="0"/>
              <a:t>Podporuje ústřední, regionální a místní orgány v: </a:t>
            </a:r>
          </a:p>
          <a:p>
            <a:pPr lvl="1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s" sz="1600" b="0" dirty="0"/>
              <a:t>přístupu k znalostem a nejnovějším trendům v Evropě v oblasti regionálního rozvoje </a:t>
            </a:r>
          </a:p>
          <a:p>
            <a:pPr lvl="1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s" sz="1600" b="0" dirty="0"/>
              <a:t>vytváření sítí s institucemi z 36 zemí: EU-27, Norsko, Švýcarsko, Moldavsko, Ukrajina a západní Balkán </a:t>
            </a:r>
          </a:p>
          <a:p>
            <a:pPr lvl="1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s" sz="1600" dirty="0"/>
              <a:t>plánování změn v nástrojích politiky, např. v programech, strategiích, místním právu atd.</a:t>
            </a:r>
          </a:p>
          <a:p>
            <a:pPr rtl="0">
              <a:lnSpc>
                <a:spcPct val="200000"/>
              </a:lnSpc>
            </a:pPr>
            <a:r>
              <a:rPr lang="cs" sz="1600" b="0" dirty="0"/>
              <a:t>Všechny služby jsou zdarma</a:t>
            </a:r>
          </a:p>
          <a:p>
            <a:pPr marL="0" indent="0" rtl="0">
              <a:buNone/>
            </a:pPr>
            <a:endParaRPr kumimoji="0" lang="pl-PL" sz="130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7E994396-A6DC-4AC3-BD41-418A514FB5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46" y="0"/>
            <a:ext cx="3243263" cy="71403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C1EB2659-1DAF-467F-801F-154DD673D3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959" y="1105401"/>
            <a:ext cx="2331169" cy="820244"/>
          </a:xfrm>
          <a:custGeom>
            <a:avLst/>
            <a:gdLst>
              <a:gd name="connsiteX0" fmla="*/ 0 w 2331169"/>
              <a:gd name="connsiteY0" fmla="*/ 0 h 820244"/>
              <a:gd name="connsiteX1" fmla="*/ 559481 w 2331169"/>
              <a:gd name="connsiteY1" fmla="*/ 0 h 820244"/>
              <a:gd name="connsiteX2" fmla="*/ 1142273 w 2331169"/>
              <a:gd name="connsiteY2" fmla="*/ 0 h 820244"/>
              <a:gd name="connsiteX3" fmla="*/ 1655130 w 2331169"/>
              <a:gd name="connsiteY3" fmla="*/ 0 h 820244"/>
              <a:gd name="connsiteX4" fmla="*/ 2331169 w 2331169"/>
              <a:gd name="connsiteY4" fmla="*/ 0 h 820244"/>
              <a:gd name="connsiteX5" fmla="*/ 2331169 w 2331169"/>
              <a:gd name="connsiteY5" fmla="*/ 393717 h 820244"/>
              <a:gd name="connsiteX6" fmla="*/ 2331169 w 2331169"/>
              <a:gd name="connsiteY6" fmla="*/ 820244 h 820244"/>
              <a:gd name="connsiteX7" fmla="*/ 1748377 w 2331169"/>
              <a:gd name="connsiteY7" fmla="*/ 820244 h 820244"/>
              <a:gd name="connsiteX8" fmla="*/ 1212208 w 2331169"/>
              <a:gd name="connsiteY8" fmla="*/ 820244 h 820244"/>
              <a:gd name="connsiteX9" fmla="*/ 582792 w 2331169"/>
              <a:gd name="connsiteY9" fmla="*/ 820244 h 820244"/>
              <a:gd name="connsiteX10" fmla="*/ 0 w 2331169"/>
              <a:gd name="connsiteY10" fmla="*/ 820244 h 820244"/>
              <a:gd name="connsiteX11" fmla="*/ 0 w 2331169"/>
              <a:gd name="connsiteY11" fmla="*/ 426527 h 820244"/>
              <a:gd name="connsiteX12" fmla="*/ 0 w 2331169"/>
              <a:gd name="connsiteY12" fmla="*/ 0 h 82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31169" h="820244" fill="none" extrusionOk="0">
                <a:moveTo>
                  <a:pt x="0" y="0"/>
                </a:moveTo>
                <a:cubicBezTo>
                  <a:pt x="227877" y="27667"/>
                  <a:pt x="300002" y="-17710"/>
                  <a:pt x="559481" y="0"/>
                </a:cubicBezTo>
                <a:cubicBezTo>
                  <a:pt x="818960" y="17710"/>
                  <a:pt x="879042" y="20996"/>
                  <a:pt x="1142273" y="0"/>
                </a:cubicBezTo>
                <a:cubicBezTo>
                  <a:pt x="1405504" y="-20996"/>
                  <a:pt x="1438860" y="-6328"/>
                  <a:pt x="1655130" y="0"/>
                </a:cubicBezTo>
                <a:cubicBezTo>
                  <a:pt x="1871400" y="6328"/>
                  <a:pt x="2049459" y="31224"/>
                  <a:pt x="2331169" y="0"/>
                </a:cubicBezTo>
                <a:cubicBezTo>
                  <a:pt x="2341886" y="99259"/>
                  <a:pt x="2336510" y="270392"/>
                  <a:pt x="2331169" y="393717"/>
                </a:cubicBezTo>
                <a:cubicBezTo>
                  <a:pt x="2325828" y="517042"/>
                  <a:pt x="2330401" y="711500"/>
                  <a:pt x="2331169" y="820244"/>
                </a:cubicBezTo>
                <a:cubicBezTo>
                  <a:pt x="2207028" y="844554"/>
                  <a:pt x="2005025" y="815486"/>
                  <a:pt x="1748377" y="820244"/>
                </a:cubicBezTo>
                <a:cubicBezTo>
                  <a:pt x="1491729" y="825002"/>
                  <a:pt x="1341446" y="821390"/>
                  <a:pt x="1212208" y="820244"/>
                </a:cubicBezTo>
                <a:cubicBezTo>
                  <a:pt x="1082970" y="819098"/>
                  <a:pt x="739303" y="800706"/>
                  <a:pt x="582792" y="820244"/>
                </a:cubicBezTo>
                <a:cubicBezTo>
                  <a:pt x="426281" y="839782"/>
                  <a:pt x="261637" y="845219"/>
                  <a:pt x="0" y="820244"/>
                </a:cubicBezTo>
                <a:cubicBezTo>
                  <a:pt x="-12460" y="703657"/>
                  <a:pt x="-56" y="509012"/>
                  <a:pt x="0" y="426527"/>
                </a:cubicBezTo>
                <a:cubicBezTo>
                  <a:pt x="56" y="344042"/>
                  <a:pt x="17311" y="98708"/>
                  <a:pt x="0" y="0"/>
                </a:cubicBezTo>
                <a:close/>
              </a:path>
              <a:path w="2331169" h="820244" stroke="0" extrusionOk="0">
                <a:moveTo>
                  <a:pt x="0" y="0"/>
                </a:moveTo>
                <a:cubicBezTo>
                  <a:pt x="270145" y="-13182"/>
                  <a:pt x="384361" y="-23225"/>
                  <a:pt x="582792" y="0"/>
                </a:cubicBezTo>
                <a:cubicBezTo>
                  <a:pt x="781223" y="23225"/>
                  <a:pt x="889807" y="-5622"/>
                  <a:pt x="1188896" y="0"/>
                </a:cubicBezTo>
                <a:cubicBezTo>
                  <a:pt x="1487985" y="5622"/>
                  <a:pt x="1581159" y="-23667"/>
                  <a:pt x="1701753" y="0"/>
                </a:cubicBezTo>
                <a:cubicBezTo>
                  <a:pt x="1822347" y="23667"/>
                  <a:pt x="2190967" y="-18045"/>
                  <a:pt x="2331169" y="0"/>
                </a:cubicBezTo>
                <a:cubicBezTo>
                  <a:pt x="2343318" y="116187"/>
                  <a:pt x="2328824" y="231054"/>
                  <a:pt x="2331169" y="385515"/>
                </a:cubicBezTo>
                <a:cubicBezTo>
                  <a:pt x="2333514" y="539976"/>
                  <a:pt x="2328533" y="733249"/>
                  <a:pt x="2331169" y="820244"/>
                </a:cubicBezTo>
                <a:cubicBezTo>
                  <a:pt x="2215470" y="821314"/>
                  <a:pt x="2012542" y="800060"/>
                  <a:pt x="1818312" y="820244"/>
                </a:cubicBezTo>
                <a:cubicBezTo>
                  <a:pt x="1624082" y="840428"/>
                  <a:pt x="1411150" y="794050"/>
                  <a:pt x="1235520" y="820244"/>
                </a:cubicBezTo>
                <a:cubicBezTo>
                  <a:pt x="1059890" y="846438"/>
                  <a:pt x="908056" y="800976"/>
                  <a:pt x="606104" y="820244"/>
                </a:cubicBezTo>
                <a:cubicBezTo>
                  <a:pt x="304152" y="839512"/>
                  <a:pt x="232763" y="796370"/>
                  <a:pt x="0" y="820244"/>
                </a:cubicBezTo>
                <a:cubicBezTo>
                  <a:pt x="18086" y="699981"/>
                  <a:pt x="2559" y="590782"/>
                  <a:pt x="0" y="426527"/>
                </a:cubicBezTo>
                <a:cubicBezTo>
                  <a:pt x="-2559" y="262272"/>
                  <a:pt x="-19548" y="11527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79617555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6ECD452-A19D-1B5A-C94C-888AE1A674BF}"/>
              </a:ext>
            </a:extLst>
          </p:cNvPr>
          <p:cNvSpPr txBox="1"/>
          <p:nvPr/>
        </p:nvSpPr>
        <p:spPr>
          <a:xfrm>
            <a:off x="7740352" y="137712"/>
            <a:ext cx="14036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Spolufinancováno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Evropskou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unií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2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1C713C4-04E8-4738-876B-C539F8D3D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91" y="714038"/>
            <a:ext cx="7886700" cy="994172"/>
          </a:xfrm>
        </p:spPr>
        <p:txBody>
          <a:bodyPr rtlCol="0">
            <a:normAutofit fontScale="90000"/>
          </a:bodyPr>
          <a:lstStyle/>
          <a:p>
            <a:pPr rtl="0"/>
            <a:r>
              <a:rPr lang="cs" sz="2400" dirty="0">
                <a:solidFill>
                  <a:srgbClr val="95948B"/>
                </a:solidFill>
              </a:rPr>
              <a:t>Odborníci na téma politiky </a:t>
            </a:r>
            <a:br>
              <a:rPr lang="cs" sz="2400" dirty="0">
                <a:solidFill>
                  <a:srgbClr val="95948B"/>
                </a:solidFill>
              </a:rPr>
            </a:br>
            <a:r>
              <a:rPr lang="cs" sz="2400" dirty="0">
                <a:solidFill>
                  <a:srgbClr val="95948B"/>
                </a:solidFill>
              </a:rPr>
              <a:t>Ekologickejší, klimaticky neutrální a odolná Evropa</a:t>
            </a:r>
            <a:r>
              <a:rPr lang="pl-PL" sz="2400" dirty="0">
                <a:solidFill>
                  <a:srgbClr val="95948B"/>
                </a:solidFill>
              </a:rPr>
              <a:t/>
            </a:r>
            <a:br>
              <a:rPr lang="pl-PL" sz="2400" dirty="0">
                <a:solidFill>
                  <a:srgbClr val="95948B"/>
                </a:solidFill>
              </a:rPr>
            </a:br>
            <a:endParaRPr lang="en-US" sz="240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="" xmlns:a16="http://schemas.microsoft.com/office/drawing/2014/main" id="{EB075D28-B1AA-4526-AE40-356BBAD9334E}"/>
              </a:ext>
            </a:extLst>
          </p:cNvPr>
          <p:cNvSpPr txBox="1">
            <a:spLocks/>
          </p:cNvSpPr>
          <p:nvPr/>
        </p:nvSpPr>
        <p:spPr>
          <a:xfrm>
            <a:off x="666365" y="2431668"/>
            <a:ext cx="7690826" cy="210843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i="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i="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i="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i="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rtl="0">
              <a:spcBef>
                <a:spcPts val="750"/>
              </a:spcBef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7E994396-A6DC-4AC3-BD41-418A514FB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46" y="0"/>
            <a:ext cx="3243263" cy="71403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C8D1ECB1-5B1F-42C3-9218-7A032964E094}"/>
              </a:ext>
            </a:extLst>
          </p:cNvPr>
          <p:cNvSpPr txBox="1"/>
          <p:nvPr/>
        </p:nvSpPr>
        <p:spPr>
          <a:xfrm>
            <a:off x="3132066" y="4803998"/>
            <a:ext cx="194391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3578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" sz="1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Odkaz: </a:t>
            </a:r>
            <a:r>
              <a:rPr lang="cs" sz="1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odborníci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r:id="rId5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2160E1D9-CE8D-462D-A2EA-DE7EE30C22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47" y="1774463"/>
            <a:ext cx="1852853" cy="280831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B638B641-060D-47DC-BD5A-EA86941EFD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0956" y="1664049"/>
            <a:ext cx="1860226" cy="2928423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08807861-89BA-4172-A1F8-F9D6D2788A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0276" y="1669367"/>
            <a:ext cx="1860226" cy="2917789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="" xmlns:a16="http://schemas.microsoft.com/office/drawing/2014/main" id="{2B9A705A-78A3-4109-A91C-74D31C8A51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9596" y="1576126"/>
            <a:ext cx="1943913" cy="31478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C42AF85-EEDB-F59B-74E8-ED1000A8F00F}"/>
              </a:ext>
            </a:extLst>
          </p:cNvPr>
          <p:cNvSpPr txBox="1"/>
          <p:nvPr/>
        </p:nvSpPr>
        <p:spPr>
          <a:xfrm>
            <a:off x="7740352" y="137712"/>
            <a:ext cx="14036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Spolufinancováno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Evropskou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unií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E95A8B1-F763-46F1-5491-FD5E7A418E07}"/>
              </a:ext>
            </a:extLst>
          </p:cNvPr>
          <p:cNvSpPr txBox="1"/>
          <p:nvPr/>
        </p:nvSpPr>
        <p:spPr>
          <a:xfrm>
            <a:off x="170256" y="2847465"/>
            <a:ext cx="2059922" cy="1919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 err="1"/>
              <a:t>Tematický</a:t>
            </a:r>
            <a:r>
              <a:rPr lang="en-US" sz="800" b="1" dirty="0"/>
              <a:t> </a:t>
            </a:r>
            <a:r>
              <a:rPr lang="en-US" sz="800" b="1" dirty="0" err="1"/>
              <a:t>odborník</a:t>
            </a:r>
            <a:r>
              <a:rPr lang="en-US" sz="800" b="1" dirty="0"/>
              <a:t> – </a:t>
            </a:r>
            <a:r>
              <a:rPr lang="en-US" sz="800" b="1" dirty="0" err="1"/>
              <a:t>zelenší</a:t>
            </a:r>
            <a:r>
              <a:rPr lang="en-US" sz="800" b="1" dirty="0"/>
              <a:t> Evropa a </a:t>
            </a:r>
            <a:r>
              <a:rPr lang="en-US" sz="800" b="1" dirty="0" err="1"/>
              <a:t>propojená</a:t>
            </a:r>
            <a:r>
              <a:rPr lang="en-US" sz="800" b="1" dirty="0"/>
              <a:t> Evropa</a:t>
            </a:r>
          </a:p>
          <a:p>
            <a:endParaRPr lang="en-US" sz="800" b="1" dirty="0"/>
          </a:p>
          <a:p>
            <a:pPr>
              <a:lnSpc>
                <a:spcPct val="150000"/>
              </a:lnSpc>
            </a:pPr>
            <a:r>
              <a:rPr lang="en-US" sz="800" dirty="0"/>
              <a:t>Simon </a:t>
            </a:r>
            <a:r>
              <a:rPr lang="en-US" sz="800" dirty="0" err="1"/>
              <a:t>Hunkin</a:t>
            </a:r>
            <a:r>
              <a:rPr lang="en-US" sz="800" dirty="0"/>
              <a:t> </a:t>
            </a:r>
            <a:r>
              <a:rPr lang="en-US" sz="800" dirty="0" err="1"/>
              <a:t>má</a:t>
            </a:r>
            <a:r>
              <a:rPr lang="en-US" sz="800" dirty="0"/>
              <a:t> za </a:t>
            </a:r>
            <a:r>
              <a:rPr lang="en-US" sz="800" dirty="0" err="1"/>
              <a:t>sebou</a:t>
            </a:r>
            <a:r>
              <a:rPr lang="en-US" sz="800" dirty="0"/>
              <a:t> </a:t>
            </a:r>
            <a:r>
              <a:rPr lang="en-US" sz="800" dirty="0" err="1"/>
              <a:t>osm</a:t>
            </a:r>
            <a:r>
              <a:rPr lang="en-US" sz="800" dirty="0"/>
              <a:t> let </a:t>
            </a:r>
            <a:r>
              <a:rPr lang="en-US" sz="800" dirty="0" err="1"/>
              <a:t>zkušenosti</a:t>
            </a:r>
            <a:r>
              <a:rPr lang="en-US" sz="800" dirty="0"/>
              <a:t> v </a:t>
            </a:r>
            <a:r>
              <a:rPr lang="en-US" sz="800" dirty="0" err="1"/>
              <a:t>nízkouhlíkovém</a:t>
            </a:r>
            <a:r>
              <a:rPr lang="en-US" sz="800" dirty="0"/>
              <a:t> </a:t>
            </a:r>
            <a:r>
              <a:rPr lang="en-US" sz="800" dirty="0" err="1"/>
              <a:t>hospodářství</a:t>
            </a:r>
            <a:r>
              <a:rPr lang="en-US" sz="800" dirty="0"/>
              <a:t> </a:t>
            </a:r>
            <a:r>
              <a:rPr lang="en-US" sz="800" dirty="0" err="1"/>
              <a:t>díky</a:t>
            </a:r>
            <a:r>
              <a:rPr lang="en-US" sz="800" dirty="0"/>
              <a:t> </a:t>
            </a:r>
            <a:r>
              <a:rPr lang="en-US" sz="800" dirty="0" err="1"/>
              <a:t>práci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projektech</a:t>
            </a:r>
            <a:r>
              <a:rPr lang="en-US" sz="800" dirty="0"/>
              <a:t> a </a:t>
            </a:r>
            <a:r>
              <a:rPr lang="en-US" sz="800" dirty="0" err="1"/>
              <a:t>studiích</a:t>
            </a:r>
            <a:r>
              <a:rPr lang="en-US" sz="800" dirty="0"/>
              <a:t> </a:t>
            </a:r>
            <a:r>
              <a:rPr lang="en-US" sz="800" dirty="0" err="1"/>
              <a:t>napomáhajících</a:t>
            </a:r>
            <a:r>
              <a:rPr lang="en-US" sz="800" dirty="0"/>
              <a:t> </a:t>
            </a:r>
            <a:r>
              <a:rPr lang="en-US" sz="800" dirty="0" err="1"/>
              <a:t>zavádění</a:t>
            </a:r>
            <a:r>
              <a:rPr lang="en-US" sz="800" dirty="0"/>
              <a:t> </a:t>
            </a:r>
            <a:r>
              <a:rPr lang="en-US" sz="800" dirty="0" err="1"/>
              <a:t>nízkouhlíkových</a:t>
            </a:r>
            <a:r>
              <a:rPr lang="en-US" sz="800" dirty="0"/>
              <a:t> </a:t>
            </a:r>
            <a:r>
              <a:rPr lang="en-US" sz="800" dirty="0" err="1"/>
              <a:t>technologií</a:t>
            </a:r>
            <a:r>
              <a:rPr lang="en-US" sz="800" dirty="0"/>
              <a:t> a </a:t>
            </a:r>
            <a:r>
              <a:rPr lang="en-US" sz="800" dirty="0" err="1"/>
              <a:t>koncepčních</a:t>
            </a:r>
            <a:r>
              <a:rPr lang="en-US" sz="800" dirty="0"/>
              <a:t> </a:t>
            </a:r>
            <a:r>
              <a:rPr lang="en-US" sz="800" dirty="0" err="1"/>
              <a:t>nástrojů</a:t>
            </a:r>
            <a:r>
              <a:rPr lang="en-US" sz="800" dirty="0"/>
              <a:t>. </a:t>
            </a:r>
            <a:r>
              <a:rPr lang="en-US" sz="800" dirty="0" err="1"/>
              <a:t>Specializuje</a:t>
            </a:r>
            <a:r>
              <a:rPr lang="en-US" sz="800" dirty="0"/>
              <a:t> se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Evropskou</a:t>
            </a:r>
            <a:r>
              <a:rPr lang="en-US" sz="800" dirty="0"/>
              <a:t> </a:t>
            </a:r>
            <a:r>
              <a:rPr lang="en-US" sz="800" dirty="0" err="1"/>
              <a:t>energetickou</a:t>
            </a:r>
            <a:r>
              <a:rPr lang="en-US" sz="800" dirty="0"/>
              <a:t>, </a:t>
            </a:r>
            <a:r>
              <a:rPr lang="en-US" sz="800" dirty="0" err="1"/>
              <a:t>environmentální</a:t>
            </a:r>
            <a:r>
              <a:rPr lang="en-US" sz="800" dirty="0"/>
              <a:t> a </a:t>
            </a:r>
            <a:r>
              <a:rPr lang="en-US" sz="800" dirty="0" err="1"/>
              <a:t>regionální</a:t>
            </a:r>
            <a:r>
              <a:rPr lang="en-US" sz="800" dirty="0"/>
              <a:t> </a:t>
            </a:r>
            <a:r>
              <a:rPr lang="en-US" sz="800" dirty="0" err="1"/>
              <a:t>politiku</a:t>
            </a:r>
            <a:r>
              <a:rPr lang="en-US" sz="800" dirty="0"/>
              <a:t> a </a:t>
            </a:r>
            <a:r>
              <a:rPr lang="en-US" sz="800" dirty="0" err="1"/>
              <a:t>iniciativy</a:t>
            </a:r>
            <a:r>
              <a:rPr lang="en-US" sz="800" dirty="0"/>
              <a:t> v </a:t>
            </a:r>
            <a:r>
              <a:rPr lang="en-US" sz="800" dirty="0" err="1"/>
              <a:t>oblasti</a:t>
            </a:r>
            <a:r>
              <a:rPr lang="en-US" sz="800" dirty="0"/>
              <a:t> </a:t>
            </a:r>
            <a:r>
              <a:rPr lang="en-US" sz="800" dirty="0" err="1"/>
              <a:t>spolupráce</a:t>
            </a:r>
            <a:endParaRPr lang="en-US" sz="8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DDC4ED1-D22E-CB7E-E95B-0B2447EC1C66}"/>
              </a:ext>
            </a:extLst>
          </p:cNvPr>
          <p:cNvSpPr txBox="1"/>
          <p:nvPr/>
        </p:nvSpPr>
        <p:spPr>
          <a:xfrm>
            <a:off x="2296469" y="2682540"/>
            <a:ext cx="2059922" cy="2104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 err="1"/>
              <a:t>Tematický</a:t>
            </a:r>
            <a:r>
              <a:rPr lang="en-US" sz="800" b="1" dirty="0"/>
              <a:t> </a:t>
            </a:r>
            <a:r>
              <a:rPr lang="en-US" sz="800" b="1" dirty="0" err="1"/>
              <a:t>odborník</a:t>
            </a:r>
            <a:r>
              <a:rPr lang="en-US" sz="800" b="1" dirty="0"/>
              <a:t> – </a:t>
            </a:r>
            <a:r>
              <a:rPr lang="en-US" sz="800" b="1" dirty="0" err="1"/>
              <a:t>zelenší</a:t>
            </a:r>
            <a:r>
              <a:rPr lang="en-US" sz="800" b="1" dirty="0"/>
              <a:t> Evropa a Evropa </a:t>
            </a:r>
            <a:r>
              <a:rPr lang="en-US" sz="800" b="1" dirty="0" err="1"/>
              <a:t>blíže</a:t>
            </a:r>
            <a:r>
              <a:rPr lang="en-US" sz="800" b="1" dirty="0"/>
              <a:t> </a:t>
            </a:r>
            <a:r>
              <a:rPr lang="en-US" sz="800" b="1" dirty="0" err="1"/>
              <a:t>občanům</a:t>
            </a:r>
            <a:endParaRPr lang="en-US" sz="800" b="1" dirty="0"/>
          </a:p>
          <a:p>
            <a:endParaRPr lang="en-US" sz="800" b="1" dirty="0"/>
          </a:p>
          <a:p>
            <a:pPr>
              <a:lnSpc>
                <a:spcPct val="150000"/>
              </a:lnSpc>
            </a:pPr>
            <a:r>
              <a:rPr lang="en-US" sz="800" dirty="0"/>
              <a:t>Astrid je senior </a:t>
            </a:r>
            <a:r>
              <a:rPr lang="en-US" sz="800" dirty="0" err="1"/>
              <a:t>expertkou</a:t>
            </a:r>
            <a:r>
              <a:rPr lang="en-US" sz="800" dirty="0"/>
              <a:t> s vice </a:t>
            </a:r>
            <a:r>
              <a:rPr lang="en-US" sz="800" dirty="0" err="1"/>
              <a:t>než</a:t>
            </a:r>
            <a:r>
              <a:rPr lang="en-US" sz="800" dirty="0"/>
              <a:t> 25 </a:t>
            </a:r>
            <a:r>
              <a:rPr lang="en-US" sz="800" dirty="0" err="1"/>
              <a:t>letou</a:t>
            </a:r>
            <a:r>
              <a:rPr lang="en-US" sz="800" dirty="0"/>
              <a:t> </a:t>
            </a:r>
            <a:r>
              <a:rPr lang="en-US" sz="800" dirty="0" err="1"/>
              <a:t>praxí</a:t>
            </a:r>
            <a:r>
              <a:rPr lang="en-US" sz="800" dirty="0"/>
              <a:t> v </a:t>
            </a:r>
            <a:r>
              <a:rPr lang="en-US" sz="800" dirty="0" err="1"/>
              <a:t>oblasti</a:t>
            </a:r>
            <a:r>
              <a:rPr lang="en-US" sz="800" dirty="0"/>
              <a:t>  </a:t>
            </a:r>
            <a:r>
              <a:rPr lang="en-US" sz="800" dirty="0" err="1"/>
              <a:t>politiky</a:t>
            </a:r>
            <a:r>
              <a:rPr lang="en-US" sz="800" dirty="0"/>
              <a:t> </a:t>
            </a:r>
            <a:r>
              <a:rPr lang="en-US" sz="800" dirty="0" err="1"/>
              <a:t>regionálního</a:t>
            </a:r>
            <a:r>
              <a:rPr lang="en-US" sz="800" dirty="0"/>
              <a:t> </a:t>
            </a:r>
            <a:r>
              <a:rPr lang="en-US" sz="800" dirty="0" err="1"/>
              <a:t>rozvoje</a:t>
            </a:r>
            <a:r>
              <a:rPr lang="en-US" sz="800" dirty="0"/>
              <a:t>. </a:t>
            </a:r>
            <a:r>
              <a:rPr lang="en-US" sz="800" dirty="0" err="1"/>
              <a:t>Má</a:t>
            </a:r>
            <a:r>
              <a:rPr lang="en-US" sz="800" dirty="0"/>
              <a:t> </a:t>
            </a:r>
            <a:r>
              <a:rPr lang="en-US" sz="800" dirty="0" err="1"/>
              <a:t>zkušenosti</a:t>
            </a:r>
            <a:r>
              <a:rPr lang="en-US" sz="800" dirty="0"/>
              <a:t> v </a:t>
            </a:r>
            <a:r>
              <a:rPr lang="en-US" sz="800" dirty="0" err="1"/>
              <a:t>oblasti</a:t>
            </a:r>
            <a:r>
              <a:rPr lang="en-US" sz="800" dirty="0"/>
              <a:t> </a:t>
            </a:r>
            <a:r>
              <a:rPr lang="en-US" sz="800" dirty="0" err="1"/>
              <a:t>oběhového</a:t>
            </a:r>
            <a:r>
              <a:rPr lang="en-US" sz="800" dirty="0"/>
              <a:t> </a:t>
            </a:r>
            <a:r>
              <a:rPr lang="en-US" sz="800" dirty="0" err="1"/>
              <a:t>hospodářství</a:t>
            </a:r>
            <a:r>
              <a:rPr lang="en-US" sz="800" dirty="0"/>
              <a:t>, </a:t>
            </a:r>
            <a:r>
              <a:rPr lang="en-US" sz="800" dirty="0" err="1"/>
              <a:t>obnovitelných</a:t>
            </a:r>
            <a:r>
              <a:rPr lang="en-US" sz="800" dirty="0"/>
              <a:t> </a:t>
            </a:r>
            <a:r>
              <a:rPr lang="en-US" sz="800" dirty="0" err="1"/>
              <a:t>zdrojů</a:t>
            </a:r>
            <a:r>
              <a:rPr lang="en-US" sz="800" dirty="0"/>
              <a:t>, biodiversity, </a:t>
            </a:r>
            <a:r>
              <a:rPr lang="en-US" sz="800" dirty="0" err="1"/>
              <a:t>adaptace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změny</a:t>
            </a:r>
            <a:r>
              <a:rPr lang="en-US" sz="800" dirty="0"/>
              <a:t> </a:t>
            </a:r>
            <a:r>
              <a:rPr lang="en-US" sz="800" dirty="0" err="1"/>
              <a:t>klimatu</a:t>
            </a:r>
            <a:r>
              <a:rPr lang="en-US" sz="800" dirty="0"/>
              <a:t> a </a:t>
            </a:r>
            <a:r>
              <a:rPr lang="en-US" sz="800" dirty="0" err="1"/>
              <a:t>řešení</a:t>
            </a:r>
            <a:r>
              <a:rPr lang="en-US" sz="800" dirty="0"/>
              <a:t> </a:t>
            </a:r>
            <a:r>
              <a:rPr lang="en-US" sz="800" dirty="0" err="1"/>
              <a:t>zaměřených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přírodní</a:t>
            </a:r>
            <a:r>
              <a:rPr lang="en-US" sz="800" dirty="0"/>
              <a:t> </a:t>
            </a:r>
            <a:r>
              <a:rPr lang="en-US" sz="800" dirty="0" err="1"/>
              <a:t>zdroje</a:t>
            </a:r>
            <a:r>
              <a:rPr lang="en-US" sz="800" dirty="0"/>
              <a:t>. Je </a:t>
            </a:r>
            <a:r>
              <a:rPr lang="en-US" sz="800" dirty="0" err="1"/>
              <a:t>autorkou</a:t>
            </a:r>
            <a:r>
              <a:rPr lang="en-US" sz="800" dirty="0"/>
              <a:t> </a:t>
            </a:r>
            <a:r>
              <a:rPr lang="en-US" sz="800" dirty="0" err="1"/>
              <a:t>mnoha</a:t>
            </a:r>
            <a:r>
              <a:rPr lang="en-US" sz="800" dirty="0"/>
              <a:t> </a:t>
            </a:r>
            <a:r>
              <a:rPr lang="en-US" sz="800" dirty="0" err="1"/>
              <a:t>studií</a:t>
            </a:r>
            <a:r>
              <a:rPr lang="en-US" sz="800" dirty="0"/>
              <a:t> a </a:t>
            </a:r>
            <a:r>
              <a:rPr lang="en-US" sz="800" dirty="0" err="1"/>
              <a:t>výzkumů</a:t>
            </a:r>
            <a:r>
              <a:rPr lang="en-US" sz="800" dirty="0"/>
              <a:t> a </a:t>
            </a:r>
            <a:r>
              <a:rPr lang="en-US" sz="800" dirty="0" err="1"/>
              <a:t>vede</a:t>
            </a:r>
            <a:r>
              <a:rPr lang="en-US" sz="800" dirty="0"/>
              <a:t> </a:t>
            </a:r>
            <a:r>
              <a:rPr lang="en-US" sz="800" dirty="0" err="1"/>
              <a:t>organizaci</a:t>
            </a:r>
            <a:r>
              <a:rPr lang="en-US" sz="800" dirty="0"/>
              <a:t> pro </a:t>
            </a:r>
            <a:r>
              <a:rPr lang="en-US" sz="800" dirty="0" err="1"/>
              <a:t>hodnocení</a:t>
            </a:r>
            <a:r>
              <a:rPr lang="en-US" sz="800" dirty="0"/>
              <a:t>, </a:t>
            </a:r>
            <a:r>
              <a:rPr lang="en-US" sz="800" dirty="0" err="1"/>
              <a:t>propojování</a:t>
            </a:r>
            <a:r>
              <a:rPr lang="en-US" sz="800" dirty="0"/>
              <a:t> a </a:t>
            </a:r>
            <a:r>
              <a:rPr lang="en-US" sz="800" dirty="0" err="1"/>
              <a:t>akce</a:t>
            </a:r>
            <a:r>
              <a:rPr lang="en-US" sz="800" dirty="0"/>
              <a:t> </a:t>
            </a:r>
            <a:r>
              <a:rPr lang="en-US" sz="800" dirty="0" err="1"/>
              <a:t>zaměřené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meziregionální</a:t>
            </a:r>
            <a:r>
              <a:rPr lang="en-US" sz="800" dirty="0"/>
              <a:t> </a:t>
            </a:r>
            <a:r>
              <a:rPr lang="en-US" sz="800" dirty="0" err="1"/>
              <a:t>vzdělávání</a:t>
            </a:r>
            <a:r>
              <a:rPr lang="en-US" sz="8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8A7597A-F117-31F4-37AC-63FDF64CA015}"/>
              </a:ext>
            </a:extLst>
          </p:cNvPr>
          <p:cNvSpPr txBox="1"/>
          <p:nvPr/>
        </p:nvSpPr>
        <p:spPr>
          <a:xfrm>
            <a:off x="4495812" y="2710422"/>
            <a:ext cx="2059922" cy="1919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 err="1"/>
              <a:t>Tematický</a:t>
            </a:r>
            <a:r>
              <a:rPr lang="en-US" sz="800" b="1" dirty="0"/>
              <a:t> </a:t>
            </a:r>
            <a:r>
              <a:rPr lang="en-US" sz="800" b="1" dirty="0" err="1"/>
              <a:t>odborník</a:t>
            </a:r>
            <a:r>
              <a:rPr lang="en-US" sz="800" b="1" dirty="0"/>
              <a:t> – </a:t>
            </a:r>
            <a:r>
              <a:rPr lang="en-US" sz="800" b="1" dirty="0" err="1"/>
              <a:t>zelenší</a:t>
            </a:r>
            <a:r>
              <a:rPr lang="en-US" sz="800" b="1" dirty="0"/>
              <a:t> Evropa a </a:t>
            </a:r>
            <a:r>
              <a:rPr lang="en-US" sz="800" b="1" dirty="0" err="1"/>
              <a:t>propojená</a:t>
            </a:r>
            <a:r>
              <a:rPr lang="en-US" sz="800" b="1" dirty="0"/>
              <a:t> Evropa </a:t>
            </a:r>
          </a:p>
          <a:p>
            <a:endParaRPr lang="en-US" sz="800" b="1" dirty="0"/>
          </a:p>
          <a:p>
            <a:pPr>
              <a:lnSpc>
                <a:spcPct val="150000"/>
              </a:lnSpc>
            </a:pPr>
            <a:r>
              <a:rPr lang="en-US" sz="800" dirty="0"/>
              <a:t>Katharina Krell </a:t>
            </a:r>
            <a:r>
              <a:rPr lang="en-US" sz="800" dirty="0" err="1"/>
              <a:t>má</a:t>
            </a:r>
            <a:r>
              <a:rPr lang="en-US" sz="800" dirty="0"/>
              <a:t> 20 let </a:t>
            </a:r>
            <a:r>
              <a:rPr lang="en-US" sz="800" dirty="0" err="1"/>
              <a:t>zkušeností</a:t>
            </a:r>
            <a:r>
              <a:rPr lang="en-US" sz="800" dirty="0"/>
              <a:t> v </a:t>
            </a:r>
            <a:r>
              <a:rPr lang="en-US" sz="800" dirty="0" err="1"/>
              <a:t>oblasti</a:t>
            </a:r>
            <a:r>
              <a:rPr lang="en-US" sz="800" dirty="0"/>
              <a:t> </a:t>
            </a:r>
            <a:r>
              <a:rPr lang="en-US" sz="800" dirty="0" err="1"/>
              <a:t>obnovitelných</a:t>
            </a:r>
            <a:r>
              <a:rPr lang="en-US" sz="800" dirty="0"/>
              <a:t> </a:t>
            </a:r>
            <a:r>
              <a:rPr lang="en-US" sz="800" dirty="0" err="1"/>
              <a:t>zdrojů</a:t>
            </a:r>
            <a:r>
              <a:rPr lang="en-US" sz="800" dirty="0"/>
              <a:t>, </a:t>
            </a:r>
            <a:r>
              <a:rPr lang="en-US" sz="800" dirty="0" err="1"/>
              <a:t>energetické</a:t>
            </a:r>
            <a:r>
              <a:rPr lang="en-US" sz="800" dirty="0"/>
              <a:t> </a:t>
            </a:r>
            <a:r>
              <a:rPr lang="en-US" sz="800" dirty="0" err="1"/>
              <a:t>účinnosti</a:t>
            </a:r>
            <a:r>
              <a:rPr lang="en-US" sz="800" dirty="0"/>
              <a:t>, smart </a:t>
            </a:r>
            <a:r>
              <a:rPr lang="en-US" sz="800" dirty="0" err="1"/>
              <a:t>měst</a:t>
            </a:r>
            <a:r>
              <a:rPr lang="en-US" sz="800" dirty="0"/>
              <a:t> a </a:t>
            </a:r>
            <a:r>
              <a:rPr lang="en-US" sz="800" dirty="0" err="1"/>
              <a:t>oběhového</a:t>
            </a:r>
            <a:r>
              <a:rPr lang="en-US" sz="800" dirty="0"/>
              <a:t> </a:t>
            </a:r>
            <a:r>
              <a:rPr lang="en-US" sz="800" dirty="0" err="1"/>
              <a:t>hospodářství</a:t>
            </a:r>
            <a:r>
              <a:rPr lang="en-US" sz="800" dirty="0"/>
              <a:t>. </a:t>
            </a:r>
            <a:r>
              <a:rPr lang="en-US" sz="800" dirty="0" err="1"/>
              <a:t>Specializuje</a:t>
            </a:r>
            <a:r>
              <a:rPr lang="en-US" sz="800" dirty="0"/>
              <a:t> se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podporu</a:t>
            </a:r>
            <a:r>
              <a:rPr lang="en-US" sz="800" dirty="0"/>
              <a:t> </a:t>
            </a:r>
            <a:r>
              <a:rPr lang="en-US" sz="800" dirty="0" err="1"/>
              <a:t>zavádění</a:t>
            </a:r>
            <a:r>
              <a:rPr lang="en-US" sz="800" dirty="0"/>
              <a:t> </a:t>
            </a:r>
            <a:r>
              <a:rPr lang="en-US" sz="800" dirty="0" err="1"/>
              <a:t>výsledků</a:t>
            </a:r>
            <a:r>
              <a:rPr lang="en-US" sz="800" dirty="0"/>
              <a:t> </a:t>
            </a:r>
            <a:r>
              <a:rPr lang="en-US" sz="800" dirty="0" err="1"/>
              <a:t>projektů</a:t>
            </a:r>
            <a:r>
              <a:rPr lang="en-US" sz="800" dirty="0"/>
              <a:t> </a:t>
            </a:r>
            <a:r>
              <a:rPr lang="en-US" sz="800" dirty="0" err="1"/>
              <a:t>financovaných</a:t>
            </a:r>
            <a:r>
              <a:rPr lang="en-US" sz="800" dirty="0"/>
              <a:t> EU </a:t>
            </a:r>
            <a:r>
              <a:rPr lang="en-US" sz="800" dirty="0" err="1"/>
              <a:t>formou</a:t>
            </a:r>
            <a:r>
              <a:rPr lang="en-US" sz="800" dirty="0"/>
              <a:t> </a:t>
            </a:r>
            <a:r>
              <a:rPr lang="en-US" sz="800" dirty="0" err="1"/>
              <a:t>koncepčích</a:t>
            </a:r>
            <a:r>
              <a:rPr lang="en-US" sz="800" dirty="0"/>
              <a:t> </a:t>
            </a:r>
            <a:r>
              <a:rPr lang="en-US" sz="800" dirty="0" err="1"/>
              <a:t>doporučení</a:t>
            </a:r>
            <a:r>
              <a:rPr lang="en-US" sz="800" dirty="0"/>
              <a:t>, </a:t>
            </a:r>
            <a:r>
              <a:rPr lang="en-US" sz="800" dirty="0" err="1"/>
              <a:t>příkladů</a:t>
            </a:r>
            <a:r>
              <a:rPr lang="en-US" sz="800" dirty="0"/>
              <a:t> </a:t>
            </a:r>
            <a:r>
              <a:rPr lang="en-US" sz="800" dirty="0" err="1"/>
              <a:t>dobré</a:t>
            </a:r>
            <a:r>
              <a:rPr lang="en-US" sz="800" dirty="0"/>
              <a:t> </a:t>
            </a:r>
            <a:r>
              <a:rPr lang="en-US" sz="800" dirty="0" err="1"/>
              <a:t>praxe</a:t>
            </a:r>
            <a:r>
              <a:rPr lang="en-US" sz="800" dirty="0"/>
              <a:t>, </a:t>
            </a:r>
            <a:r>
              <a:rPr lang="en-US" sz="800" dirty="0" err="1"/>
              <a:t>technologií</a:t>
            </a:r>
            <a:r>
              <a:rPr lang="en-US" sz="800" dirty="0"/>
              <a:t> pro </a:t>
            </a:r>
            <a:r>
              <a:rPr lang="en-US" sz="800" dirty="0" err="1"/>
              <a:t>komercionalizaci</a:t>
            </a:r>
            <a:r>
              <a:rPr lang="en-US" sz="800" dirty="0"/>
              <a:t> a </a:t>
            </a:r>
            <a:r>
              <a:rPr lang="en-US" sz="800" dirty="0" err="1"/>
              <a:t>zavádění</a:t>
            </a:r>
            <a:r>
              <a:rPr lang="en-US" sz="800" dirty="0"/>
              <a:t> </a:t>
            </a:r>
            <a:r>
              <a:rPr lang="en-US" sz="800" dirty="0" err="1"/>
              <a:t>znalostí</a:t>
            </a:r>
            <a:r>
              <a:rPr lang="en-US" sz="800" dirty="0"/>
              <a:t> pro </a:t>
            </a:r>
            <a:r>
              <a:rPr lang="en-US" sz="800" dirty="0" err="1"/>
              <a:t>další</a:t>
            </a:r>
            <a:r>
              <a:rPr lang="en-US" sz="800" dirty="0"/>
              <a:t> </a:t>
            </a:r>
            <a:r>
              <a:rPr lang="en-US" sz="800" dirty="0" err="1"/>
              <a:t>výzkum</a:t>
            </a:r>
            <a:r>
              <a:rPr lang="en-US" sz="8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F244E59-6D13-4835-C209-5DBB4B65B6F3}"/>
              </a:ext>
            </a:extLst>
          </p:cNvPr>
          <p:cNvSpPr txBox="1"/>
          <p:nvPr/>
        </p:nvSpPr>
        <p:spPr>
          <a:xfrm>
            <a:off x="6671590" y="2715766"/>
            <a:ext cx="2302153" cy="1981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 err="1"/>
              <a:t>Tematický</a:t>
            </a:r>
            <a:r>
              <a:rPr lang="en-US" sz="800" b="1" dirty="0"/>
              <a:t> </a:t>
            </a:r>
            <a:r>
              <a:rPr lang="en-US" sz="800" b="1" dirty="0" err="1"/>
              <a:t>odborník</a:t>
            </a:r>
            <a:r>
              <a:rPr lang="en-US" sz="800" b="1" dirty="0"/>
              <a:t> – </a:t>
            </a:r>
            <a:r>
              <a:rPr lang="en-US" sz="800" b="1" dirty="0" err="1"/>
              <a:t>zelenší</a:t>
            </a:r>
            <a:r>
              <a:rPr lang="en-US" sz="800" b="1" dirty="0"/>
              <a:t> Evropa</a:t>
            </a:r>
          </a:p>
          <a:p>
            <a:endParaRPr lang="en-US" sz="800" b="1" dirty="0"/>
          </a:p>
          <a:p>
            <a:pPr>
              <a:lnSpc>
                <a:spcPct val="150000"/>
              </a:lnSpc>
            </a:pPr>
            <a:r>
              <a:rPr lang="en-US" sz="800" dirty="0"/>
              <a:t>Magda </a:t>
            </a:r>
            <a:r>
              <a:rPr lang="en-US" sz="800" dirty="0" err="1"/>
              <a:t>má</a:t>
            </a:r>
            <a:r>
              <a:rPr lang="en-US" sz="800" dirty="0"/>
              <a:t> </a:t>
            </a:r>
            <a:r>
              <a:rPr lang="en-US" sz="800" dirty="0" err="1"/>
              <a:t>doktorát</a:t>
            </a:r>
            <a:r>
              <a:rPr lang="en-US" sz="800" dirty="0"/>
              <a:t> v </a:t>
            </a:r>
            <a:r>
              <a:rPr lang="en-US" sz="800" dirty="0" err="1"/>
              <a:t>odboru</a:t>
            </a:r>
            <a:r>
              <a:rPr lang="en-US" sz="800" dirty="0"/>
              <a:t> </a:t>
            </a:r>
            <a:r>
              <a:rPr lang="en-US" sz="800" dirty="0" err="1"/>
              <a:t>environmentálního</a:t>
            </a:r>
            <a:r>
              <a:rPr lang="en-US" sz="800" dirty="0"/>
              <a:t> </a:t>
            </a:r>
            <a:r>
              <a:rPr lang="en-US" sz="800" dirty="0" err="1"/>
              <a:t>hodnocení</a:t>
            </a:r>
            <a:r>
              <a:rPr lang="en-US" sz="800" dirty="0"/>
              <a:t> a </a:t>
            </a:r>
            <a:r>
              <a:rPr lang="en-US" sz="800" dirty="0" err="1"/>
              <a:t>řízení</a:t>
            </a:r>
            <a:r>
              <a:rPr lang="en-US" sz="800" dirty="0"/>
              <a:t> (</a:t>
            </a:r>
            <a:r>
              <a:rPr lang="en-US" sz="800" dirty="0" err="1"/>
              <a:t>Liverpoolská</a:t>
            </a:r>
            <a:r>
              <a:rPr lang="en-US" sz="800" dirty="0"/>
              <a:t> </a:t>
            </a:r>
            <a:r>
              <a:rPr lang="en-US" sz="800" dirty="0" err="1"/>
              <a:t>univerzita</a:t>
            </a:r>
            <a:r>
              <a:rPr lang="en-US" sz="800" dirty="0"/>
              <a:t>) a MBA (Copenhagen Business School). </a:t>
            </a:r>
            <a:r>
              <a:rPr lang="en-US" sz="800" dirty="0" err="1"/>
              <a:t>Má</a:t>
            </a:r>
            <a:r>
              <a:rPr lang="en-US" sz="800" dirty="0"/>
              <a:t> </a:t>
            </a:r>
            <a:r>
              <a:rPr lang="en-US" sz="800" dirty="0" err="1"/>
              <a:t>zkušenosti</a:t>
            </a:r>
            <a:r>
              <a:rPr lang="en-US" sz="800" dirty="0"/>
              <a:t> v </a:t>
            </a:r>
            <a:r>
              <a:rPr lang="en-US" sz="800" dirty="0" err="1"/>
              <a:t>oblastech</a:t>
            </a:r>
            <a:r>
              <a:rPr lang="en-US" sz="800" dirty="0"/>
              <a:t> </a:t>
            </a:r>
            <a:r>
              <a:rPr lang="en-US" sz="800" dirty="0" err="1"/>
              <a:t>souvisejících</a:t>
            </a:r>
            <a:r>
              <a:rPr lang="en-US" sz="800" dirty="0"/>
              <a:t> s </a:t>
            </a:r>
            <a:r>
              <a:rPr lang="en-US" sz="800" dirty="0" err="1"/>
              <a:t>oběhovým</a:t>
            </a:r>
            <a:r>
              <a:rPr lang="en-US" sz="800" dirty="0"/>
              <a:t> </a:t>
            </a:r>
            <a:r>
              <a:rPr lang="en-US" sz="800" dirty="0" err="1"/>
              <a:t>hospodářstvím</a:t>
            </a:r>
            <a:r>
              <a:rPr lang="en-US" sz="800" dirty="0"/>
              <a:t>,  </a:t>
            </a:r>
            <a:r>
              <a:rPr lang="en-US" sz="800" dirty="0" err="1"/>
              <a:t>nakládáním</a:t>
            </a:r>
            <a:r>
              <a:rPr lang="en-US" sz="800" dirty="0"/>
              <a:t> s </a:t>
            </a:r>
            <a:r>
              <a:rPr lang="en-US" sz="800" dirty="0" err="1"/>
              <a:t>odpady</a:t>
            </a:r>
            <a:r>
              <a:rPr lang="en-US" sz="800" dirty="0"/>
              <a:t>, </a:t>
            </a:r>
            <a:r>
              <a:rPr lang="en-US" sz="800" dirty="0" err="1"/>
              <a:t>vývojem</a:t>
            </a:r>
            <a:r>
              <a:rPr lang="en-US" sz="800" dirty="0"/>
              <a:t> </a:t>
            </a:r>
            <a:r>
              <a:rPr lang="en-US" sz="800" dirty="0" err="1"/>
              <a:t>ekologických</a:t>
            </a:r>
            <a:r>
              <a:rPr lang="en-US" sz="800" dirty="0"/>
              <a:t> </a:t>
            </a:r>
            <a:r>
              <a:rPr lang="en-US" sz="800" dirty="0" err="1"/>
              <a:t>strategií</a:t>
            </a:r>
            <a:r>
              <a:rPr lang="en-US" sz="800" dirty="0"/>
              <a:t> a </a:t>
            </a:r>
            <a:r>
              <a:rPr lang="en-US" sz="800" dirty="0" err="1"/>
              <a:t>udržitelných</a:t>
            </a:r>
            <a:r>
              <a:rPr lang="en-US" sz="800" dirty="0"/>
              <a:t> </a:t>
            </a:r>
            <a:r>
              <a:rPr lang="en-US" sz="800" dirty="0" err="1"/>
              <a:t>potravinových</a:t>
            </a:r>
            <a:r>
              <a:rPr lang="en-US" sz="800" dirty="0"/>
              <a:t> </a:t>
            </a:r>
            <a:r>
              <a:rPr lang="en-US" sz="800" dirty="0" err="1"/>
              <a:t>systémů</a:t>
            </a:r>
            <a:r>
              <a:rPr lang="en-US" sz="800" dirty="0"/>
              <a:t>. Je </a:t>
            </a:r>
            <a:r>
              <a:rPr lang="en-US" sz="800" dirty="0" err="1"/>
              <a:t>odpovědná</a:t>
            </a:r>
            <a:r>
              <a:rPr lang="en-US" sz="800" dirty="0"/>
              <a:t> za </a:t>
            </a:r>
            <a:r>
              <a:rPr lang="en-US" sz="800" dirty="0" err="1"/>
              <a:t>ověřování</a:t>
            </a:r>
            <a:r>
              <a:rPr lang="en-US" sz="800" dirty="0"/>
              <a:t> </a:t>
            </a:r>
            <a:r>
              <a:rPr lang="en-US" sz="800" dirty="0" err="1"/>
              <a:t>příkladů</a:t>
            </a:r>
            <a:r>
              <a:rPr lang="en-US" sz="800" dirty="0"/>
              <a:t> </a:t>
            </a:r>
            <a:r>
              <a:rPr lang="en-US" sz="800" dirty="0" err="1"/>
              <a:t>dobré</a:t>
            </a:r>
            <a:r>
              <a:rPr lang="en-US" sz="800" dirty="0"/>
              <a:t> </a:t>
            </a:r>
            <a:r>
              <a:rPr lang="en-US" sz="800" dirty="0" err="1"/>
              <a:t>praxe</a:t>
            </a:r>
            <a:r>
              <a:rPr lang="en-US" sz="800" dirty="0"/>
              <a:t>, </a:t>
            </a:r>
            <a:r>
              <a:rPr lang="en-US" sz="800" dirty="0" err="1"/>
              <a:t>články</a:t>
            </a:r>
            <a:r>
              <a:rPr lang="en-US" sz="800" dirty="0"/>
              <a:t> a </a:t>
            </a:r>
            <a:r>
              <a:rPr lang="en-US" sz="800" dirty="0" err="1"/>
              <a:t>souhrny</a:t>
            </a:r>
            <a:r>
              <a:rPr lang="en-US" sz="800" dirty="0"/>
              <a:t> pro </a:t>
            </a:r>
            <a:r>
              <a:rPr lang="en-US" sz="800" dirty="0" err="1"/>
              <a:t>znalostní</a:t>
            </a:r>
            <a:r>
              <a:rPr lang="en-US" sz="800" dirty="0"/>
              <a:t> hub a </a:t>
            </a:r>
            <a:r>
              <a:rPr lang="en-US" sz="800" dirty="0" err="1"/>
              <a:t>organizaci</a:t>
            </a:r>
            <a:r>
              <a:rPr lang="en-US" sz="800" dirty="0"/>
              <a:t> </a:t>
            </a:r>
            <a:r>
              <a:rPr lang="en-US" sz="800" dirty="0" err="1"/>
              <a:t>tematických</a:t>
            </a:r>
            <a:r>
              <a:rPr lang="en-US" sz="800" dirty="0"/>
              <a:t> workshop a </a:t>
            </a:r>
            <a:r>
              <a:rPr lang="en-US" sz="800" dirty="0" err="1"/>
              <a:t>webinárů</a:t>
            </a:r>
            <a:r>
              <a:rPr lang="en-US" sz="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511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="" xmlns:a16="http://schemas.microsoft.com/office/drawing/2014/main" id="{A67F3662-B0BF-4D78-80D6-DFDF410F1C64}"/>
              </a:ext>
            </a:extLst>
          </p:cNvPr>
          <p:cNvSpPr/>
          <p:nvPr/>
        </p:nvSpPr>
        <p:spPr>
          <a:xfrm>
            <a:off x="3501571" y="2323320"/>
            <a:ext cx="2294566" cy="2263372"/>
          </a:xfrm>
          <a:prstGeom prst="ellipse">
            <a:avLst/>
          </a:prstGeom>
          <a:noFill/>
          <a:ln w="317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>
              <a:defRPr/>
            </a:pPr>
            <a:endParaRPr lang="en-US" sz="135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FA2A80E-A76B-3929-73AF-F8F7A38CE87E}"/>
              </a:ext>
            </a:extLst>
          </p:cNvPr>
          <p:cNvSpPr/>
          <p:nvPr/>
        </p:nvSpPr>
        <p:spPr>
          <a:xfrm>
            <a:off x="2723147" y="2818653"/>
            <a:ext cx="880863" cy="8535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>
              <a:defRPr/>
            </a:pPr>
            <a:endParaRPr lang="en-US" sz="135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6A859F-F63C-12C0-A301-A7282FD18008}"/>
              </a:ext>
            </a:extLst>
          </p:cNvPr>
          <p:cNvSpPr/>
          <p:nvPr/>
        </p:nvSpPr>
        <p:spPr>
          <a:xfrm>
            <a:off x="4815832" y="2050942"/>
            <a:ext cx="848042" cy="767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>
              <a:defRPr/>
            </a:pPr>
            <a:endParaRPr lang="en-US" sz="135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2AD213E-3C10-07B8-E093-95AAA1BC97F8}"/>
              </a:ext>
            </a:extLst>
          </p:cNvPr>
          <p:cNvSpPr/>
          <p:nvPr/>
        </p:nvSpPr>
        <p:spPr>
          <a:xfrm>
            <a:off x="4893734" y="3345877"/>
            <a:ext cx="715048" cy="767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>
              <a:defRPr/>
            </a:pPr>
            <a:endParaRPr lang="en-US" sz="135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BBCE46C-7BF1-CF03-9784-E5D5E73954B5}"/>
              </a:ext>
            </a:extLst>
          </p:cNvPr>
          <p:cNvSpPr/>
          <p:nvPr/>
        </p:nvSpPr>
        <p:spPr>
          <a:xfrm>
            <a:off x="331165" y="1965105"/>
            <a:ext cx="977228" cy="853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>
              <a:defRPr/>
            </a:pPr>
            <a:endParaRPr lang="en-US" sz="1350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="" xmlns:a16="http://schemas.microsoft.com/office/drawing/2014/main" id="{D71DF0E3-B526-4BAB-A7D1-521444C75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7619" y="3634374"/>
            <a:ext cx="848042" cy="83324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="" xmlns:a16="http://schemas.microsoft.com/office/drawing/2014/main" id="{AE240BF6-017B-A441-A438-323A916180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30856" y="1988772"/>
            <a:ext cx="848042" cy="8332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E45B891-B9A2-4E28-8339-BA361392B160}"/>
              </a:ext>
            </a:extLst>
          </p:cNvPr>
          <p:cNvSpPr txBox="1"/>
          <p:nvPr/>
        </p:nvSpPr>
        <p:spPr>
          <a:xfrm>
            <a:off x="204299" y="2563198"/>
            <a:ext cx="2987824" cy="102335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 rtl="0">
              <a:defRPr/>
            </a:pPr>
            <a:r>
              <a:rPr lang="cs" sz="1600" b="1" u="sng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Možnost poznávat lidi</a:t>
            </a:r>
            <a:r>
              <a:rPr lang="pl-PL" sz="15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/>
            </a:r>
            <a:br>
              <a:rPr lang="pl-PL" sz="15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</a:br>
            <a:r>
              <a:rPr lang="cs" sz="15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- </a:t>
            </a:r>
            <a:r>
              <a:rPr lang="cs" sz="1500">
                <a:latin typeface="Open Sans"/>
                <a:ea typeface="Open Sans"/>
                <a:cs typeface="Open Sans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komunita praktiků z Evropy</a:t>
            </a:r>
            <a:endParaRPr lang="en-US" sz="15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01152BF-5E15-411B-BAA1-04CF5DA1932E}"/>
              </a:ext>
            </a:extLst>
          </p:cNvPr>
          <p:cNvSpPr txBox="1"/>
          <p:nvPr/>
        </p:nvSpPr>
        <p:spPr>
          <a:xfrm>
            <a:off x="6079712" y="3476137"/>
            <a:ext cx="2884729" cy="139268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 rtl="0">
              <a:defRPr/>
            </a:pPr>
            <a:r>
              <a:rPr lang="cs" sz="1600" b="1" u="sng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Individuální setkání s odborníky a praktiky  </a:t>
            </a:r>
            <a:endParaRPr lang="en-US" sz="1600" b="1" u="sng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defTabSz="685800" rtl="0">
              <a:defRPr/>
            </a:pPr>
            <a:r>
              <a:rPr lang="cs" sz="15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- </a:t>
            </a:r>
            <a:r>
              <a:rPr lang="cs" sz="1500">
                <a:solidFill>
                  <a:srgbClr val="002060"/>
                </a:solidFill>
                <a:latin typeface="Open Sans"/>
                <a:ea typeface="Open Sans"/>
                <a:cs typeface="Open Sans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vzájemné hodnocení</a:t>
            </a:r>
            <a:r>
              <a:rPr lang="pl-PL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/>
            </a:r>
            <a:br>
              <a:rPr lang="pl-PL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</a:br>
            <a:r>
              <a:rPr lang="cs" sz="15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- </a:t>
            </a:r>
            <a:r>
              <a:rPr lang="cs" sz="1500">
                <a:solidFill>
                  <a:srgbClr val="002060"/>
                </a:solidFill>
                <a:latin typeface="Open Sans"/>
                <a:ea typeface="Open Sans"/>
                <a:cs typeface="Open Sans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seznamovací schůzky</a:t>
            </a:r>
            <a:r>
              <a:rPr lang="pl-PL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/>
            </a:r>
            <a:br>
              <a:rPr lang="pl-PL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</a:br>
            <a:r>
              <a:rPr lang="cs" sz="15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- </a:t>
            </a:r>
            <a:r>
              <a:rPr lang="cs" sz="1500">
                <a:solidFill>
                  <a:srgbClr val="002060"/>
                </a:solidFill>
                <a:latin typeface="Open Sans"/>
                <a:ea typeface="Open Sans"/>
                <a:cs typeface="Open Sans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poradenská pomoc</a:t>
            </a:r>
            <a:endParaRPr lang="en-US" sz="1500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defTabSz="685800" rtl="0">
              <a:defRPr/>
            </a:pPr>
            <a:endParaRPr lang="en-US" sz="9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1BE7C52-DC1D-4729-AA99-AD6B8FF1F8BF}"/>
              </a:ext>
            </a:extLst>
          </p:cNvPr>
          <p:cNvSpPr txBox="1"/>
          <p:nvPr/>
        </p:nvSpPr>
        <p:spPr>
          <a:xfrm>
            <a:off x="5903701" y="1518297"/>
            <a:ext cx="2978390" cy="130035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 rtl="0">
              <a:defRPr/>
            </a:pPr>
            <a:r>
              <a:rPr lang="cs" sz="1600" b="1" u="sng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Přístup k nejnovějším řešením a trendům </a:t>
            </a:r>
            <a:r>
              <a:rPr lang="pl-PL" sz="15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/>
            </a:r>
            <a:br>
              <a:rPr lang="pl-PL" sz="15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</a:br>
            <a:r>
              <a:rPr lang="cs" sz="15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- </a:t>
            </a:r>
            <a:r>
              <a:rPr lang="cs" sz="1500">
                <a:latin typeface="Open Sans"/>
                <a:ea typeface="Open Sans"/>
                <a:cs typeface="Open Sans"/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tematické publikace</a:t>
            </a:r>
            <a:r>
              <a:rPr lang="pl-PL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/>
            </a:r>
            <a:br>
              <a:rPr lang="pl-PL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</a:br>
            <a:r>
              <a:rPr lang="cs" sz="15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- </a:t>
            </a:r>
            <a:r>
              <a:rPr lang="cs" sz="1500">
                <a:latin typeface="Open Sans"/>
                <a:ea typeface="Open Sans"/>
                <a:cs typeface="Open Sans"/>
                <a:hlinkClick r:id="rId1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tematické akce</a:t>
            </a:r>
            <a:endParaRPr lang="pl-PL" sz="1500" dirty="0">
              <a:latin typeface="Open Sans"/>
              <a:ea typeface="Open Sans"/>
              <a:cs typeface="Open Sans"/>
            </a:endParaRPr>
          </a:p>
          <a:p>
            <a:pPr defTabSz="685800" rtl="0">
              <a:defRPr/>
            </a:pPr>
            <a:r>
              <a:rPr lang="cs" sz="15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- </a:t>
            </a:r>
            <a:r>
              <a:rPr lang="cs" sz="1500">
                <a:latin typeface="Open Sans"/>
                <a:ea typeface="Open Sans"/>
                <a:cs typeface="Open Sans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databáze osvědčených postupů</a:t>
            </a:r>
            <a:endParaRPr lang="en-US" sz="1800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E64BE0FD-5BF4-0F03-9651-805DEAAD57C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38044" t="43089" r="49410" b="47631"/>
          <a:stretch/>
        </p:blipFill>
        <p:spPr>
          <a:xfrm>
            <a:off x="2756084" y="2711682"/>
            <a:ext cx="977228" cy="1022945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="" xmlns:a16="http://schemas.microsoft.com/office/drawing/2014/main" id="{3156E9D9-8BA9-6DB4-39AE-94D6ACF43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62" y="532177"/>
            <a:ext cx="8604448" cy="994172"/>
          </a:xfrm>
        </p:spPr>
        <p:txBody>
          <a:bodyPr rtlCol="0">
            <a:normAutofit/>
          </a:bodyPr>
          <a:lstStyle/>
          <a:p>
            <a:pPr rtl="0"/>
            <a:r>
              <a:rPr lang="cs" sz="2400">
                <a:solidFill>
                  <a:srgbClr val="797769"/>
                </a:solidFill>
              </a:rPr>
              <a:t>Co nabízí platforma pro vzdělávání Interreg Europa?</a:t>
            </a:r>
            <a:endParaRPr lang="en-US" sz="2400" dirty="0"/>
          </a:p>
        </p:txBody>
      </p:sp>
      <p:sp>
        <p:nvSpPr>
          <p:cNvPr id="12" name="TextBox 1">
            <a:extLst>
              <a:ext uri="{FF2B5EF4-FFF2-40B4-BE49-F238E27FC236}">
                <a16:creationId xmlns="" xmlns:a16="http://schemas.microsoft.com/office/drawing/2014/main" id="{B1412F5D-A854-EF32-B482-524CB0773152}"/>
              </a:ext>
            </a:extLst>
          </p:cNvPr>
          <p:cNvSpPr txBox="1"/>
          <p:nvPr/>
        </p:nvSpPr>
        <p:spPr>
          <a:xfrm>
            <a:off x="159806" y="1401550"/>
            <a:ext cx="4407010" cy="432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lnSpc>
                <a:spcPct val="150000"/>
              </a:lnSpc>
            </a:pPr>
            <a:r>
              <a:rPr lang="cs" sz="1650">
                <a:solidFill>
                  <a:schemeClr val="bg1"/>
                </a:solidFill>
                <a:highlight>
                  <a:srgbClr val="000000"/>
                </a:highlight>
                <a:latin typeface="Open Sans"/>
                <a:ea typeface="Open Sans"/>
                <a:cs typeface="Open Sans"/>
                <a:hlinkClick r:id="rId16"/>
              </a:rPr>
              <a:t>www.interregeurope.eu/policylearning</a:t>
            </a:r>
            <a:r>
              <a:rPr lang="cs" sz="1650">
                <a:solidFill>
                  <a:schemeClr val="bg1"/>
                </a:solidFill>
                <a:highlight>
                  <a:srgbClr val="000000"/>
                </a:highlight>
                <a:latin typeface="Open Sans"/>
                <a:ea typeface="Open Sans"/>
                <a:cs typeface="Open Sans"/>
              </a:rPr>
              <a:t> 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="" xmlns:a16="http://schemas.microsoft.com/office/drawing/2014/main" id="{F0E1F47F-5B64-4E28-A95E-30C2BD5DCB5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46" y="0"/>
            <a:ext cx="3243263" cy="7140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650B534-2B99-4542-DB81-D001721CDCAD}"/>
              </a:ext>
            </a:extLst>
          </p:cNvPr>
          <p:cNvSpPr txBox="1"/>
          <p:nvPr/>
        </p:nvSpPr>
        <p:spPr>
          <a:xfrm>
            <a:off x="7740352" y="137712"/>
            <a:ext cx="14036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Spolufinancováno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Evropskou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unií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1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="" xmlns:a16="http://schemas.microsoft.com/office/drawing/2014/main" id="{6B44D7BE-90DB-6AB3-9CD0-0E712DAD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456"/>
            <a:ext cx="8253218" cy="994172"/>
          </a:xfrm>
        </p:spPr>
        <p:txBody>
          <a:bodyPr rtlCol="0">
            <a:normAutofit/>
          </a:bodyPr>
          <a:lstStyle/>
          <a:p>
            <a:pPr rtl="0"/>
            <a:r>
              <a:rPr lang="cs" sz="2000">
                <a:solidFill>
                  <a:schemeClr val="tx2">
                    <a:lumMod val="50000"/>
                    <a:lumOff val="50000"/>
                  </a:schemeClr>
                </a:solidFill>
              </a:rPr>
              <a:t>Tematické publikace</a:t>
            </a:r>
            <a:endParaRPr lang="en-US" sz="2000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807D84D0-4EF2-467F-83C8-CBB315B83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289" y="0"/>
            <a:ext cx="3177420" cy="699542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E9F2A4A4-3164-42F2-90DE-72F710764DC4}"/>
              </a:ext>
            </a:extLst>
          </p:cNvPr>
          <p:cNvSpPr txBox="1"/>
          <p:nvPr/>
        </p:nvSpPr>
        <p:spPr>
          <a:xfrm>
            <a:off x="35526" y="4571712"/>
            <a:ext cx="237623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3578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" sz="18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Odkaz: </a:t>
            </a:r>
            <a:r>
              <a:rPr lang="cs" sz="1200" b="1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publikace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r:id="rId5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61FF332C-ACE7-4DE2-9515-61D9E3DAA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851" y="1075377"/>
            <a:ext cx="2930413" cy="346434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8150FE65-76F8-43BD-8C5D-5F74EF9E6F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1254" y="1093827"/>
            <a:ext cx="4854334" cy="3825488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8461206A-CB23-4985-8FAC-12AA4D1418E4}"/>
              </a:ext>
            </a:extLst>
          </p:cNvPr>
          <p:cNvSpPr txBox="1"/>
          <p:nvPr/>
        </p:nvSpPr>
        <p:spPr>
          <a:xfrm>
            <a:off x="3755519" y="786050"/>
            <a:ext cx="4340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s" sz="14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/>
              </a:rPr>
              <a:t>Příběh o </a:t>
            </a:r>
            <a:r>
              <a:rPr lang="en-US" sz="1400" u="sng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Prevenci</a:t>
            </a:r>
            <a:r>
              <a:rPr lang="en-US" sz="1400" u="sng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1400" u="sng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povodní</a:t>
            </a:r>
            <a:r>
              <a:rPr lang="en-US" sz="1400" u="sng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 a </a:t>
            </a:r>
            <a:r>
              <a:rPr lang="en-US" sz="1400" u="sng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obnově</a:t>
            </a:r>
            <a:r>
              <a:rPr lang="en-US" sz="1400" u="sng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1400" u="sng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škod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2D6BA3E-C4BD-23AC-D021-7307E1D4DA50}"/>
              </a:ext>
            </a:extLst>
          </p:cNvPr>
          <p:cNvSpPr txBox="1"/>
          <p:nvPr/>
        </p:nvSpPr>
        <p:spPr>
          <a:xfrm>
            <a:off x="7740352" y="137712"/>
            <a:ext cx="14036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Spolufinancováno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Evropskou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unií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F6E702-0397-D836-A8EE-D10FAAF7636F}"/>
              </a:ext>
            </a:extLst>
          </p:cNvPr>
          <p:cNvSpPr txBox="1"/>
          <p:nvPr/>
        </p:nvSpPr>
        <p:spPr>
          <a:xfrm>
            <a:off x="3755518" y="3328254"/>
            <a:ext cx="5352956" cy="1771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 err="1"/>
              <a:t>Přeshraniční</a:t>
            </a:r>
            <a:r>
              <a:rPr lang="en-US" sz="800" b="1" dirty="0"/>
              <a:t> </a:t>
            </a:r>
            <a:r>
              <a:rPr lang="en-US" sz="800" b="1" dirty="0" err="1"/>
              <a:t>spolupráce</a:t>
            </a:r>
            <a:endParaRPr lang="en-US" sz="800" b="1" dirty="0"/>
          </a:p>
          <a:p>
            <a:endParaRPr lang="en-US" sz="800" b="1" dirty="0"/>
          </a:p>
          <a:p>
            <a:pPr>
              <a:lnSpc>
                <a:spcPct val="150000"/>
              </a:lnSpc>
            </a:pPr>
            <a:r>
              <a:rPr lang="en-US" sz="900" dirty="0" err="1"/>
              <a:t>Přeshraniční</a:t>
            </a:r>
            <a:r>
              <a:rPr lang="en-US" sz="900" dirty="0"/>
              <a:t> </a:t>
            </a:r>
            <a:r>
              <a:rPr lang="en-US" sz="900" dirty="0" err="1"/>
              <a:t>spolupráce</a:t>
            </a:r>
            <a:r>
              <a:rPr lang="en-US" sz="900" dirty="0"/>
              <a:t>, </a:t>
            </a:r>
            <a:r>
              <a:rPr lang="en-US" sz="900" dirty="0" err="1"/>
              <a:t>zásahové</a:t>
            </a:r>
            <a:r>
              <a:rPr lang="en-US" sz="900" dirty="0"/>
              <a:t> </a:t>
            </a:r>
            <a:r>
              <a:rPr lang="en-US" sz="900" dirty="0" err="1"/>
              <a:t>týmy</a:t>
            </a:r>
            <a:r>
              <a:rPr lang="en-US" sz="900" dirty="0"/>
              <a:t> a </a:t>
            </a:r>
            <a:r>
              <a:rPr lang="en-US" sz="900" dirty="0" err="1"/>
              <a:t>plány</a:t>
            </a:r>
            <a:r>
              <a:rPr lang="en-US" sz="900" dirty="0"/>
              <a:t> </a:t>
            </a:r>
            <a:r>
              <a:rPr lang="en-US" sz="900" dirty="0" err="1"/>
              <a:t>na</a:t>
            </a:r>
            <a:r>
              <a:rPr lang="en-US" sz="900" dirty="0"/>
              <a:t> </a:t>
            </a:r>
            <a:r>
              <a:rPr lang="en-US" sz="900" dirty="0" err="1"/>
              <a:t>ochranu</a:t>
            </a:r>
            <a:r>
              <a:rPr lang="en-US" sz="900" dirty="0"/>
              <a:t> </a:t>
            </a:r>
            <a:r>
              <a:rPr lang="en-US" sz="900" dirty="0" err="1"/>
              <a:t>proti</a:t>
            </a:r>
            <a:r>
              <a:rPr lang="en-US" sz="900" dirty="0"/>
              <a:t> </a:t>
            </a:r>
            <a:r>
              <a:rPr lang="en-US" sz="900" dirty="0" err="1"/>
              <a:t>povodním</a:t>
            </a:r>
            <a:r>
              <a:rPr lang="en-US" sz="900" dirty="0"/>
              <a:t> </a:t>
            </a:r>
            <a:r>
              <a:rPr lang="en-US" sz="900" dirty="0" err="1"/>
              <a:t>mají</a:t>
            </a:r>
            <a:r>
              <a:rPr lang="en-US" sz="900" dirty="0"/>
              <a:t> za </a:t>
            </a:r>
            <a:r>
              <a:rPr lang="en-US" sz="900" dirty="0" err="1"/>
              <a:t>cíl</a:t>
            </a:r>
            <a:r>
              <a:rPr lang="en-US" sz="900" dirty="0"/>
              <a:t> </a:t>
            </a:r>
            <a:r>
              <a:rPr lang="en-US" sz="900" dirty="0" err="1"/>
              <a:t>efektivnější</a:t>
            </a:r>
            <a:r>
              <a:rPr lang="en-US" sz="900" dirty="0"/>
              <a:t> </a:t>
            </a:r>
            <a:r>
              <a:rPr lang="en-US" sz="900" dirty="0" err="1"/>
              <a:t>ochranu</a:t>
            </a:r>
            <a:r>
              <a:rPr lang="en-US" sz="900" dirty="0"/>
              <a:t> </a:t>
            </a:r>
            <a:r>
              <a:rPr lang="en-US" sz="900" dirty="0" err="1"/>
              <a:t>spolu</a:t>
            </a:r>
            <a:r>
              <a:rPr lang="en-US" sz="900" dirty="0"/>
              <a:t> se </a:t>
            </a:r>
            <a:r>
              <a:rPr lang="en-US" sz="900" dirty="0" err="1"/>
              <a:t>vzděláváním</a:t>
            </a:r>
            <a:r>
              <a:rPr lang="en-US" sz="900" dirty="0"/>
              <a:t> </a:t>
            </a:r>
            <a:r>
              <a:rPr lang="en-US" sz="900" dirty="0" err="1"/>
              <a:t>studentů</a:t>
            </a:r>
            <a:r>
              <a:rPr lang="en-US" sz="900" dirty="0"/>
              <a:t> v </a:t>
            </a:r>
            <a:r>
              <a:rPr lang="en-US" sz="900" dirty="0" err="1"/>
              <a:t>šesti</a:t>
            </a:r>
            <a:r>
              <a:rPr lang="en-US" sz="900" dirty="0"/>
              <a:t> </a:t>
            </a:r>
            <a:r>
              <a:rPr lang="en-US" sz="900" dirty="0" err="1"/>
              <a:t>základních</a:t>
            </a:r>
            <a:r>
              <a:rPr lang="en-US" sz="900" dirty="0"/>
              <a:t> </a:t>
            </a:r>
            <a:r>
              <a:rPr lang="en-US" sz="900" dirty="0" err="1"/>
              <a:t>školách</a:t>
            </a:r>
            <a:r>
              <a:rPr lang="en-US" sz="900" dirty="0"/>
              <a:t> a </a:t>
            </a:r>
            <a:r>
              <a:rPr lang="en-US" sz="900" dirty="0" err="1"/>
              <a:t>ve</a:t>
            </a:r>
            <a:r>
              <a:rPr lang="en-US" sz="900" dirty="0"/>
              <a:t> </a:t>
            </a:r>
            <a:r>
              <a:rPr lang="en-US" sz="900" dirty="0" err="1"/>
              <a:t>dvou</a:t>
            </a:r>
            <a:r>
              <a:rPr lang="en-US" sz="900" dirty="0"/>
              <a:t> </a:t>
            </a:r>
            <a:r>
              <a:rPr lang="en-US" sz="900" dirty="0" err="1"/>
              <a:t>středních</a:t>
            </a:r>
            <a:r>
              <a:rPr lang="en-US" sz="900" dirty="0"/>
              <a:t> </a:t>
            </a:r>
            <a:r>
              <a:rPr lang="en-US" sz="900" dirty="0" err="1"/>
              <a:t>lesnických</a:t>
            </a:r>
            <a:r>
              <a:rPr lang="en-US" sz="900" dirty="0"/>
              <a:t> </a:t>
            </a:r>
            <a:r>
              <a:rPr lang="en-US" sz="900" dirty="0" err="1"/>
              <a:t>školách</a:t>
            </a:r>
            <a:r>
              <a:rPr lang="en-US" sz="900" dirty="0"/>
              <a:t> po </a:t>
            </a:r>
            <a:r>
              <a:rPr lang="en-US" sz="900" dirty="0" err="1"/>
              <a:t>obou</a:t>
            </a:r>
            <a:r>
              <a:rPr lang="en-US" sz="900" dirty="0"/>
              <a:t> </a:t>
            </a:r>
            <a:r>
              <a:rPr lang="en-US" sz="900" dirty="0" err="1"/>
              <a:t>stranách</a:t>
            </a:r>
            <a:r>
              <a:rPr lang="en-US" sz="900" dirty="0"/>
              <a:t> </a:t>
            </a:r>
            <a:r>
              <a:rPr lang="en-US" sz="900" dirty="0" err="1"/>
              <a:t>hranice</a:t>
            </a:r>
            <a:r>
              <a:rPr lang="en-US" sz="900" dirty="0"/>
              <a:t>. „V </a:t>
            </a:r>
            <a:r>
              <a:rPr lang="en-US" sz="900" dirty="0" err="1"/>
              <a:t>důsledku</a:t>
            </a:r>
            <a:r>
              <a:rPr lang="en-US" sz="900" dirty="0"/>
              <a:t> </a:t>
            </a:r>
            <a:r>
              <a:rPr lang="en-US" sz="900" dirty="0" err="1"/>
              <a:t>války</a:t>
            </a:r>
            <a:r>
              <a:rPr lang="en-US" sz="900" dirty="0"/>
              <a:t> </a:t>
            </a:r>
            <a:r>
              <a:rPr lang="en-US" sz="900" dirty="0" err="1"/>
              <a:t>přeshraniční</a:t>
            </a:r>
            <a:r>
              <a:rPr lang="en-US" sz="900" dirty="0"/>
              <a:t> </a:t>
            </a:r>
            <a:r>
              <a:rPr lang="en-US" sz="900" dirty="0" err="1"/>
              <a:t>spolupráce</a:t>
            </a:r>
            <a:r>
              <a:rPr lang="en-US" sz="900" dirty="0"/>
              <a:t> </a:t>
            </a:r>
            <a:r>
              <a:rPr lang="en-US" sz="900" dirty="0" err="1"/>
              <a:t>neexistovala</a:t>
            </a:r>
            <a:r>
              <a:rPr lang="en-US" sz="900" dirty="0"/>
              <a:t>, </a:t>
            </a:r>
            <a:r>
              <a:rPr lang="en-US" sz="900" dirty="0" err="1"/>
              <a:t>takže</a:t>
            </a:r>
            <a:r>
              <a:rPr lang="en-US" sz="900" dirty="0"/>
              <a:t> </a:t>
            </a:r>
            <a:r>
              <a:rPr lang="en-US" sz="900" dirty="0" err="1"/>
              <a:t>projekt</a:t>
            </a:r>
            <a:r>
              <a:rPr lang="en-US" sz="900" dirty="0"/>
              <a:t> </a:t>
            </a:r>
            <a:r>
              <a:rPr lang="en-US" sz="900" dirty="0" err="1"/>
              <a:t>vytvořil</a:t>
            </a:r>
            <a:r>
              <a:rPr lang="en-US" sz="900" dirty="0"/>
              <a:t> </a:t>
            </a:r>
            <a:r>
              <a:rPr lang="en-US" sz="900" dirty="0" err="1"/>
              <a:t>síť</a:t>
            </a:r>
            <a:r>
              <a:rPr lang="en-US" sz="900" dirty="0"/>
              <a:t> </a:t>
            </a:r>
            <a:r>
              <a:rPr lang="en-US" sz="900" dirty="0" err="1"/>
              <a:t>spolupracovníků</a:t>
            </a:r>
            <a:r>
              <a:rPr lang="en-US" sz="900" dirty="0"/>
              <a:t> z </a:t>
            </a:r>
            <a:r>
              <a:rPr lang="en-US" sz="900" dirty="0" err="1"/>
              <a:t>obou</a:t>
            </a:r>
            <a:r>
              <a:rPr lang="en-US" sz="900" dirty="0"/>
              <a:t> </a:t>
            </a:r>
            <a:r>
              <a:rPr lang="en-US" sz="900" dirty="0" err="1"/>
              <a:t>krajin</a:t>
            </a:r>
            <a:r>
              <a:rPr lang="en-US" sz="900" dirty="0"/>
              <a:t>. </a:t>
            </a:r>
            <a:r>
              <a:rPr lang="en-US" sz="900" dirty="0" err="1"/>
              <a:t>Vytvořili</a:t>
            </a:r>
            <a:r>
              <a:rPr lang="en-US" sz="900" dirty="0"/>
              <a:t> </a:t>
            </a:r>
            <a:r>
              <a:rPr lang="en-US" sz="900" dirty="0" err="1"/>
              <a:t>jsme</a:t>
            </a:r>
            <a:r>
              <a:rPr lang="en-US" sz="900" dirty="0"/>
              <a:t> </a:t>
            </a:r>
            <a:r>
              <a:rPr lang="en-US" sz="900" dirty="0" err="1"/>
              <a:t>velmi</a:t>
            </a:r>
            <a:r>
              <a:rPr lang="en-US" sz="900" dirty="0"/>
              <a:t> </a:t>
            </a:r>
            <a:r>
              <a:rPr lang="en-US" sz="900" dirty="0" err="1"/>
              <a:t>dobrou</a:t>
            </a:r>
            <a:r>
              <a:rPr lang="en-US" sz="900" dirty="0"/>
              <a:t> </a:t>
            </a:r>
            <a:r>
              <a:rPr lang="en-US" sz="900" dirty="0" err="1"/>
              <a:t>spolupráci</a:t>
            </a:r>
            <a:r>
              <a:rPr lang="en-US" sz="900" dirty="0"/>
              <a:t> a </a:t>
            </a:r>
            <a:r>
              <a:rPr lang="en-US" sz="900" dirty="0" err="1"/>
              <a:t>konzorcium</a:t>
            </a:r>
            <a:r>
              <a:rPr lang="en-US" sz="900" dirty="0"/>
              <a:t> (</a:t>
            </a:r>
            <a:r>
              <a:rPr lang="en-US" sz="900" dirty="0" err="1"/>
              <a:t>tvořené</a:t>
            </a:r>
            <a:r>
              <a:rPr lang="en-US" sz="900" dirty="0"/>
              <a:t> </a:t>
            </a:r>
            <a:r>
              <a:rPr lang="en-US" sz="900" dirty="0" err="1"/>
              <a:t>především</a:t>
            </a:r>
            <a:r>
              <a:rPr lang="en-US" sz="900" dirty="0"/>
              <a:t> </a:t>
            </a:r>
            <a:r>
              <a:rPr lang="en-US" sz="900" dirty="0" err="1"/>
              <a:t>lesníckými</a:t>
            </a:r>
            <a:r>
              <a:rPr lang="en-US" sz="900" dirty="0"/>
              <a:t> a </a:t>
            </a:r>
            <a:r>
              <a:rPr lang="en-US" sz="900" dirty="0" err="1"/>
              <a:t>vodohospodářskými</a:t>
            </a:r>
            <a:r>
              <a:rPr lang="en-US" sz="900" dirty="0"/>
              <a:t> </a:t>
            </a:r>
            <a:r>
              <a:rPr lang="en-US" sz="900" dirty="0" err="1"/>
              <a:t>subjekty</a:t>
            </a:r>
            <a:r>
              <a:rPr lang="en-US" sz="900" dirty="0"/>
              <a:t>), </a:t>
            </a:r>
            <a:r>
              <a:rPr lang="en-US" sz="900" dirty="0" err="1"/>
              <a:t>říká</a:t>
            </a:r>
            <a:r>
              <a:rPr lang="en-US" sz="900" dirty="0"/>
              <a:t> </a:t>
            </a:r>
            <a:r>
              <a:rPr lang="en-US" sz="900" dirty="0" err="1"/>
              <a:t>Cestaric</a:t>
            </a:r>
            <a:r>
              <a:rPr lang="en-US" sz="900" dirty="0"/>
              <a:t>. I </a:t>
            </a:r>
            <a:r>
              <a:rPr lang="en-US" sz="900" dirty="0" err="1"/>
              <a:t>když</a:t>
            </a:r>
            <a:r>
              <a:rPr lang="en-US" sz="900" dirty="0"/>
              <a:t> </a:t>
            </a:r>
            <a:r>
              <a:rPr lang="en-US" sz="900" dirty="0" err="1"/>
              <a:t>bylo</a:t>
            </a:r>
            <a:r>
              <a:rPr lang="en-US" sz="900" dirty="0"/>
              <a:t> toto </a:t>
            </a:r>
            <a:r>
              <a:rPr lang="en-US" sz="900" dirty="0" err="1"/>
              <a:t>konzorcium</a:t>
            </a:r>
            <a:r>
              <a:rPr lang="en-US" sz="900" dirty="0"/>
              <a:t> </a:t>
            </a:r>
            <a:r>
              <a:rPr lang="en-US" sz="900" dirty="0" err="1"/>
              <a:t>vytvořeno</a:t>
            </a:r>
            <a:r>
              <a:rPr lang="en-US" sz="900" dirty="0"/>
              <a:t> pro </a:t>
            </a:r>
            <a:r>
              <a:rPr lang="en-US" sz="900" dirty="0" err="1"/>
              <a:t>projekt</a:t>
            </a:r>
            <a:r>
              <a:rPr lang="en-US" sz="900" dirty="0"/>
              <a:t>, </a:t>
            </a:r>
            <a:r>
              <a:rPr lang="en-US" sz="900" dirty="0" err="1"/>
              <a:t>pokračuje</a:t>
            </a:r>
            <a:r>
              <a:rPr lang="en-US" sz="900" dirty="0"/>
              <a:t> v </a:t>
            </a:r>
            <a:r>
              <a:rPr lang="en-US" sz="900" dirty="0" err="1"/>
              <a:t>spolupráci</a:t>
            </a:r>
            <a:r>
              <a:rPr lang="en-US" sz="900" dirty="0"/>
              <a:t> a </a:t>
            </a:r>
            <a:r>
              <a:rPr lang="en-US" sz="900" dirty="0" err="1"/>
              <a:t>výměně</a:t>
            </a:r>
            <a:r>
              <a:rPr lang="en-US" sz="900" dirty="0"/>
              <a:t> </a:t>
            </a:r>
            <a:r>
              <a:rPr lang="en-US" sz="900" dirty="0" err="1"/>
              <a:t>informací</a:t>
            </a:r>
            <a:r>
              <a:rPr lang="en-US" sz="900" dirty="0"/>
              <a:t> v </a:t>
            </a:r>
            <a:r>
              <a:rPr lang="en-US" sz="900" dirty="0" err="1"/>
              <a:t>oblasti</a:t>
            </a:r>
            <a:r>
              <a:rPr lang="en-US" sz="900" dirty="0"/>
              <a:t> </a:t>
            </a:r>
            <a:r>
              <a:rPr lang="en-US" sz="900" dirty="0" err="1"/>
              <a:t>ochrany</a:t>
            </a:r>
            <a:r>
              <a:rPr lang="en-US" sz="900" dirty="0"/>
              <a:t> </a:t>
            </a:r>
            <a:r>
              <a:rPr lang="en-US" sz="900" dirty="0" err="1"/>
              <a:t>řek</a:t>
            </a:r>
            <a:r>
              <a:rPr lang="en-US" sz="900" dirty="0"/>
              <a:t>, </a:t>
            </a:r>
            <a:r>
              <a:rPr lang="en-US" sz="900" dirty="0" err="1"/>
              <a:t>divé</a:t>
            </a:r>
            <a:r>
              <a:rPr lang="en-US" sz="900" dirty="0"/>
              <a:t> </a:t>
            </a:r>
            <a:r>
              <a:rPr lang="en-US" sz="900" dirty="0" err="1"/>
              <a:t>přírody</a:t>
            </a:r>
            <a:r>
              <a:rPr lang="en-US" sz="900" dirty="0"/>
              <a:t>, </a:t>
            </a:r>
            <a:r>
              <a:rPr lang="en-US" sz="900" dirty="0" err="1"/>
              <a:t>boje</a:t>
            </a:r>
            <a:r>
              <a:rPr lang="en-US" sz="900" dirty="0"/>
              <a:t> </a:t>
            </a:r>
            <a:r>
              <a:rPr lang="en-US" sz="900" dirty="0" err="1"/>
              <a:t>proti</a:t>
            </a:r>
            <a:r>
              <a:rPr lang="en-US" sz="900" dirty="0"/>
              <a:t> </a:t>
            </a:r>
            <a:r>
              <a:rPr lang="en-US" sz="900" dirty="0" err="1"/>
              <a:t>nemocím</a:t>
            </a:r>
            <a:r>
              <a:rPr lang="en-US" sz="900" dirty="0"/>
              <a:t>, </a:t>
            </a:r>
            <a:r>
              <a:rPr lang="en-US" sz="900" dirty="0" err="1"/>
              <a:t>spravování</a:t>
            </a:r>
            <a:r>
              <a:rPr lang="en-US" sz="900" dirty="0"/>
              <a:t> </a:t>
            </a:r>
            <a:r>
              <a:rPr lang="en-US" sz="900" dirty="0" err="1"/>
              <a:t>lesů</a:t>
            </a:r>
            <a:r>
              <a:rPr lang="en-US" sz="900" dirty="0"/>
              <a:t> a </a:t>
            </a:r>
            <a:r>
              <a:rPr lang="en-US" sz="900" dirty="0" err="1"/>
              <a:t>jiných</a:t>
            </a:r>
            <a:r>
              <a:rPr lang="en-US" sz="900" dirty="0"/>
              <a:t> </a:t>
            </a:r>
            <a:r>
              <a:rPr lang="en-US" sz="900" dirty="0" err="1"/>
              <a:t>témetech</a:t>
            </a:r>
            <a:r>
              <a:rPr lang="en-US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974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="" xmlns:a16="http://schemas.microsoft.com/office/drawing/2014/main" id="{6B44D7BE-90DB-6AB3-9CD0-0E712DAD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456"/>
            <a:ext cx="8253218" cy="994172"/>
          </a:xfrm>
        </p:spPr>
        <p:txBody>
          <a:bodyPr rtlCol="0">
            <a:normAutofit/>
          </a:bodyPr>
          <a:lstStyle/>
          <a:p>
            <a:pPr rtl="0"/>
            <a:r>
              <a:rPr lang="cs" sz="2000">
                <a:solidFill>
                  <a:schemeClr val="tx2">
                    <a:lumMod val="50000"/>
                    <a:lumOff val="50000"/>
                  </a:schemeClr>
                </a:solidFill>
              </a:rPr>
              <a:t>Databáze osvědčených postupů</a:t>
            </a:r>
            <a:endParaRPr lang="en-US" sz="2000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807D84D0-4EF2-467F-83C8-CBB315B83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289" y="0"/>
            <a:ext cx="3177420" cy="69954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96113E34-2120-473C-830B-4814AAE685FE}"/>
              </a:ext>
            </a:extLst>
          </p:cNvPr>
          <p:cNvSpPr txBox="1"/>
          <p:nvPr/>
        </p:nvSpPr>
        <p:spPr>
          <a:xfrm>
            <a:off x="7020272" y="4535086"/>
            <a:ext cx="139813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3578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" sz="18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Odkaz: </a:t>
            </a:r>
            <a:r>
              <a:rPr lang="cs" sz="12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baza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r:id="rId5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67D2B57E-0B5E-44F3-B1E7-2593EE0467AB}"/>
              </a:ext>
            </a:extLst>
          </p:cNvPr>
          <p:cNvSpPr txBox="1"/>
          <p:nvPr/>
        </p:nvSpPr>
        <p:spPr>
          <a:xfrm>
            <a:off x="890782" y="999881"/>
            <a:ext cx="7857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s" sz="12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Přizpůsobení se změně klimatu: protipovodňová opatření spomalením toku a zadržováním vody</a:t>
            </a:r>
            <a:endParaRPr lang="pl-PL" sz="1200" b="1" dirty="0">
              <a:solidFill>
                <a:schemeClr val="accent5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33B5F58F-52FF-4F4D-8F34-E300CD89BAD2}"/>
              </a:ext>
            </a:extLst>
          </p:cNvPr>
          <p:cNvSpPr txBox="1"/>
          <p:nvPr/>
        </p:nvSpPr>
        <p:spPr>
          <a:xfrm>
            <a:off x="251520" y="1432729"/>
            <a:ext cx="3312368" cy="3562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s" b="1" u="sng"/>
              <a:t>Evidence of success</a:t>
            </a:r>
          </a:p>
          <a:p>
            <a:pPr rtl="0"/>
            <a:r>
              <a:rPr lang="cs"/>
              <a:t>Celková potenciální kapacita zadržení vody je 14 000 m3. Approximately 15000 m3 can be retained in case of a heavy rain event.</a:t>
            </a:r>
          </a:p>
          <a:p>
            <a:pPr rtl="0"/>
            <a:r>
              <a:rPr lang="pl-PL" dirty="0"/>
              <a:t/>
            </a:r>
            <a:br>
              <a:rPr lang="pl-PL" dirty="0"/>
            </a:br>
            <a:r>
              <a:rPr lang="cs"/>
              <a:t>Dne 14. června 2020 přívalová povodeň a s ní spojený sediment byly řízeny a regulovány přehradami na bázi přírodních řešení, což nezpůsobilo žádné škody v Püspökszilágy. Po oznámení o pravděpodobném silném dešti obec odčerpala z bočního zásobníku dostatek vody, aby mohla absorbovat vysoký průtok vody. This incident proved that this solution is in fact, a success.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1E0871C7-D274-4AF2-B3FA-1ECB006666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02" y="1276880"/>
            <a:ext cx="4567279" cy="30448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5EA5D1E-D64E-1FA7-339A-602C8D93F378}"/>
              </a:ext>
            </a:extLst>
          </p:cNvPr>
          <p:cNvSpPr txBox="1"/>
          <p:nvPr/>
        </p:nvSpPr>
        <p:spPr>
          <a:xfrm>
            <a:off x="7740352" y="137712"/>
            <a:ext cx="14036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Spolufinancováno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Evropskou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unií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8F625F0-D8FD-9359-436C-07C06E20FF8F}"/>
              </a:ext>
            </a:extLst>
          </p:cNvPr>
          <p:cNvSpPr txBox="1"/>
          <p:nvPr/>
        </p:nvSpPr>
        <p:spPr>
          <a:xfrm>
            <a:off x="35496" y="1286241"/>
            <a:ext cx="3738806" cy="3756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u="sng" dirty="0" err="1"/>
              <a:t>Důkazy</a:t>
            </a:r>
            <a:r>
              <a:rPr lang="en-US" sz="1200" b="1" u="sng" dirty="0"/>
              <a:t> o </a:t>
            </a:r>
            <a:r>
              <a:rPr lang="en-US" sz="1200" b="1" u="sng" dirty="0" err="1"/>
              <a:t>úspěchu</a:t>
            </a:r>
            <a:endParaRPr lang="en-US" sz="1200" b="1" u="sng" dirty="0"/>
          </a:p>
          <a:p>
            <a:endParaRPr lang="en-US" sz="1200" b="1" dirty="0"/>
          </a:p>
          <a:p>
            <a:pPr>
              <a:lnSpc>
                <a:spcPct val="150000"/>
              </a:lnSpc>
            </a:pPr>
            <a:r>
              <a:rPr lang="en-US" sz="1200" dirty="0" err="1"/>
              <a:t>Celková</a:t>
            </a:r>
            <a:r>
              <a:rPr lang="en-US" sz="1200" dirty="0"/>
              <a:t> </a:t>
            </a:r>
            <a:r>
              <a:rPr lang="en-US" sz="1200" dirty="0" err="1"/>
              <a:t>vodní</a:t>
            </a:r>
            <a:r>
              <a:rPr lang="en-US" sz="1200" dirty="0"/>
              <a:t> </a:t>
            </a:r>
            <a:r>
              <a:rPr lang="en-US" sz="1200" dirty="0" err="1"/>
              <a:t>retenční</a:t>
            </a:r>
            <a:r>
              <a:rPr lang="en-US" sz="1200" dirty="0"/>
              <a:t> </a:t>
            </a:r>
            <a:r>
              <a:rPr lang="en-US" sz="1200" dirty="0" err="1"/>
              <a:t>vodní</a:t>
            </a:r>
            <a:r>
              <a:rPr lang="en-US" sz="1200" dirty="0"/>
              <a:t> </a:t>
            </a:r>
            <a:r>
              <a:rPr lang="en-US" sz="1200" dirty="0" err="1"/>
              <a:t>kapacita</a:t>
            </a:r>
            <a:r>
              <a:rPr lang="en-US" sz="1200" dirty="0"/>
              <a:t> je 14000m3. </a:t>
            </a:r>
            <a:r>
              <a:rPr lang="en-US" sz="1200" dirty="0" err="1"/>
              <a:t>Přibližně</a:t>
            </a:r>
            <a:r>
              <a:rPr lang="en-US" sz="1200" dirty="0"/>
              <a:t> 15000 m3 </a:t>
            </a:r>
            <a:r>
              <a:rPr lang="en-US" sz="1200" dirty="0" err="1"/>
              <a:t>vody</a:t>
            </a:r>
            <a:r>
              <a:rPr lang="en-US" sz="1200" dirty="0"/>
              <a:t> </a:t>
            </a:r>
            <a:r>
              <a:rPr lang="en-US" sz="1200" dirty="0" err="1"/>
              <a:t>může</a:t>
            </a:r>
            <a:r>
              <a:rPr lang="en-US" sz="1200" dirty="0"/>
              <a:t> </a:t>
            </a:r>
            <a:r>
              <a:rPr lang="en-US" sz="1200" dirty="0" err="1"/>
              <a:t>být</a:t>
            </a:r>
            <a:r>
              <a:rPr lang="en-US" sz="1200" dirty="0"/>
              <a:t> </a:t>
            </a:r>
            <a:r>
              <a:rPr lang="en-US" sz="1200" dirty="0" err="1"/>
              <a:t>zachyceno</a:t>
            </a:r>
            <a:r>
              <a:rPr lang="en-US" sz="1200" dirty="0"/>
              <a:t> </a:t>
            </a:r>
            <a:r>
              <a:rPr lang="en-US" sz="1200" dirty="0" err="1"/>
              <a:t>při</a:t>
            </a:r>
            <a:r>
              <a:rPr lang="en-US" sz="1200" dirty="0"/>
              <a:t> </a:t>
            </a:r>
            <a:r>
              <a:rPr lang="en-US" sz="1200" dirty="0" err="1"/>
              <a:t>silných</a:t>
            </a:r>
            <a:r>
              <a:rPr lang="en-US" sz="1200" dirty="0"/>
              <a:t> </a:t>
            </a:r>
            <a:r>
              <a:rPr lang="en-US" sz="1200" dirty="0" err="1"/>
              <a:t>deštích</a:t>
            </a:r>
            <a:r>
              <a:rPr lang="en-US" sz="1200" dirty="0"/>
              <a:t>. 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1200" dirty="0"/>
              <a:t>14. </a:t>
            </a:r>
            <a:r>
              <a:rPr lang="en-US" sz="1200" dirty="0" err="1"/>
              <a:t>června</a:t>
            </a:r>
            <a:r>
              <a:rPr lang="en-US" sz="1200" dirty="0"/>
              <a:t> 2020 </a:t>
            </a:r>
            <a:r>
              <a:rPr lang="en-US" sz="1200" dirty="0" err="1"/>
              <a:t>bylo</a:t>
            </a:r>
            <a:r>
              <a:rPr lang="en-US" sz="1200" dirty="0"/>
              <a:t> </a:t>
            </a:r>
            <a:r>
              <a:rPr lang="en-US" sz="1200" dirty="0" err="1"/>
              <a:t>při</a:t>
            </a:r>
            <a:r>
              <a:rPr lang="en-US" sz="1200" dirty="0"/>
              <a:t> </a:t>
            </a:r>
            <a:r>
              <a:rPr lang="en-US" sz="1200" dirty="0" err="1"/>
              <a:t>bleskové</a:t>
            </a:r>
            <a:r>
              <a:rPr lang="en-US" sz="1200" dirty="0"/>
              <a:t> </a:t>
            </a:r>
            <a:r>
              <a:rPr lang="en-US" sz="1200" dirty="0" err="1"/>
              <a:t>povodni</a:t>
            </a:r>
            <a:r>
              <a:rPr lang="en-US" sz="1200" dirty="0"/>
              <a:t> </a:t>
            </a:r>
            <a:r>
              <a:rPr lang="en-US" sz="1200" dirty="0" err="1"/>
              <a:t>regulováno</a:t>
            </a:r>
            <a:r>
              <a:rPr lang="en-US" sz="1200" dirty="0"/>
              <a:t> </a:t>
            </a:r>
            <a:r>
              <a:rPr lang="en-US" sz="1200" dirty="0" err="1"/>
              <a:t>velké</a:t>
            </a:r>
            <a:r>
              <a:rPr lang="en-US" sz="1200" dirty="0"/>
              <a:t> </a:t>
            </a:r>
            <a:r>
              <a:rPr lang="en-US" sz="1200" dirty="0" err="1"/>
              <a:t>množství</a:t>
            </a:r>
            <a:r>
              <a:rPr lang="en-US" sz="1200" dirty="0"/>
              <a:t> </a:t>
            </a:r>
            <a:r>
              <a:rPr lang="en-US" sz="1200" dirty="0" err="1"/>
              <a:t>vody</a:t>
            </a:r>
            <a:r>
              <a:rPr lang="en-US" sz="1200" dirty="0"/>
              <a:t> a </a:t>
            </a:r>
            <a:r>
              <a:rPr lang="en-US" sz="1200" dirty="0" err="1"/>
              <a:t>následných</a:t>
            </a:r>
            <a:r>
              <a:rPr lang="en-US" sz="1200" dirty="0"/>
              <a:t> </a:t>
            </a:r>
            <a:r>
              <a:rPr lang="en-US" sz="1200" dirty="0" err="1"/>
              <a:t>sedimentů</a:t>
            </a:r>
            <a:r>
              <a:rPr lang="en-US" sz="1200" dirty="0"/>
              <a:t> </a:t>
            </a:r>
            <a:r>
              <a:rPr lang="en-US" sz="1200" dirty="0" err="1"/>
              <a:t>díky</a:t>
            </a:r>
            <a:r>
              <a:rPr lang="en-US" sz="1200" dirty="0"/>
              <a:t> </a:t>
            </a:r>
            <a:r>
              <a:rPr lang="en-US" sz="1200" dirty="0" err="1"/>
              <a:t>přírodním</a:t>
            </a:r>
            <a:r>
              <a:rPr lang="en-US" sz="1200" dirty="0"/>
              <a:t> </a:t>
            </a:r>
            <a:r>
              <a:rPr lang="en-US" sz="1200" dirty="0" err="1"/>
              <a:t>přehradám</a:t>
            </a:r>
            <a:r>
              <a:rPr lang="en-US" sz="1200" dirty="0"/>
              <a:t> v </a:t>
            </a:r>
            <a:r>
              <a:rPr lang="en-US" sz="1200" dirty="0" err="1"/>
              <a:t>důsledku</a:t>
            </a:r>
            <a:r>
              <a:rPr lang="en-US" sz="1200" dirty="0"/>
              <a:t> </a:t>
            </a:r>
            <a:r>
              <a:rPr lang="en-US" sz="1200" dirty="0" err="1"/>
              <a:t>čeho</a:t>
            </a:r>
            <a:r>
              <a:rPr lang="en-US" sz="1200" dirty="0"/>
              <a:t> </a:t>
            </a:r>
            <a:r>
              <a:rPr lang="en-US" sz="1200" dirty="0" err="1"/>
              <a:t>nedošlo</a:t>
            </a:r>
            <a:r>
              <a:rPr lang="en-US" sz="1200" dirty="0"/>
              <a:t> v </a:t>
            </a:r>
            <a:r>
              <a:rPr lang="en-US" sz="1200" dirty="0" err="1"/>
              <a:t>Püspökszilágy</a:t>
            </a:r>
            <a:r>
              <a:rPr lang="en-US" sz="1200" dirty="0"/>
              <a:t> k </a:t>
            </a:r>
            <a:r>
              <a:rPr lang="en-US" sz="1200" dirty="0" err="1"/>
              <a:t>žádným</a:t>
            </a:r>
            <a:r>
              <a:rPr lang="en-US" sz="1200" dirty="0"/>
              <a:t> </a:t>
            </a:r>
            <a:r>
              <a:rPr lang="en-US" sz="1200" dirty="0" err="1"/>
              <a:t>škodám</a:t>
            </a:r>
            <a:r>
              <a:rPr lang="en-US" sz="1200" dirty="0"/>
              <a:t>. Po </a:t>
            </a:r>
            <a:r>
              <a:rPr lang="en-US" sz="1200" dirty="0" err="1"/>
              <a:t>oznámení</a:t>
            </a:r>
            <a:r>
              <a:rPr lang="en-US" sz="1200" dirty="0"/>
              <a:t> o </a:t>
            </a:r>
            <a:r>
              <a:rPr lang="en-US" sz="1200" dirty="0" err="1"/>
              <a:t>vysoké</a:t>
            </a:r>
            <a:r>
              <a:rPr lang="en-US" sz="1200" dirty="0"/>
              <a:t> </a:t>
            </a:r>
            <a:r>
              <a:rPr lang="en-US" sz="1200" dirty="0" err="1"/>
              <a:t>pravděpodobnosti</a:t>
            </a:r>
            <a:r>
              <a:rPr lang="en-US" sz="1200" dirty="0"/>
              <a:t> </a:t>
            </a:r>
            <a:r>
              <a:rPr lang="en-US" sz="1200" dirty="0" err="1"/>
              <a:t>zalití</a:t>
            </a:r>
            <a:r>
              <a:rPr lang="en-US" sz="1200" dirty="0"/>
              <a:t> </a:t>
            </a:r>
            <a:r>
              <a:rPr lang="en-US" sz="1200" dirty="0" err="1"/>
              <a:t>území</a:t>
            </a:r>
            <a:r>
              <a:rPr lang="en-US" sz="1200" dirty="0"/>
              <a:t> </a:t>
            </a:r>
            <a:r>
              <a:rPr lang="en-US" sz="1200" dirty="0" err="1"/>
              <a:t>místní</a:t>
            </a:r>
            <a:r>
              <a:rPr lang="en-US" sz="1200" dirty="0"/>
              <a:t> </a:t>
            </a:r>
            <a:r>
              <a:rPr lang="en-US" sz="1200" dirty="0" err="1"/>
              <a:t>orgány</a:t>
            </a:r>
            <a:r>
              <a:rPr lang="en-US" sz="1200" dirty="0"/>
              <a:t> </a:t>
            </a:r>
            <a:r>
              <a:rPr lang="en-US" sz="1200" dirty="0" err="1"/>
              <a:t>odčerpali</a:t>
            </a:r>
            <a:r>
              <a:rPr lang="en-US" sz="1200" dirty="0"/>
              <a:t> </a:t>
            </a:r>
            <a:r>
              <a:rPr lang="en-US" sz="1200" dirty="0" err="1"/>
              <a:t>dostatečné</a:t>
            </a:r>
            <a:r>
              <a:rPr lang="en-US" sz="1200" dirty="0"/>
              <a:t> </a:t>
            </a:r>
            <a:r>
              <a:rPr lang="en-US" sz="1200" dirty="0" err="1"/>
              <a:t>množství</a:t>
            </a:r>
            <a:r>
              <a:rPr lang="en-US" sz="1200" dirty="0"/>
              <a:t> </a:t>
            </a:r>
            <a:r>
              <a:rPr lang="en-US" sz="1200" dirty="0" err="1"/>
              <a:t>vody</a:t>
            </a:r>
            <a:r>
              <a:rPr lang="en-US" sz="1200" dirty="0"/>
              <a:t> z </a:t>
            </a:r>
            <a:r>
              <a:rPr lang="en-US" sz="1200" dirty="0" err="1"/>
              <a:t>nádrže</a:t>
            </a:r>
            <a:r>
              <a:rPr lang="en-US" sz="1200" dirty="0"/>
              <a:t>, co </a:t>
            </a:r>
            <a:r>
              <a:rPr lang="en-US" sz="1200" dirty="0" err="1"/>
              <a:t>umožnilo</a:t>
            </a:r>
            <a:r>
              <a:rPr lang="en-US" sz="1200" dirty="0"/>
              <a:t> </a:t>
            </a:r>
            <a:r>
              <a:rPr lang="en-US" sz="1200" dirty="0" err="1"/>
              <a:t>absorpci</a:t>
            </a:r>
            <a:r>
              <a:rPr lang="en-US" sz="1200" dirty="0"/>
              <a:t> </a:t>
            </a:r>
            <a:r>
              <a:rPr lang="en-US" sz="1200" dirty="0" err="1"/>
              <a:t>následného</a:t>
            </a:r>
            <a:r>
              <a:rPr lang="en-US" sz="1200" dirty="0"/>
              <a:t> </a:t>
            </a:r>
            <a:r>
              <a:rPr lang="en-US" sz="1200" dirty="0" err="1"/>
              <a:t>velkého</a:t>
            </a:r>
            <a:r>
              <a:rPr lang="en-US" sz="1200" dirty="0"/>
              <a:t> </a:t>
            </a:r>
            <a:r>
              <a:rPr lang="en-US" sz="1200" dirty="0" err="1"/>
              <a:t>množství</a:t>
            </a:r>
            <a:r>
              <a:rPr lang="en-US" sz="1200" dirty="0"/>
              <a:t> </a:t>
            </a:r>
            <a:r>
              <a:rPr lang="en-US" sz="1200" dirty="0" err="1"/>
              <a:t>povodňové</a:t>
            </a:r>
            <a:r>
              <a:rPr lang="en-US" sz="1200" dirty="0"/>
              <a:t> </a:t>
            </a:r>
            <a:r>
              <a:rPr lang="en-US" sz="1200" dirty="0" err="1"/>
              <a:t>vody</a:t>
            </a:r>
            <a:r>
              <a:rPr lang="en-US" sz="1200" dirty="0"/>
              <a:t>. </a:t>
            </a:r>
            <a:r>
              <a:rPr lang="en-US" sz="1200" dirty="0" err="1"/>
              <a:t>Tento</a:t>
            </a:r>
            <a:r>
              <a:rPr lang="en-US" sz="1200" dirty="0"/>
              <a:t> incident je </a:t>
            </a:r>
            <a:r>
              <a:rPr lang="en-US" sz="1200" dirty="0" err="1"/>
              <a:t>důkazem</a:t>
            </a:r>
            <a:r>
              <a:rPr lang="en-US" sz="1200" dirty="0"/>
              <a:t> </a:t>
            </a:r>
            <a:r>
              <a:rPr lang="en-US" sz="1200" dirty="0" err="1"/>
              <a:t>úspěšného</a:t>
            </a:r>
            <a:r>
              <a:rPr lang="en-US" sz="1200" dirty="0"/>
              <a:t> </a:t>
            </a:r>
            <a:r>
              <a:rPr lang="en-US" sz="1200" dirty="0" err="1"/>
              <a:t>řešení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486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="" xmlns:a16="http://schemas.microsoft.com/office/drawing/2014/main" id="{6B44D7BE-90DB-6AB3-9CD0-0E712DAD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32" y="397347"/>
            <a:ext cx="8253218" cy="994172"/>
          </a:xfrm>
        </p:spPr>
        <p:txBody>
          <a:bodyPr rtlCol="0">
            <a:normAutofit/>
          </a:bodyPr>
          <a:lstStyle/>
          <a:p>
            <a:pPr rtl="0"/>
            <a:r>
              <a:rPr lang="c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Tematické setkání a webináře</a:t>
            </a:r>
            <a:endParaRPr lang="en-US" sz="2400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807D84D0-4EF2-467F-83C8-CBB315B83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46" y="0"/>
            <a:ext cx="3243263" cy="71403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B3689F82-F491-46A8-B2E0-F60E807E2557}"/>
              </a:ext>
            </a:extLst>
          </p:cNvPr>
          <p:cNvSpPr txBox="1"/>
          <p:nvPr/>
        </p:nvSpPr>
        <p:spPr>
          <a:xfrm>
            <a:off x="5076056" y="4557924"/>
            <a:ext cx="378412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3578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" sz="1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Odkaz:</a:t>
            </a:r>
            <a:r>
              <a:rPr lang="cs" sz="1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 </a:t>
            </a:r>
            <a:r>
              <a:rPr lang="cs" sz="1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MV Boli" panose="02000500030200090000" pitchFamily="2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Nahrávky z webových seminářů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  <a:hlinkClick r:id="rId5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094CD71C-7A5A-4BF5-A51F-185E1EE82354}"/>
              </a:ext>
            </a:extLst>
          </p:cNvPr>
          <p:cNvSpPr txBox="1"/>
          <p:nvPr/>
        </p:nvSpPr>
        <p:spPr>
          <a:xfrm>
            <a:off x="395536" y="1391519"/>
            <a:ext cx="3312368" cy="1323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s" sz="1600" b="1" u="sng" dirty="0">
                <a:solidFill>
                  <a:srgbClr val="002060"/>
                </a:solidFill>
                <a:highlight>
                  <a:srgbClr val="FFFF00"/>
                </a:highlight>
              </a:rPr>
              <a:t>Videa z webinářů</a:t>
            </a:r>
          </a:p>
          <a:p>
            <a:pPr lvl="0"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cs" sz="1600" u="sng" kern="100" dirty="0" smtClean="0">
                <a:solidFill>
                  <a:srgbClr val="002060"/>
                </a:solidFill>
                <a:effectLst/>
                <a:ea typeface="Aptos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zeleně </a:t>
            </a:r>
            <a:r>
              <a:rPr lang="cs" sz="1600" u="sng" kern="100" dirty="0">
                <a:solidFill>
                  <a:srgbClr val="002060"/>
                </a:solidFill>
                <a:effectLst/>
                <a:ea typeface="Aptos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 městské </a:t>
            </a:r>
            <a:r>
              <a:rPr lang="cs" sz="1600" u="sng" kern="100" dirty="0" smtClean="0">
                <a:solidFill>
                  <a:srgbClr val="002060"/>
                </a:solidFill>
                <a:effectLst/>
                <a:ea typeface="Aptos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krajin</a:t>
            </a:r>
            <a:endParaRPr lang="pl-PL" sz="1600" kern="100" dirty="0">
              <a:solidFill>
                <a:srgbClr val="002060"/>
              </a:solidFill>
              <a:effectLst/>
              <a:ea typeface="Aptos"/>
              <a:cs typeface="Times New Roman" panose="02020603050405020304" pitchFamily="18" charset="0"/>
            </a:endParaRPr>
          </a:p>
          <a:p>
            <a:pPr marL="342900" lvl="0" indent="-342900"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-"/>
            </a:pPr>
            <a:endParaRPr lang="pl-PL" sz="1000" kern="100" dirty="0">
              <a:solidFill>
                <a:srgbClr val="002060"/>
              </a:solidFill>
              <a:effectLst/>
              <a:ea typeface="Aptos"/>
              <a:cs typeface="Times New Roman" panose="02020603050405020304" pitchFamily="18" charset="0"/>
            </a:endParaRPr>
          </a:p>
          <a:p>
            <a:pPr rtl="0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7AC16ACC-6B92-4C4F-9414-6761407CBF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1308" y="1203598"/>
            <a:ext cx="4403100" cy="32997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7175450-3B61-A990-48DD-B2969E794196}"/>
              </a:ext>
            </a:extLst>
          </p:cNvPr>
          <p:cNvSpPr txBox="1"/>
          <p:nvPr/>
        </p:nvSpPr>
        <p:spPr>
          <a:xfrm>
            <a:off x="7740352" y="137712"/>
            <a:ext cx="14036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Spolufinancováno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Evropskou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unií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72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="" xmlns:a16="http://schemas.microsoft.com/office/drawing/2014/main" id="{6B44D7BE-90DB-6AB3-9CD0-0E712DAD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92" y="23515"/>
            <a:ext cx="8253218" cy="994172"/>
          </a:xfrm>
        </p:spPr>
        <p:txBody>
          <a:bodyPr rtlCol="0">
            <a:normAutofit/>
          </a:bodyPr>
          <a:lstStyle/>
          <a:p>
            <a:pPr rtl="0"/>
            <a:r>
              <a:rPr lang="c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Helpdesk pro politiku rozvoje </a:t>
            </a:r>
            <a:endParaRPr lang="en-US" sz="2400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807D84D0-4EF2-467F-83C8-CBB315B83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46" y="0"/>
            <a:ext cx="3243263" cy="71403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C8B117CF-82BF-44D9-B758-72A76E8607C7}"/>
              </a:ext>
            </a:extLst>
          </p:cNvPr>
          <p:cNvSpPr txBox="1"/>
          <p:nvPr/>
        </p:nvSpPr>
        <p:spPr>
          <a:xfrm>
            <a:off x="107505" y="1041202"/>
            <a:ext cx="31683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cs" sz="1200" b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Týká se</a:t>
            </a:r>
            <a:r>
              <a:rPr lang="cs" sz="12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určeného problému rozvojové politiky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2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cs" sz="12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Chcete-li využít tuto službu, musíte si vytvořit účet na webové stránce programu Interreg Europa (vytvoříte jej kliknutím vpravo nahoře na stránce na My account) </a:t>
            </a:r>
            <a:r>
              <a:rPr lang="cs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cs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www.interregeurope.eu</a:t>
            </a:r>
            <a:r>
              <a:rPr lang="cs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2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2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r>
              <a:rPr lang="cs" sz="1200" b="1" u="sng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Odborníci z platformy pro vzdělávání Interreg Europa</a:t>
            </a:r>
            <a:r>
              <a:rPr lang="cs" sz="1200" b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pl-PL" sz="12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/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" sz="12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ukážou vám relevantní zdroje informací z prostředků programu Interreg Europa: projekty, tematické publikace a akce, osvědčené postupy atd.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2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737A7E97-4F9D-48BF-B10B-A4CE63029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3" y="915566"/>
            <a:ext cx="2968270" cy="2929316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9C37FC80-DEB5-4BCB-B4B0-044A4C7952FB}"/>
              </a:ext>
            </a:extLst>
          </p:cNvPr>
          <p:cNvSpPr txBox="1"/>
          <p:nvPr/>
        </p:nvSpPr>
        <p:spPr>
          <a:xfrm>
            <a:off x="3923928" y="4011910"/>
            <a:ext cx="274431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cs" sz="14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cs" sz="1400" b="1" dirty="0">
                <a:solidFill>
                  <a:srgbClr val="D9D7C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na helpdesk</a:t>
            </a:r>
            <a:endParaRPr lang="pl-PL" sz="14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7CD1E407-79F9-498D-B26B-54FAAF6EA7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4000" y="1017687"/>
            <a:ext cx="2556000" cy="22774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BF41790-BB50-A733-F452-B6C0F61C9D01}"/>
              </a:ext>
            </a:extLst>
          </p:cNvPr>
          <p:cNvSpPr txBox="1"/>
          <p:nvPr/>
        </p:nvSpPr>
        <p:spPr>
          <a:xfrm>
            <a:off x="7740352" y="137712"/>
            <a:ext cx="14036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Spolufinancováno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Evropskou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unií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1C2BC8C-A18F-B0A8-202D-AAE2295D3BEB}"/>
              </a:ext>
            </a:extLst>
          </p:cNvPr>
          <p:cNvSpPr txBox="1"/>
          <p:nvPr/>
        </p:nvSpPr>
        <p:spPr>
          <a:xfrm>
            <a:off x="3294000" y="2277397"/>
            <a:ext cx="257414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Strategie</a:t>
            </a:r>
            <a:r>
              <a:rPr lang="en-US" sz="1200" b="1" dirty="0"/>
              <a:t> pro </a:t>
            </a:r>
            <a:r>
              <a:rPr lang="en-US" sz="1200" b="1" dirty="0" err="1"/>
              <a:t>opětovné</a:t>
            </a:r>
            <a:r>
              <a:rPr lang="en-US" sz="1200" b="1" dirty="0"/>
              <a:t> </a:t>
            </a:r>
            <a:r>
              <a:rPr lang="en-US" sz="1200" b="1" dirty="0" err="1"/>
              <a:t>využití</a:t>
            </a:r>
            <a:r>
              <a:rPr lang="en-US" sz="1200" b="1" dirty="0"/>
              <a:t> </a:t>
            </a:r>
            <a:r>
              <a:rPr lang="en-US" sz="1200" b="1" dirty="0" err="1"/>
              <a:t>zadržené</a:t>
            </a:r>
            <a:r>
              <a:rPr lang="en-US" sz="1200" b="1" dirty="0"/>
              <a:t> </a:t>
            </a:r>
            <a:r>
              <a:rPr lang="en-US" sz="1200" b="1" dirty="0" err="1"/>
              <a:t>vody</a:t>
            </a:r>
            <a:r>
              <a:rPr lang="en-US" sz="1200" b="1" dirty="0"/>
              <a:t> v </a:t>
            </a:r>
            <a:r>
              <a:rPr lang="en-US" sz="1200" b="1" dirty="0" err="1"/>
              <a:t>zemědělství</a:t>
            </a:r>
            <a:endParaRPr lang="en-US" sz="1200" b="1" dirty="0"/>
          </a:p>
          <a:p>
            <a:endParaRPr lang="en-US" sz="1200" b="1" dirty="0"/>
          </a:p>
          <a:p>
            <a:r>
              <a:rPr lang="en-US" sz="1200" dirty="0" err="1"/>
              <a:t>Seznamte</a:t>
            </a:r>
            <a:r>
              <a:rPr lang="en-US" sz="1200" dirty="0"/>
              <a:t> se se </a:t>
            </a:r>
            <a:r>
              <a:rPr lang="en-US" sz="1200" dirty="0" err="1"/>
              <a:t>strategiemi</a:t>
            </a:r>
            <a:r>
              <a:rPr lang="en-US" sz="1200" dirty="0"/>
              <a:t> </a:t>
            </a:r>
            <a:r>
              <a:rPr lang="en-US" sz="1200" dirty="0" err="1"/>
              <a:t>opětovného</a:t>
            </a:r>
            <a:r>
              <a:rPr lang="en-US" sz="1200" dirty="0"/>
              <a:t> </a:t>
            </a:r>
            <a:r>
              <a:rPr lang="en-US" sz="1200" dirty="0" err="1"/>
              <a:t>využití</a:t>
            </a:r>
            <a:r>
              <a:rPr lang="en-US" sz="1200" dirty="0"/>
              <a:t> </a:t>
            </a:r>
            <a:r>
              <a:rPr lang="en-US" sz="1200" dirty="0" err="1"/>
              <a:t>zadržené</a:t>
            </a:r>
            <a:r>
              <a:rPr lang="en-US" sz="1200" dirty="0"/>
              <a:t> </a:t>
            </a:r>
            <a:r>
              <a:rPr lang="en-US" sz="1200" dirty="0" err="1"/>
              <a:t>vody</a:t>
            </a:r>
            <a:r>
              <a:rPr lang="en-US" sz="1200" dirty="0"/>
              <a:t> v </a:t>
            </a:r>
            <a:r>
              <a:rPr lang="en-US" sz="1200" dirty="0" err="1"/>
              <a:t>zemědělství</a:t>
            </a:r>
            <a:r>
              <a:rPr lang="en-US" sz="1200" dirty="0"/>
              <a:t> </a:t>
            </a:r>
            <a:r>
              <a:rPr lang="en-US" sz="1200" dirty="0" err="1"/>
              <a:t>jako</a:t>
            </a:r>
            <a:r>
              <a:rPr lang="en-US" sz="1200" dirty="0"/>
              <a:t> </a:t>
            </a:r>
            <a:r>
              <a:rPr lang="en-US" sz="1200" dirty="0" err="1"/>
              <a:t>odpověď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tuto</a:t>
            </a:r>
            <a:r>
              <a:rPr lang="en-US" sz="1200" dirty="0"/>
              <a:t> </a:t>
            </a:r>
            <a:r>
              <a:rPr lang="en-US" sz="1200" dirty="0" err="1"/>
              <a:t>strategii</a:t>
            </a:r>
            <a:r>
              <a:rPr lang="en-US" sz="1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2703E27-F90D-470D-6DD6-87904D2C9D61}"/>
              </a:ext>
            </a:extLst>
          </p:cNvPr>
          <p:cNvSpPr txBox="1"/>
          <p:nvPr/>
        </p:nvSpPr>
        <p:spPr>
          <a:xfrm>
            <a:off x="5992635" y="2739573"/>
            <a:ext cx="291188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Přeshraniční</a:t>
            </a:r>
            <a:r>
              <a:rPr lang="en-US" sz="1200" b="1" dirty="0"/>
              <a:t> </a:t>
            </a:r>
            <a:r>
              <a:rPr lang="en-US" sz="1200" b="1" dirty="0" err="1"/>
              <a:t>zdravotní</a:t>
            </a:r>
            <a:r>
              <a:rPr lang="en-US" sz="1200" b="1" dirty="0"/>
              <a:t> </a:t>
            </a:r>
            <a:r>
              <a:rPr lang="en-US" sz="1200" b="1" dirty="0" err="1"/>
              <a:t>péče</a:t>
            </a:r>
            <a:endParaRPr lang="en-US" sz="1200" b="1" dirty="0"/>
          </a:p>
          <a:p>
            <a:endParaRPr lang="en-US" sz="1200" b="1" dirty="0"/>
          </a:p>
          <a:p>
            <a:r>
              <a:rPr lang="en-US" sz="1200" dirty="0" err="1"/>
              <a:t>Platforma</a:t>
            </a:r>
            <a:r>
              <a:rPr lang="en-US" sz="1200" dirty="0"/>
              <a:t> pro </a:t>
            </a:r>
            <a:r>
              <a:rPr lang="en-US" sz="1200" dirty="0" err="1"/>
              <a:t>výuku</a:t>
            </a:r>
            <a:r>
              <a:rPr lang="en-US" sz="1200" dirty="0"/>
              <a:t> </a:t>
            </a:r>
            <a:r>
              <a:rPr lang="en-US" sz="1200" dirty="0" err="1"/>
              <a:t>obdržela</a:t>
            </a:r>
            <a:r>
              <a:rPr lang="en-US" sz="1200" dirty="0"/>
              <a:t> </a:t>
            </a:r>
            <a:r>
              <a:rPr lang="en-US" sz="1200" dirty="0" err="1"/>
              <a:t>požadavek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více</a:t>
            </a:r>
            <a:r>
              <a:rPr lang="en-US" sz="1200" dirty="0"/>
              <a:t> </a:t>
            </a:r>
            <a:r>
              <a:rPr lang="en-US" sz="1200" dirty="0" err="1"/>
              <a:t>informací</a:t>
            </a:r>
            <a:r>
              <a:rPr lang="en-US" sz="1200" dirty="0"/>
              <a:t> o </a:t>
            </a:r>
            <a:r>
              <a:rPr lang="en-US" sz="1200" dirty="0" err="1"/>
              <a:t>přeshraniční</a:t>
            </a:r>
            <a:r>
              <a:rPr lang="en-US" sz="1200" dirty="0"/>
              <a:t> </a:t>
            </a:r>
            <a:r>
              <a:rPr lang="en-US" sz="1200" dirty="0" err="1"/>
              <a:t>zdravotní</a:t>
            </a:r>
            <a:r>
              <a:rPr lang="en-US" sz="1200" dirty="0"/>
              <a:t> </a:t>
            </a:r>
            <a:r>
              <a:rPr lang="en-US" sz="1200" dirty="0" err="1"/>
              <a:t>péči.Podívejte</a:t>
            </a:r>
            <a:r>
              <a:rPr lang="en-US" sz="1200" dirty="0"/>
              <a:t> se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příklady</a:t>
            </a:r>
            <a:r>
              <a:rPr lang="en-US" sz="1200" dirty="0"/>
              <a:t> </a:t>
            </a:r>
            <a:r>
              <a:rPr lang="en-US" sz="1200" dirty="0" err="1"/>
              <a:t>dobré</a:t>
            </a:r>
            <a:r>
              <a:rPr lang="en-US" sz="1200" dirty="0"/>
              <a:t> </a:t>
            </a:r>
            <a:r>
              <a:rPr lang="en-US" sz="1200" dirty="0" err="1"/>
              <a:t>praxe</a:t>
            </a:r>
            <a:r>
              <a:rPr lang="en-US" sz="1200" dirty="0"/>
              <a:t> a </a:t>
            </a:r>
            <a:r>
              <a:rPr lang="en-US" sz="1200" dirty="0" err="1"/>
              <a:t>databázi</a:t>
            </a:r>
            <a:r>
              <a:rPr lang="en-US" sz="1200" dirty="0"/>
              <a:t> </a:t>
            </a:r>
            <a:r>
              <a:rPr lang="en-US" sz="1200" dirty="0" err="1"/>
              <a:t>znalostí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0300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="" xmlns:a16="http://schemas.microsoft.com/office/drawing/2014/main" id="{6B44D7BE-90DB-6AB3-9CD0-0E712DAD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92" y="23515"/>
            <a:ext cx="8253218" cy="994172"/>
          </a:xfrm>
        </p:spPr>
        <p:txBody>
          <a:bodyPr rtlCol="0">
            <a:normAutofit/>
          </a:bodyPr>
          <a:lstStyle/>
          <a:p>
            <a:pPr rtl="0"/>
            <a:r>
              <a:rPr lang="cs" sz="2400">
                <a:solidFill>
                  <a:schemeClr val="tx2">
                    <a:lumMod val="50000"/>
                    <a:lumOff val="50000"/>
                  </a:schemeClr>
                </a:solidFill>
              </a:rPr>
              <a:t>Sezení matchmakingu</a:t>
            </a:r>
            <a:endParaRPr lang="en-US" sz="2400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807D84D0-4EF2-467F-83C8-CBB315B83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46" y="0"/>
            <a:ext cx="3243263" cy="71403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C8B117CF-82BF-44D9-B758-72A76E8607C7}"/>
              </a:ext>
            </a:extLst>
          </p:cNvPr>
          <p:cNvSpPr txBox="1"/>
          <p:nvPr/>
        </p:nvSpPr>
        <p:spPr>
          <a:xfrm>
            <a:off x="311492" y="1074073"/>
            <a:ext cx="3947233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cs" sz="1200" b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Týká se</a:t>
            </a:r>
            <a:r>
              <a:rPr lang="cs" sz="12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určeného problému rozvojové politiky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pl-PL" sz="1200" b="1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cs" sz="1200" b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</a:t>
            </a:r>
            <a:r>
              <a:rPr lang="cs" sz="12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místní a regionální samosprávy a ústřední orgány státní správy 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2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cs" sz="1200" b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Trvá</a:t>
            </a:r>
            <a:r>
              <a:rPr lang="cs" sz="12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 hodiny</a:t>
            </a:r>
          </a:p>
          <a:p>
            <a:pPr algn="l" rtl="0"/>
            <a:endParaRPr lang="pl-PL" sz="12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cs" sz="1200" b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Koná se </a:t>
            </a:r>
            <a:r>
              <a:rPr lang="cs" sz="12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 formě online diskuse nebo na místě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2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" sz="1200" b="1" u="sng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Odborníci z platformy pro vzdělávání Interreg Europa</a:t>
            </a:r>
            <a:r>
              <a:rPr lang="cs" sz="1200" b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pl-PL" sz="12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cs" sz="11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organizují diskusi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cs" sz="11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vybírají zahraniční účastníky </a:t>
            </a:r>
            <a:r>
              <a:rPr lang="pl-PL" sz="11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1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" sz="11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praktiky z samosprávy, ministerstev, univerzit atd.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cs" sz="11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moderují diskusi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cs" sz="11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vytvářejí doporučení</a:t>
            </a: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2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B3689F82-F491-46A8-B2E0-F60E807E2557}"/>
              </a:ext>
            </a:extLst>
          </p:cNvPr>
          <p:cNvSpPr txBox="1"/>
          <p:nvPr/>
        </p:nvSpPr>
        <p:spPr>
          <a:xfrm>
            <a:off x="3851921" y="4528775"/>
            <a:ext cx="46725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3578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" sz="1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Odkaz: </a:t>
            </a:r>
            <a:r>
              <a:rPr lang="cs" sz="1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MV Boli" panose="02000500030200090000" pitchFamily="2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sezení pro hledání partnerů uskutečněná v Evropě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  <a:hlinkClick r:id="rId5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C5BEF0C1-3B5B-4224-B276-D88B812054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101" y="627534"/>
            <a:ext cx="1995567" cy="343584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9603B65B-346D-4547-BCA2-4FBF9CB20E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8582" y="678595"/>
            <a:ext cx="2253926" cy="37238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83759E0-8499-7222-B1CF-4DD4D3E12384}"/>
              </a:ext>
            </a:extLst>
          </p:cNvPr>
          <p:cNvSpPr txBox="1"/>
          <p:nvPr/>
        </p:nvSpPr>
        <p:spPr>
          <a:xfrm>
            <a:off x="7740352" y="137712"/>
            <a:ext cx="14036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Spolufinancováno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Evropskou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</a:rPr>
              <a:t>unií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5A31524-6296-65A3-A04F-71EF7E71BFDE}"/>
              </a:ext>
            </a:extLst>
          </p:cNvPr>
          <p:cNvSpPr txBox="1"/>
          <p:nvPr/>
        </p:nvSpPr>
        <p:spPr>
          <a:xfrm>
            <a:off x="4403639" y="1777084"/>
            <a:ext cx="2174943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Lepší</a:t>
            </a:r>
            <a:r>
              <a:rPr lang="en-US" sz="1200" b="1" dirty="0"/>
              <a:t> </a:t>
            </a:r>
            <a:r>
              <a:rPr lang="en-US" sz="1200" b="1" dirty="0" err="1"/>
              <a:t>ochrana</a:t>
            </a:r>
            <a:r>
              <a:rPr lang="en-US" sz="1200" b="1" dirty="0"/>
              <a:t> </a:t>
            </a:r>
            <a:r>
              <a:rPr lang="en-US" sz="1200" b="1" dirty="0" err="1"/>
              <a:t>proti</a:t>
            </a:r>
            <a:r>
              <a:rPr lang="en-US" sz="1200" b="1" dirty="0"/>
              <a:t> </a:t>
            </a:r>
            <a:r>
              <a:rPr lang="en-US" sz="1200" b="1" dirty="0" err="1"/>
              <a:t>povodním</a:t>
            </a:r>
            <a:r>
              <a:rPr lang="en-US" sz="1200" b="1" dirty="0"/>
              <a:t> pro </a:t>
            </a:r>
            <a:r>
              <a:rPr lang="en-US" sz="1200" b="1" dirty="0" err="1"/>
              <a:t>samosprávu</a:t>
            </a:r>
            <a:r>
              <a:rPr lang="en-US" sz="1200" b="1" dirty="0"/>
              <a:t> </a:t>
            </a:r>
            <a:r>
              <a:rPr lang="en-US" sz="1200" b="1" dirty="0" err="1"/>
              <a:t>Sanski</a:t>
            </a:r>
            <a:r>
              <a:rPr lang="en-US" sz="1200" b="1" dirty="0"/>
              <a:t> Most</a:t>
            </a:r>
          </a:p>
          <a:p>
            <a:endParaRPr lang="en-US" sz="1200" b="1" dirty="0"/>
          </a:p>
          <a:p>
            <a:r>
              <a:rPr lang="en-US" sz="1200" dirty="0"/>
              <a:t>27. </a:t>
            </a:r>
            <a:r>
              <a:rPr lang="en-US" sz="1200" dirty="0" err="1"/>
              <a:t>února</a:t>
            </a:r>
            <a:r>
              <a:rPr lang="en-US" sz="1200" dirty="0"/>
              <a:t> 2025 </a:t>
            </a:r>
            <a:r>
              <a:rPr lang="en-US" sz="1200" dirty="0" err="1"/>
              <a:t>uspořádala</a:t>
            </a:r>
            <a:r>
              <a:rPr lang="en-US" sz="1200" dirty="0"/>
              <a:t> </a:t>
            </a:r>
            <a:r>
              <a:rPr lang="en-US" sz="1200" dirty="0" err="1"/>
              <a:t>Vzdělávací</a:t>
            </a:r>
            <a:r>
              <a:rPr lang="en-US" sz="1200" dirty="0"/>
              <a:t> </a:t>
            </a:r>
            <a:r>
              <a:rPr lang="en-US" sz="1200" dirty="0" err="1"/>
              <a:t>platforma</a:t>
            </a:r>
            <a:r>
              <a:rPr lang="en-US" sz="1200" dirty="0"/>
              <a:t> </a:t>
            </a:r>
            <a:r>
              <a:rPr lang="en-US" sz="1200" dirty="0" err="1"/>
              <a:t>matchmakingové</a:t>
            </a:r>
            <a:r>
              <a:rPr lang="en-US" sz="1200" dirty="0"/>
              <a:t> </a:t>
            </a:r>
            <a:r>
              <a:rPr lang="en-US" sz="1200" dirty="0" err="1"/>
              <a:t>sezení</a:t>
            </a:r>
            <a:r>
              <a:rPr lang="en-US" sz="1200" dirty="0"/>
              <a:t> o </a:t>
            </a:r>
            <a:r>
              <a:rPr lang="en-US" sz="1200" dirty="0" err="1"/>
              <a:t>lepší</a:t>
            </a:r>
            <a:r>
              <a:rPr lang="en-US" sz="1200" dirty="0"/>
              <a:t> </a:t>
            </a:r>
            <a:r>
              <a:rPr lang="en-US" sz="1200" dirty="0" err="1"/>
              <a:t>protipovodňové</a:t>
            </a:r>
            <a:r>
              <a:rPr lang="en-US" sz="1200" dirty="0"/>
              <a:t> </a:t>
            </a:r>
            <a:r>
              <a:rPr lang="en-US" sz="1200" dirty="0" err="1"/>
              <a:t>ochraně</a:t>
            </a:r>
            <a:r>
              <a:rPr lang="en-US" sz="1200" dirty="0"/>
              <a:t> pro </a:t>
            </a:r>
            <a:r>
              <a:rPr lang="en-US" sz="1200" dirty="0" err="1"/>
              <a:t>samosprávu</a:t>
            </a:r>
            <a:r>
              <a:rPr lang="en-US" sz="1200" dirty="0"/>
              <a:t> </a:t>
            </a:r>
            <a:r>
              <a:rPr lang="en-US" sz="1200" dirty="0" err="1"/>
              <a:t>města</a:t>
            </a:r>
            <a:r>
              <a:rPr lang="en-US" sz="1200" dirty="0"/>
              <a:t> </a:t>
            </a:r>
            <a:r>
              <a:rPr lang="en-US" sz="1200" dirty="0" err="1"/>
              <a:t>Sanski</a:t>
            </a:r>
            <a:r>
              <a:rPr lang="en-US" sz="1200" dirty="0"/>
              <a:t> Most v </a:t>
            </a:r>
            <a:r>
              <a:rPr lang="en-US" sz="1200" dirty="0" err="1"/>
              <a:t>Bosně</a:t>
            </a:r>
            <a:r>
              <a:rPr lang="en-US" sz="1200" dirty="0"/>
              <a:t> a </a:t>
            </a:r>
            <a:r>
              <a:rPr lang="en-US" sz="1200" dirty="0" err="1"/>
              <a:t>Hercegovině</a:t>
            </a:r>
            <a:r>
              <a:rPr lang="en-US" sz="1200" dirty="0"/>
              <a:t>. </a:t>
            </a:r>
            <a:r>
              <a:rPr lang="en-US" sz="1200" dirty="0" err="1"/>
              <a:t>Podívejte</a:t>
            </a:r>
            <a:r>
              <a:rPr lang="en-US" sz="1200" dirty="0"/>
              <a:t> se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hlavní</a:t>
            </a:r>
            <a:r>
              <a:rPr lang="en-US" sz="1200" dirty="0"/>
              <a:t> </a:t>
            </a:r>
            <a:r>
              <a:rPr lang="en-US" sz="1200" dirty="0" err="1"/>
              <a:t>výstupy</a:t>
            </a:r>
            <a:r>
              <a:rPr lang="en-US" sz="12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CD7244-AA80-04B9-7919-0EC8922B4AFC}"/>
              </a:ext>
            </a:extLst>
          </p:cNvPr>
          <p:cNvSpPr txBox="1"/>
          <p:nvPr/>
        </p:nvSpPr>
        <p:spPr>
          <a:xfrm>
            <a:off x="6618073" y="1923678"/>
            <a:ext cx="217494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Opětovné</a:t>
            </a:r>
            <a:r>
              <a:rPr lang="en-US" sz="1200" b="1" dirty="0"/>
              <a:t> </a:t>
            </a:r>
            <a:r>
              <a:rPr lang="en-US" sz="1200" b="1" dirty="0" err="1"/>
              <a:t>vybudováni</a:t>
            </a:r>
            <a:r>
              <a:rPr lang="en-US" sz="1200" b="1" dirty="0"/>
              <a:t> (</a:t>
            </a:r>
            <a:r>
              <a:rPr lang="en-US" sz="1200" b="1" dirty="0" err="1"/>
              <a:t>nebo</a:t>
            </a:r>
            <a:r>
              <a:rPr lang="en-US" sz="1200" b="1" dirty="0"/>
              <a:t> ne) po </a:t>
            </a:r>
            <a:r>
              <a:rPr lang="en-US" sz="1200" b="1" dirty="0" err="1"/>
              <a:t>povodni</a:t>
            </a:r>
            <a:r>
              <a:rPr lang="en-US" sz="1200" b="1" dirty="0"/>
              <a:t> v Saint-Omer</a:t>
            </a:r>
          </a:p>
          <a:p>
            <a:endParaRPr lang="en-US" sz="1200" b="1" dirty="0"/>
          </a:p>
          <a:p>
            <a:r>
              <a:rPr lang="en-US" sz="1200" dirty="0" err="1"/>
              <a:t>Podívejte</a:t>
            </a:r>
            <a:r>
              <a:rPr lang="en-US" sz="1200" dirty="0"/>
              <a:t> se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hlavní</a:t>
            </a:r>
            <a:r>
              <a:rPr lang="en-US" sz="1200" dirty="0"/>
              <a:t> </a:t>
            </a:r>
            <a:r>
              <a:rPr lang="en-US" sz="1200" dirty="0" err="1"/>
              <a:t>zjištění</a:t>
            </a:r>
            <a:r>
              <a:rPr lang="en-US" sz="1200" dirty="0"/>
              <a:t> a </a:t>
            </a:r>
            <a:r>
              <a:rPr lang="en-US" sz="1200" dirty="0" err="1"/>
              <a:t>výstupy</a:t>
            </a:r>
            <a:r>
              <a:rPr lang="en-US" sz="1200" dirty="0"/>
              <a:t> z </a:t>
            </a:r>
            <a:r>
              <a:rPr lang="en-US" sz="1200" dirty="0" err="1"/>
              <a:t>matchmakingu</a:t>
            </a:r>
            <a:r>
              <a:rPr lang="en-US" sz="1200" dirty="0"/>
              <a:t> a </a:t>
            </a:r>
            <a:r>
              <a:rPr lang="en-US" sz="1200" dirty="0" err="1"/>
              <a:t>odpovědi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otázky</a:t>
            </a:r>
            <a:r>
              <a:rPr lang="en-US" sz="1200" dirty="0"/>
              <a:t>, </a:t>
            </a:r>
            <a:r>
              <a:rPr lang="en-US" sz="1200" dirty="0" err="1"/>
              <a:t>zda</a:t>
            </a:r>
            <a:r>
              <a:rPr lang="en-US" sz="1200" dirty="0"/>
              <a:t> by Saint-Omer </a:t>
            </a:r>
            <a:r>
              <a:rPr lang="en-US" sz="1200" dirty="0" err="1"/>
              <a:t>měl</a:t>
            </a:r>
            <a:r>
              <a:rPr lang="en-US" sz="1200" dirty="0"/>
              <a:t> </a:t>
            </a:r>
            <a:r>
              <a:rPr lang="en-US" sz="1200" dirty="0" err="1"/>
              <a:t>být</a:t>
            </a:r>
            <a:r>
              <a:rPr lang="en-US" sz="1200" dirty="0"/>
              <a:t> po </a:t>
            </a:r>
            <a:r>
              <a:rPr lang="en-US" sz="1200" dirty="0" err="1"/>
              <a:t>povodních</a:t>
            </a:r>
            <a:r>
              <a:rPr lang="en-US" sz="1200" dirty="0"/>
              <a:t> </a:t>
            </a:r>
            <a:r>
              <a:rPr lang="en-US" sz="1200" dirty="0" err="1"/>
              <a:t>opětovně</a:t>
            </a:r>
            <a:r>
              <a:rPr lang="en-US" sz="1200" dirty="0"/>
              <a:t> </a:t>
            </a:r>
            <a:r>
              <a:rPr lang="en-US" sz="1200" dirty="0" err="1"/>
              <a:t>vybudován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64827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2" id="{F686C102-76A2-EC43-B51C-3B5532159C73}" vid="{FE46D899-EEC1-8E47-A2F7-B1BF46302C41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2871</TotalTime>
  <Words>1455</Words>
  <Application>Microsoft Office PowerPoint</Application>
  <PresentationFormat>Pokaz na ekranie (16:9)</PresentationFormat>
  <Paragraphs>240</Paragraphs>
  <Slides>18</Slides>
  <Notes>18</Notes>
  <HiddenSlides>0</HiddenSlides>
  <MMClips>0</MMClips>
  <ScaleCrop>false</ScaleCrop>
  <HeadingPairs>
    <vt:vector size="6" baseType="variant"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1" baseType="lpstr">
      <vt:lpstr>Motyw pakietu Office</vt:lpstr>
      <vt:lpstr>Office Theme</vt:lpstr>
      <vt:lpstr>Acrobat Document</vt:lpstr>
      <vt:lpstr>Vzdělávací platforma programu Interreg Europa Hospodaření s vodou a přizpůsobení změně klimatu   </vt:lpstr>
      <vt:lpstr>Co je to Vzdělávací Platforma Interreg Europa?</vt:lpstr>
      <vt:lpstr>Odborníci na téma politiky  Ekologickejší, klimaticky neutrální a odolná Evropa </vt:lpstr>
      <vt:lpstr>Co nabízí platforma pro vzdělávání Interreg Europa?</vt:lpstr>
      <vt:lpstr>Tematické publikace</vt:lpstr>
      <vt:lpstr>Databáze osvědčených postupů</vt:lpstr>
      <vt:lpstr>Tematické setkání a webináře</vt:lpstr>
      <vt:lpstr>Helpdesk pro politiku rozvoje </vt:lpstr>
      <vt:lpstr>Sezení matchmakingu</vt:lpstr>
      <vt:lpstr>Jak požádat o matchmakingové sezení?</vt:lpstr>
      <vt:lpstr>Vzájemné hodnocení (peer review)</vt:lpstr>
      <vt:lpstr>Vzájemné hodnocení pro region Hauts-de-France</vt:lpstr>
      <vt:lpstr>Vzájemné hodnocení pro region Hauts-de-France pokračování</vt:lpstr>
      <vt:lpstr>Vzájemné hodnocení pokračuje.</vt:lpstr>
      <vt:lpstr>Vzájemné hodnocení pokračuje.</vt:lpstr>
      <vt:lpstr>Jak požádat o vzájemné hodnocení?</vt:lpstr>
      <vt:lpstr>Vzájemné hodnocení – příležitost k novému pohledu </vt:lpstr>
      <vt:lpstr>Národní kontaktní centrum Interreg Europa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Natalia Topor</cp:lastModifiedBy>
  <cp:revision>822</cp:revision>
  <dcterms:created xsi:type="dcterms:W3CDTF">2022-06-22T09:40:44Z</dcterms:created>
  <dcterms:modified xsi:type="dcterms:W3CDTF">2025-04-30T12:53:14Z</dcterms:modified>
</cp:coreProperties>
</file>