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1" r:id="rId2"/>
  </p:sldMasterIdLst>
  <p:notesMasterIdLst>
    <p:notesMasterId r:id="rId21"/>
  </p:notesMasterIdLst>
  <p:handoutMasterIdLst>
    <p:handoutMasterId r:id="rId22"/>
  </p:handoutMasterIdLst>
  <p:sldIdLst>
    <p:sldId id="256" r:id="rId3"/>
    <p:sldId id="964" r:id="rId4"/>
    <p:sldId id="4808" r:id="rId5"/>
    <p:sldId id="4783" r:id="rId6"/>
    <p:sldId id="4799" r:id="rId7"/>
    <p:sldId id="4804" r:id="rId8"/>
    <p:sldId id="4802" r:id="rId9"/>
    <p:sldId id="4801" r:id="rId10"/>
    <p:sldId id="4803" r:id="rId11"/>
    <p:sldId id="4798" r:id="rId12"/>
    <p:sldId id="4782" r:id="rId13"/>
    <p:sldId id="4791" r:id="rId14"/>
    <p:sldId id="4807" r:id="rId15"/>
    <p:sldId id="4805" r:id="rId16"/>
    <p:sldId id="4806" r:id="rId17"/>
    <p:sldId id="4800" r:id="rId18"/>
    <p:sldId id="4797" r:id="rId19"/>
    <p:sldId id="4793" r:id="rId20"/>
  </p:sldIdLst>
  <p:sldSz cx="9144000" cy="5143500" type="screen16x9"/>
  <p:notesSz cx="6858000" cy="9144000"/>
  <p:defaultTex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Stol Anna" initials="SA" lastIdx="2" clrIdx="1">
    <p:extLst>
      <p:ext uri="{19B8F6BF-5375-455C-9EA6-DF929625EA0E}">
        <p15:presenceInfo xmlns:p15="http://schemas.microsoft.com/office/powerpoint/2012/main" userId="S::Anna.Stol@mfipr.gov.pl::f0b377c6-fa08-422f-a7c4-a3bf2e0d4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5F6"/>
    <a:srgbClr val="FFFFFF"/>
    <a:srgbClr val="EDF2D8"/>
    <a:srgbClr val="B6AAE8"/>
    <a:srgbClr val="ABD5A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75171" autoAdjust="0"/>
  </p:normalViewPr>
  <p:slideViewPr>
    <p:cSldViewPr showGuides="1">
      <p:cViewPr varScale="1">
        <p:scale>
          <a:sx n="65" d="100"/>
          <a:sy n="65" d="100"/>
        </p:scale>
        <p:origin x="1460" y="52"/>
      </p:cViewPr>
      <p:guideLst>
        <p:guide orient="horz" pos="1620"/>
        <p:guide pos="2880"/>
      </p:guideLst>
    </p:cSldViewPr>
  </p:slideViewPr>
  <p:notesTextViewPr>
    <p:cViewPr>
      <p:scale>
        <a:sx n="1" d="1"/>
        <a:sy n="1" d="1"/>
      </p:scale>
      <p:origin x="0" y="0"/>
    </p:cViewPr>
  </p:notesTextViewPr>
  <p:notesViewPr>
    <p:cSldViewPr>
      <p:cViewPr varScale="1">
        <p:scale>
          <a:sx n="50" d="100"/>
          <a:sy n="50" d="100"/>
        </p:scale>
        <p:origin x="2700"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131F2C1-44D2-4ED7-BA3C-B03516C60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ymbol zastępczy daty 2">
            <a:extLst>
              <a:ext uri="{FF2B5EF4-FFF2-40B4-BE49-F238E27FC236}">
                <a16:creationId xmlns:a16="http://schemas.microsoft.com/office/drawing/2014/main" id="{BCC6A2F8-6413-4BD6-9670-42A3AD914D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9981C-0199-4C1C-BF55-B9D1845E24AB}" type="datetimeFigureOut">
              <a:rPr lang="en-US" smtClean="0"/>
              <a:t>4/16/2025</a:t>
            </a:fld>
            <a:endParaRPr lang="en-US" dirty="0"/>
          </a:p>
        </p:txBody>
      </p:sp>
      <p:sp>
        <p:nvSpPr>
          <p:cNvPr id="4" name="Symbol zastępczy stopki 3">
            <a:extLst>
              <a:ext uri="{FF2B5EF4-FFF2-40B4-BE49-F238E27FC236}">
                <a16:creationId xmlns:a16="http://schemas.microsoft.com/office/drawing/2014/main" id="{37BF2785-6379-4E0D-AD4C-F5805D9846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ymbol zastępczy numeru slajdu 4">
            <a:extLst>
              <a:ext uri="{FF2B5EF4-FFF2-40B4-BE49-F238E27FC236}">
                <a16:creationId xmlns:a16="http://schemas.microsoft.com/office/drawing/2014/main" id="{656C95A6-4C19-47FE-AA18-9E2DB5F9C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B82100-07E7-4199-BF42-570F551AA8C6}" type="slidenum">
              <a:rPr lang="en-US" smtClean="0"/>
              <a:t>‹#›</a:t>
            </a:fld>
            <a:endParaRPr lang="en-US" dirty="0"/>
          </a:p>
        </p:txBody>
      </p:sp>
    </p:spTree>
    <p:extLst>
      <p:ext uri="{BB962C8B-B14F-4D97-AF65-F5344CB8AC3E}">
        <p14:creationId xmlns:p14="http://schemas.microsoft.com/office/powerpoint/2010/main" val="229222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16.04.2025</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dirty="0"/>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dirty="0"/>
          </a:p>
        </p:txBody>
      </p:sp>
    </p:spTree>
    <p:extLst>
      <p:ext uri="{BB962C8B-B14F-4D97-AF65-F5344CB8AC3E}">
        <p14:creationId xmlns:p14="http://schemas.microsoft.com/office/powerpoint/2010/main" val="158969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10</a:t>
            </a:fld>
            <a:endParaRPr lang="de-DE"/>
          </a:p>
        </p:txBody>
      </p:sp>
    </p:spTree>
    <p:extLst>
      <p:ext uri="{BB962C8B-B14F-4D97-AF65-F5344CB8AC3E}">
        <p14:creationId xmlns:p14="http://schemas.microsoft.com/office/powerpoint/2010/main" val="140485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11</a:t>
            </a:fld>
            <a:endParaRPr lang="de-DE"/>
          </a:p>
        </p:txBody>
      </p:sp>
    </p:spTree>
    <p:extLst>
      <p:ext uri="{BB962C8B-B14F-4D97-AF65-F5344CB8AC3E}">
        <p14:creationId xmlns:p14="http://schemas.microsoft.com/office/powerpoint/2010/main" val="32323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l-PL" dirty="0"/>
              <a:t>Region </a:t>
            </a:r>
            <a:r>
              <a:rPr lang="pl-PL" dirty="0" err="1"/>
              <a:t>Hauts</a:t>
            </a:r>
            <a:r>
              <a:rPr lang="pl-PL" dirty="0"/>
              <a:t>-de-France (czyt. Ot de Frans) doświadczył powodzi w 2023 i 2024 roku. </a:t>
            </a:r>
          </a:p>
          <a:p>
            <a:pPr marL="171450" indent="-171450">
              <a:buFont typeface="Arial" panose="020B0604020202020204" pitchFamily="34" charset="0"/>
              <a:buChar char="•"/>
            </a:pPr>
            <a:r>
              <a:rPr lang="pl-PL" dirty="0"/>
              <a:t>Region poszukuje rozwiązań pomagających w budowaniu odporności wobec zjawisk powodzi i suszy, dla ochrony obywateli oraz ekosystemów.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78849-6A58-5242-AAB8-69E086EC2380}" type="slidenum">
              <a:rPr kumimoji="0" lang="en-L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L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53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78849-6A58-5242-AAB8-69E086EC2380}" type="slidenum">
              <a:rPr kumimoji="0" lang="en-L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L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53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14</a:t>
            </a:fld>
            <a:endParaRPr lang="de-DE"/>
          </a:p>
        </p:txBody>
      </p:sp>
    </p:spTree>
    <p:extLst>
      <p:ext uri="{BB962C8B-B14F-4D97-AF65-F5344CB8AC3E}">
        <p14:creationId xmlns:p14="http://schemas.microsoft.com/office/powerpoint/2010/main" val="287053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pl-PL" dirty="0"/>
              <a:t>3-4 m-ce w ścisłej współpracy z ekspertami (Wcześniejsza konsultacja – formularz w </a:t>
            </a:r>
            <a:r>
              <a:rPr lang="pl-PL" dirty="0" err="1"/>
              <a:t>wordzie</a:t>
            </a:r>
            <a:r>
              <a:rPr lang="pl-PL" dirty="0"/>
              <a:t>)</a:t>
            </a:r>
          </a:p>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15</a:t>
            </a:fld>
            <a:endParaRPr lang="de-DE"/>
          </a:p>
        </p:txBody>
      </p:sp>
    </p:spTree>
    <p:extLst>
      <p:ext uri="{BB962C8B-B14F-4D97-AF65-F5344CB8AC3E}">
        <p14:creationId xmlns:p14="http://schemas.microsoft.com/office/powerpoint/2010/main" val="410274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16</a:t>
            </a:fld>
            <a:endParaRPr lang="de-DE"/>
          </a:p>
        </p:txBody>
      </p:sp>
    </p:spTree>
    <p:extLst>
      <p:ext uri="{BB962C8B-B14F-4D97-AF65-F5344CB8AC3E}">
        <p14:creationId xmlns:p14="http://schemas.microsoft.com/office/powerpoint/2010/main" val="249020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17</a:t>
            </a:fld>
            <a:endParaRPr lang="de-DE" dirty="0"/>
          </a:p>
        </p:txBody>
      </p:sp>
    </p:spTree>
    <p:extLst>
      <p:ext uri="{BB962C8B-B14F-4D97-AF65-F5344CB8AC3E}">
        <p14:creationId xmlns:p14="http://schemas.microsoft.com/office/powerpoint/2010/main" val="424803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78849-6A58-5242-AAB8-69E086EC2380}" type="slidenum">
              <a:rPr kumimoji="0" lang="en-L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L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88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78849-6A58-5242-AAB8-69E086EC2380}" type="slidenum">
              <a:rPr kumimoji="0" lang="en-L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L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282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78849-6A58-5242-AAB8-69E086EC2380}" type="slidenum">
              <a:rPr kumimoji="0" lang="en-L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L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51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4</a:t>
            </a:fld>
            <a:endParaRPr lang="de-DE" dirty="0"/>
          </a:p>
        </p:txBody>
      </p:sp>
    </p:spTree>
    <p:extLst>
      <p:ext uri="{BB962C8B-B14F-4D97-AF65-F5344CB8AC3E}">
        <p14:creationId xmlns:p14="http://schemas.microsoft.com/office/powerpoint/2010/main" val="1182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5</a:t>
            </a:fld>
            <a:endParaRPr lang="de-DE" dirty="0"/>
          </a:p>
        </p:txBody>
      </p:sp>
    </p:spTree>
    <p:extLst>
      <p:ext uri="{BB962C8B-B14F-4D97-AF65-F5344CB8AC3E}">
        <p14:creationId xmlns:p14="http://schemas.microsoft.com/office/powerpoint/2010/main" val="152133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6</a:t>
            </a:fld>
            <a:endParaRPr lang="de-DE" dirty="0"/>
          </a:p>
        </p:txBody>
      </p:sp>
    </p:spTree>
    <p:extLst>
      <p:ext uri="{BB962C8B-B14F-4D97-AF65-F5344CB8AC3E}">
        <p14:creationId xmlns:p14="http://schemas.microsoft.com/office/powerpoint/2010/main" val="328550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7</a:t>
            </a:fld>
            <a:endParaRPr lang="de-DE"/>
          </a:p>
        </p:txBody>
      </p:sp>
    </p:spTree>
    <p:extLst>
      <p:ext uri="{BB962C8B-B14F-4D97-AF65-F5344CB8AC3E}">
        <p14:creationId xmlns:p14="http://schemas.microsoft.com/office/powerpoint/2010/main" val="249688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8</a:t>
            </a:fld>
            <a:endParaRPr lang="de-DE"/>
          </a:p>
        </p:txBody>
      </p:sp>
    </p:spTree>
    <p:extLst>
      <p:ext uri="{BB962C8B-B14F-4D97-AF65-F5344CB8AC3E}">
        <p14:creationId xmlns:p14="http://schemas.microsoft.com/office/powerpoint/2010/main" val="122947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5"/>
          </p:nvPr>
        </p:nvSpPr>
        <p:spPr/>
        <p:txBody>
          <a:bodyPr/>
          <a:lstStyle/>
          <a:p>
            <a:fld id="{0BC59D5B-305C-4FB2-8AC7-BFD4BE6EECB6}" type="slidenum">
              <a:rPr lang="de-DE" smtClean="0"/>
              <a:t>9</a:t>
            </a:fld>
            <a:endParaRPr lang="de-DE"/>
          </a:p>
        </p:txBody>
      </p:sp>
    </p:spTree>
    <p:extLst>
      <p:ext uri="{BB962C8B-B14F-4D97-AF65-F5344CB8AC3E}">
        <p14:creationId xmlns:p14="http://schemas.microsoft.com/office/powerpoint/2010/main" val="22297439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9.png"/><Relationship Id="rId2" Type="http://schemas.openxmlformats.org/officeDocument/2006/relationships/image" Target="../media/image11.png"/><Relationship Id="rId16"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877995" y="1342959"/>
            <a:ext cx="7388942" cy="294361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511114" y="367681"/>
            <a:ext cx="800100" cy="8001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800941" y="367681"/>
            <a:ext cx="800100" cy="8001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3090767" y="367681"/>
            <a:ext cx="800100" cy="800100"/>
          </a:xfrm>
          <a:prstGeom prst="rect">
            <a:avLst/>
          </a:prstGeom>
        </p:spPr>
      </p:pic>
      <p:sp>
        <p:nvSpPr>
          <p:cNvPr id="2" name="Title 1"/>
          <p:cNvSpPr>
            <a:spLocks noGrp="1"/>
          </p:cNvSpPr>
          <p:nvPr>
            <p:ph type="ctrTitle"/>
          </p:nvPr>
        </p:nvSpPr>
        <p:spPr>
          <a:xfrm>
            <a:off x="1185249" y="2081379"/>
            <a:ext cx="6773550" cy="753648"/>
          </a:xfrm>
        </p:spPr>
        <p:txBody>
          <a:bodyPr anchor="t" anchorCtr="0">
            <a:normAutofit/>
          </a:bodyPr>
          <a:lstStyle>
            <a:lvl1pPr algn="l">
              <a:lnSpc>
                <a:spcPts val="2722"/>
              </a:lnSpc>
              <a:defRPr sz="2177"/>
            </a:lvl1pPr>
          </a:lstStyle>
          <a:p>
            <a:r>
              <a:rPr lang="pl-PL" dirty="0"/>
              <a:t>Kliknij, aby edytować styl</a:t>
            </a:r>
            <a:endParaRPr lang="en-US" dirty="0"/>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16.04.2025</a:t>
            </a:fld>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7343" y="4334772"/>
            <a:ext cx="1402632" cy="821194"/>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19261" y="4334772"/>
            <a:ext cx="2278263" cy="821194"/>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83813" y="4334316"/>
            <a:ext cx="1937739" cy="822352"/>
          </a:xfrm>
          <a:prstGeom prst="rect">
            <a:avLst/>
          </a:prstGeom>
        </p:spPr>
      </p:pic>
      <p:pic>
        <p:nvPicPr>
          <p:cNvPr id="7" name="Obraz 6">
            <a:extLst>
              <a:ext uri="{FF2B5EF4-FFF2-40B4-BE49-F238E27FC236}">
                <a16:creationId xmlns:a16="http://schemas.microsoft.com/office/drawing/2014/main" id="{D99AC2CA-7069-4A8E-9D19-13E7BFB1BE1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867427" y="1"/>
            <a:ext cx="7399510" cy="3671963"/>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 name="connsiteX0" fmla="*/ 0 w 8640763"/>
              <a:gd name="connsiteY0" fmla="*/ 0 h 5221288"/>
              <a:gd name="connsiteX1" fmla="*/ 8640763 w 8640763"/>
              <a:gd name="connsiteY1" fmla="*/ 0 h 5221288"/>
              <a:gd name="connsiteX2" fmla="*/ 8640763 w 8640763"/>
              <a:gd name="connsiteY2" fmla="*/ 4500563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21288"/>
              <a:gd name="connsiteX1" fmla="*/ 8640763 w 8640763"/>
              <a:gd name="connsiteY1" fmla="*/ 0 h 5221288"/>
              <a:gd name="connsiteX2" fmla="*/ 8629626 w 8640763"/>
              <a:gd name="connsiteY2" fmla="*/ 4359975 h 5221288"/>
              <a:gd name="connsiteX3" fmla="*/ 1443576 w 8640763"/>
              <a:gd name="connsiteY3" fmla="*/ 4369045 h 5221288"/>
              <a:gd name="connsiteX4" fmla="*/ 1439863 w 8640763"/>
              <a:gd name="connsiteY4" fmla="*/ 5221288 h 5221288"/>
              <a:gd name="connsiteX5" fmla="*/ 0 w 8640763"/>
              <a:gd name="connsiteY5" fmla="*/ 5221288 h 5221288"/>
              <a:gd name="connsiteX6" fmla="*/ 0 w 8640763"/>
              <a:gd name="connsiteY6" fmla="*/ 0 h 5221288"/>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0 w 8640763"/>
              <a:gd name="connsiteY5" fmla="*/ 5221288 h 5231492"/>
              <a:gd name="connsiteX6" fmla="*/ 0 w 8640763"/>
              <a:gd name="connsiteY6" fmla="*/ 0 h 5231492"/>
              <a:gd name="connsiteX0" fmla="*/ 0 w 8640763"/>
              <a:gd name="connsiteY0" fmla="*/ 0 h 5231492"/>
              <a:gd name="connsiteX1" fmla="*/ 8640763 w 8640763"/>
              <a:gd name="connsiteY1" fmla="*/ 0 h 5231492"/>
              <a:gd name="connsiteX2" fmla="*/ 8629626 w 8640763"/>
              <a:gd name="connsiteY2" fmla="*/ 4359975 h 5231492"/>
              <a:gd name="connsiteX3" fmla="*/ 1443576 w 8640763"/>
              <a:gd name="connsiteY3" fmla="*/ 4369045 h 5231492"/>
              <a:gd name="connsiteX4" fmla="*/ 1439863 w 8640763"/>
              <a:gd name="connsiteY4" fmla="*/ 5231492 h 5231492"/>
              <a:gd name="connsiteX5" fmla="*/ 8353 w 8640763"/>
              <a:gd name="connsiteY5" fmla="*/ 5211085 h 5231492"/>
              <a:gd name="connsiteX6" fmla="*/ 0 w 8640763"/>
              <a:gd name="connsiteY6" fmla="*/ 0 h 5231492"/>
              <a:gd name="connsiteX0" fmla="*/ 0 w 8640763"/>
              <a:gd name="connsiteY0" fmla="*/ 0 h 5240109"/>
              <a:gd name="connsiteX1" fmla="*/ 8640763 w 8640763"/>
              <a:gd name="connsiteY1" fmla="*/ 0 h 5240109"/>
              <a:gd name="connsiteX2" fmla="*/ 8629626 w 8640763"/>
              <a:gd name="connsiteY2" fmla="*/ 4359975 h 5240109"/>
              <a:gd name="connsiteX3" fmla="*/ 1443576 w 8640763"/>
              <a:gd name="connsiteY3" fmla="*/ 4369045 h 5240109"/>
              <a:gd name="connsiteX4" fmla="*/ 1439863 w 8640763"/>
              <a:gd name="connsiteY4" fmla="*/ 5231492 h 5240109"/>
              <a:gd name="connsiteX5" fmla="*/ 8353 w 8640763"/>
              <a:gd name="connsiteY5" fmla="*/ 5240109 h 5240109"/>
              <a:gd name="connsiteX6" fmla="*/ 0 w 8640763"/>
              <a:gd name="connsiteY6" fmla="*/ 0 h 5240109"/>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32853"/>
              <a:gd name="connsiteX1" fmla="*/ 8640763 w 8640763"/>
              <a:gd name="connsiteY1" fmla="*/ 0 h 5232853"/>
              <a:gd name="connsiteX2" fmla="*/ 8629626 w 8640763"/>
              <a:gd name="connsiteY2" fmla="*/ 4359975 h 5232853"/>
              <a:gd name="connsiteX3" fmla="*/ 1443576 w 8640763"/>
              <a:gd name="connsiteY3" fmla="*/ 4369045 h 5232853"/>
              <a:gd name="connsiteX4" fmla="*/ 1439863 w 8640763"/>
              <a:gd name="connsiteY4" fmla="*/ 5231492 h 5232853"/>
              <a:gd name="connsiteX5" fmla="*/ 8353 w 8640763"/>
              <a:gd name="connsiteY5" fmla="*/ 5232853 h 5232853"/>
              <a:gd name="connsiteX6" fmla="*/ 0 w 8640763"/>
              <a:gd name="connsiteY6" fmla="*/ 0 h 5232853"/>
              <a:gd name="connsiteX0" fmla="*/ 0 w 8640763"/>
              <a:gd name="connsiteY0" fmla="*/ 0 h 5249632"/>
              <a:gd name="connsiteX1" fmla="*/ 8640763 w 8640763"/>
              <a:gd name="connsiteY1" fmla="*/ 0 h 5249632"/>
              <a:gd name="connsiteX2" fmla="*/ 8629626 w 8640763"/>
              <a:gd name="connsiteY2" fmla="*/ 4359975 h 5249632"/>
              <a:gd name="connsiteX3" fmla="*/ 1443576 w 8640763"/>
              <a:gd name="connsiteY3" fmla="*/ 4369045 h 5249632"/>
              <a:gd name="connsiteX4" fmla="*/ 1449764 w 8640763"/>
              <a:gd name="connsiteY4" fmla="*/ 5249632 h 5249632"/>
              <a:gd name="connsiteX5" fmla="*/ 8353 w 8640763"/>
              <a:gd name="connsiteY5" fmla="*/ 5232853 h 5249632"/>
              <a:gd name="connsiteX6" fmla="*/ 0 w 8640763"/>
              <a:gd name="connsiteY6" fmla="*/ 0 h 5249632"/>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9764 w 8640763"/>
              <a:gd name="connsiteY4" fmla="*/ 5249632 h 5250993"/>
              <a:gd name="connsiteX5" fmla="*/ 3404 w 8640763"/>
              <a:gd name="connsiteY5" fmla="*/ 5250993 h 5250993"/>
              <a:gd name="connsiteX6" fmla="*/ 0 w 8640763"/>
              <a:gd name="connsiteY6" fmla="*/ 0 h 5250993"/>
              <a:gd name="connsiteX0" fmla="*/ 0 w 8640763"/>
              <a:gd name="connsiteY0" fmla="*/ 0 h 5250993"/>
              <a:gd name="connsiteX1" fmla="*/ 8640763 w 8640763"/>
              <a:gd name="connsiteY1" fmla="*/ 0 h 5250993"/>
              <a:gd name="connsiteX2" fmla="*/ 8629626 w 8640763"/>
              <a:gd name="connsiteY2" fmla="*/ 4359975 h 5250993"/>
              <a:gd name="connsiteX3" fmla="*/ 1443576 w 8640763"/>
              <a:gd name="connsiteY3" fmla="*/ 4369045 h 5250993"/>
              <a:gd name="connsiteX4" fmla="*/ 1443824 w 8640763"/>
              <a:gd name="connsiteY4" fmla="*/ 5242376 h 5250993"/>
              <a:gd name="connsiteX5" fmla="*/ 3404 w 8640763"/>
              <a:gd name="connsiteY5" fmla="*/ 5250993 h 5250993"/>
              <a:gd name="connsiteX6" fmla="*/ 0 w 8640763"/>
              <a:gd name="connsiteY6" fmla="*/ 0 h 5250993"/>
              <a:gd name="connsiteX0" fmla="*/ 8843 w 8649606"/>
              <a:gd name="connsiteY0" fmla="*/ 0 h 5242376"/>
              <a:gd name="connsiteX1" fmla="*/ 8649606 w 8649606"/>
              <a:gd name="connsiteY1" fmla="*/ 0 h 5242376"/>
              <a:gd name="connsiteX2" fmla="*/ 8638469 w 8649606"/>
              <a:gd name="connsiteY2" fmla="*/ 4359975 h 5242376"/>
              <a:gd name="connsiteX3" fmla="*/ 1452419 w 8649606"/>
              <a:gd name="connsiteY3" fmla="*/ 4369045 h 5242376"/>
              <a:gd name="connsiteX4" fmla="*/ 1452667 w 8649606"/>
              <a:gd name="connsiteY4" fmla="*/ 5242376 h 5242376"/>
              <a:gd name="connsiteX5" fmla="*/ 367 w 8649606"/>
              <a:gd name="connsiteY5" fmla="*/ 5236481 h 5242376"/>
              <a:gd name="connsiteX6" fmla="*/ 8843 w 8649606"/>
              <a:gd name="connsiteY6" fmla="*/ 0 h 5242376"/>
              <a:gd name="connsiteX0" fmla="*/ 8843 w 8649606"/>
              <a:gd name="connsiteY0" fmla="*/ 0 h 5250993"/>
              <a:gd name="connsiteX1" fmla="*/ 8649606 w 8649606"/>
              <a:gd name="connsiteY1" fmla="*/ 0 h 5250993"/>
              <a:gd name="connsiteX2" fmla="*/ 8638469 w 8649606"/>
              <a:gd name="connsiteY2" fmla="*/ 4359975 h 5250993"/>
              <a:gd name="connsiteX3" fmla="*/ 1452419 w 8649606"/>
              <a:gd name="connsiteY3" fmla="*/ 4369045 h 5250993"/>
              <a:gd name="connsiteX4" fmla="*/ 1452667 w 8649606"/>
              <a:gd name="connsiteY4" fmla="*/ 5242376 h 5250993"/>
              <a:gd name="connsiteX5" fmla="*/ 367 w 8649606"/>
              <a:gd name="connsiteY5" fmla="*/ 5250993 h 5250993"/>
              <a:gd name="connsiteX6" fmla="*/ 8843 w 8649606"/>
              <a:gd name="connsiteY6" fmla="*/ 0 h 5250993"/>
              <a:gd name="connsiteX0" fmla="*/ 11268 w 8652031"/>
              <a:gd name="connsiteY0" fmla="*/ 0 h 5250993"/>
              <a:gd name="connsiteX1" fmla="*/ 8652031 w 8652031"/>
              <a:gd name="connsiteY1" fmla="*/ 0 h 5250993"/>
              <a:gd name="connsiteX2" fmla="*/ 8640894 w 8652031"/>
              <a:gd name="connsiteY2" fmla="*/ 4359975 h 5250993"/>
              <a:gd name="connsiteX3" fmla="*/ 1454844 w 8652031"/>
              <a:gd name="connsiteY3" fmla="*/ 4369045 h 5250993"/>
              <a:gd name="connsiteX4" fmla="*/ 1455092 w 8652031"/>
              <a:gd name="connsiteY4" fmla="*/ 5242376 h 5250993"/>
              <a:gd name="connsiteX5" fmla="*/ 317 w 8652031"/>
              <a:gd name="connsiteY5" fmla="*/ 5250993 h 5250993"/>
              <a:gd name="connsiteX6" fmla="*/ 11268 w 8652031"/>
              <a:gd name="connsiteY6" fmla="*/ 0 h 5250993"/>
              <a:gd name="connsiteX0" fmla="*/ 11268 w 8652031"/>
              <a:gd name="connsiteY0" fmla="*/ 0 h 5244947"/>
              <a:gd name="connsiteX1" fmla="*/ 8652031 w 8652031"/>
              <a:gd name="connsiteY1" fmla="*/ 0 h 5244947"/>
              <a:gd name="connsiteX2" fmla="*/ 8640894 w 8652031"/>
              <a:gd name="connsiteY2" fmla="*/ 4359975 h 5244947"/>
              <a:gd name="connsiteX3" fmla="*/ 1454844 w 8652031"/>
              <a:gd name="connsiteY3" fmla="*/ 4369045 h 5244947"/>
              <a:gd name="connsiteX4" fmla="*/ 1455092 w 8652031"/>
              <a:gd name="connsiteY4" fmla="*/ 5242376 h 5244947"/>
              <a:gd name="connsiteX5" fmla="*/ 317 w 8652031"/>
              <a:gd name="connsiteY5" fmla="*/ 5244947 h 5244947"/>
              <a:gd name="connsiteX6" fmla="*/ 11268 w 8652031"/>
              <a:gd name="connsiteY6" fmla="*/ 0 h 524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031" h="5244947">
                <a:moveTo>
                  <a:pt x="11268" y="0"/>
                </a:moveTo>
                <a:lnTo>
                  <a:pt x="8652031" y="0"/>
                </a:lnTo>
                <a:cubicBezTo>
                  <a:pt x="8648319" y="1453325"/>
                  <a:pt x="8644606" y="2906650"/>
                  <a:pt x="8640894" y="4359975"/>
                </a:cubicBezTo>
                <a:lnTo>
                  <a:pt x="1454844" y="4369045"/>
                </a:lnTo>
                <a:cubicBezTo>
                  <a:pt x="1453606" y="4653126"/>
                  <a:pt x="1456330" y="4958295"/>
                  <a:pt x="1455092" y="5242376"/>
                </a:cubicBezTo>
                <a:lnTo>
                  <a:pt x="317" y="5244947"/>
                </a:lnTo>
                <a:cubicBezTo>
                  <a:pt x="-2467" y="3507919"/>
                  <a:pt x="14052" y="1737028"/>
                  <a:pt x="11268" y="0"/>
                </a:cubicBez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dirty="0"/>
              <a:t>Kliknij ikonę, aby dodać obraz</a:t>
            </a:r>
          </a:p>
        </p:txBody>
      </p:sp>
      <p:sp>
        <p:nvSpPr>
          <p:cNvPr id="12" name="Prostokąt 11">
            <a:extLst>
              <a:ext uri="{FF2B5EF4-FFF2-40B4-BE49-F238E27FC236}">
                <a16:creationId xmlns:a16="http://schemas.microsoft.com/office/drawing/2014/main" id="{F8E39A3A-22D6-B8ED-2F58-16F69704FFAA}"/>
              </a:ext>
            </a:extLst>
          </p:cNvPr>
          <p:cNvSpPr/>
          <p:nvPr userDrawn="1"/>
        </p:nvSpPr>
        <p:spPr>
          <a:xfrm>
            <a:off x="2108483" y="3050061"/>
            <a:ext cx="7035518" cy="123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483768" y="3747872"/>
            <a:ext cx="6465290" cy="480062"/>
          </a:xfrm>
        </p:spPr>
        <p:txBody>
          <a:bodyPr/>
          <a:lstStyle/>
          <a:p>
            <a:r>
              <a:rPr lang="pl-PL" dirty="0"/>
              <a:t>Kliknij, aby edytować styl</a:t>
            </a:r>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43" y="4334772"/>
            <a:ext cx="1402632" cy="821194"/>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9261" y="4334772"/>
            <a:ext cx="2278263" cy="821194"/>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3813" y="4334316"/>
            <a:ext cx="1937739" cy="822352"/>
          </a:xfrm>
          <a:prstGeom prst="rect">
            <a:avLst/>
          </a:prstGeom>
        </p:spPr>
      </p:pic>
      <p:pic>
        <p:nvPicPr>
          <p:cNvPr id="13" name="Obraz 12">
            <a:extLst>
              <a:ext uri="{FF2B5EF4-FFF2-40B4-BE49-F238E27FC236}">
                <a16:creationId xmlns:a16="http://schemas.microsoft.com/office/drawing/2014/main" id="{9997DB1B-7AEA-45AB-A95E-349DEBEE204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8483" y="3050061"/>
            <a:ext cx="3387422" cy="624285"/>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5268B60-7B75-E347-ABDB-7ACFE21D43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09167" y="258918"/>
            <a:ext cx="3834833" cy="4136449"/>
          </a:xfrm>
          <a:prstGeom prst="rect">
            <a:avLst/>
          </a:prstGeom>
        </p:spPr>
      </p:pic>
      <p:pic>
        <p:nvPicPr>
          <p:cNvPr id="5" name="Graphic 4">
            <a:extLst>
              <a:ext uri="{FF2B5EF4-FFF2-40B4-BE49-F238E27FC236}">
                <a16:creationId xmlns:a16="http://schemas.microsoft.com/office/drawing/2014/main" id="{AAA021AF-F436-2048-A3CE-7E5C6618A48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6901" y="360016"/>
            <a:ext cx="4142026" cy="736040"/>
          </a:xfrm>
          <a:prstGeom prst="rect">
            <a:avLst/>
          </a:prstGeom>
        </p:spPr>
      </p:pic>
      <p:sp>
        <p:nvSpPr>
          <p:cNvPr id="7" name="Subtitle 2">
            <a:extLst>
              <a:ext uri="{FF2B5EF4-FFF2-40B4-BE49-F238E27FC236}">
                <a16:creationId xmlns:a16="http://schemas.microsoft.com/office/drawing/2014/main" id="{01913C36-4D36-5840-991B-0A1298573CAE}"/>
              </a:ext>
            </a:extLst>
          </p:cNvPr>
          <p:cNvSpPr>
            <a:spLocks noGrp="1"/>
          </p:cNvSpPr>
          <p:nvPr>
            <p:ph type="subTitle" idx="1"/>
          </p:nvPr>
        </p:nvSpPr>
        <p:spPr>
          <a:xfrm>
            <a:off x="371726" y="1564371"/>
            <a:ext cx="5253592" cy="1425493"/>
          </a:xfrm>
        </p:spPr>
        <p:txBody>
          <a:bodyPr>
            <a:noAutofit/>
          </a:bodyPr>
          <a:lstStyle>
            <a:lvl1pPr marL="0" indent="0">
              <a:buNone/>
              <a:defRPr/>
            </a:lvl1pPr>
          </a:lstStyle>
          <a:p>
            <a:pPr algn="l"/>
            <a:r>
              <a:rPr lang="en-US" sz="3600" b="1">
                <a:latin typeface="Open Sans" panose="020B0606030504020204" pitchFamily="34" charset="0"/>
                <a:ea typeface="Open Sans" panose="020B0606030504020204" pitchFamily="34" charset="0"/>
                <a:cs typeface="Open Sans" panose="020B0606030504020204" pitchFamily="34" charset="0"/>
              </a:rPr>
              <a:t>Click to edit Master subtitle style</a:t>
            </a:r>
          </a:p>
        </p:txBody>
      </p:sp>
      <p:pic>
        <p:nvPicPr>
          <p:cNvPr id="11" name="Graphic 10">
            <a:extLst>
              <a:ext uri="{FF2B5EF4-FFF2-40B4-BE49-F238E27FC236}">
                <a16:creationId xmlns:a16="http://schemas.microsoft.com/office/drawing/2014/main" id="{30798998-0C7C-EA45-A4F2-93E86B5DC5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99867" y="4492916"/>
            <a:ext cx="2447925" cy="152400"/>
          </a:xfrm>
          <a:prstGeom prst="rect">
            <a:avLst/>
          </a:prstGeom>
        </p:spPr>
      </p:pic>
      <p:sp>
        <p:nvSpPr>
          <p:cNvPr id="13" name="Text Placeholder 12">
            <a:extLst>
              <a:ext uri="{FF2B5EF4-FFF2-40B4-BE49-F238E27FC236}">
                <a16:creationId xmlns:a16="http://schemas.microsoft.com/office/drawing/2014/main" id="{8DC57648-D143-CE4E-B8CA-782A8F96764A}"/>
              </a:ext>
            </a:extLst>
          </p:cNvPr>
          <p:cNvSpPr>
            <a:spLocks noGrp="1"/>
          </p:cNvSpPr>
          <p:nvPr>
            <p:ph type="body" sz="quarter" idx="10" hasCustomPrompt="1"/>
          </p:nvPr>
        </p:nvSpPr>
        <p:spPr>
          <a:xfrm>
            <a:off x="391161" y="3075386"/>
            <a:ext cx="4358951" cy="336786"/>
          </a:xfrm>
        </p:spPr>
        <p:txBody>
          <a:bodyPr/>
          <a:lstStyle>
            <a:lvl1pPr marL="0" indent="0">
              <a:spcBef>
                <a:spcPts val="0"/>
              </a:spcBef>
              <a:buNone/>
              <a:defRPr/>
            </a:lvl1pPr>
          </a:lstStyle>
          <a:p>
            <a:r>
              <a:rPr lang="en-US" sz="1050" b="1">
                <a:latin typeface="Open Sans Semibold" panose="020B0606030504020204" pitchFamily="34" charset="0"/>
                <a:ea typeface="Open Sans Semibold" panose="020B0606030504020204" pitchFamily="34" charset="0"/>
                <a:cs typeface="Open Sans Semibold" panose="020B0606030504020204" pitchFamily="34" charset="0"/>
              </a:rPr>
              <a:t>Name of Presenter </a:t>
            </a:r>
          </a:p>
          <a:p>
            <a:r>
              <a:rPr lang="en-GB" sz="900" i="1">
                <a:latin typeface="Open Sans" panose="020B0606030504020204" pitchFamily="34" charset="0"/>
                <a:ea typeface="Open Sans" panose="020B0606030504020204" pitchFamily="34" charset="0"/>
                <a:cs typeface="Open Sans" panose="020B0606030504020204" pitchFamily="34" charset="0"/>
              </a:rPr>
              <a:t>Policy Officer | Interreg Europe Secretariat</a:t>
            </a:r>
          </a:p>
        </p:txBody>
      </p:sp>
      <p:sp>
        <p:nvSpPr>
          <p:cNvPr id="17" name="Content Placeholder 16">
            <a:extLst>
              <a:ext uri="{FF2B5EF4-FFF2-40B4-BE49-F238E27FC236}">
                <a16:creationId xmlns:a16="http://schemas.microsoft.com/office/drawing/2014/main" id="{2BCEAF90-08AF-E94E-84D8-638E4C25EC76}"/>
              </a:ext>
            </a:extLst>
          </p:cNvPr>
          <p:cNvSpPr>
            <a:spLocks noGrp="1"/>
          </p:cNvSpPr>
          <p:nvPr>
            <p:ph sz="quarter" idx="11" hasCustomPrompt="1"/>
          </p:nvPr>
        </p:nvSpPr>
        <p:spPr>
          <a:xfrm>
            <a:off x="470773" y="4357111"/>
            <a:ext cx="4737614" cy="359342"/>
          </a:xfrm>
        </p:spPr>
        <p:txBody>
          <a:bodyPr/>
          <a:lstStyle>
            <a:lvl1pPr marL="0" indent="0">
              <a:spcBef>
                <a:spcPts val="0"/>
              </a:spcBef>
              <a:buNone/>
              <a:defRPr/>
            </a:lvl1pPr>
          </a:lstStyle>
          <a:p>
            <a:r>
              <a:rPr lang="en-US" sz="900" b="1">
                <a:solidFill>
                  <a:srgbClr val="95948B"/>
                </a:solidFill>
                <a:latin typeface="Open Sans" panose="020B0606030504020204" pitchFamily="34" charset="0"/>
                <a:ea typeface="Open Sans" panose="020B0606030504020204" pitchFamily="34" charset="0"/>
                <a:cs typeface="Open Sans" panose="020B0606030504020204" pitchFamily="34" charset="0"/>
              </a:rPr>
              <a:t>Title of Event</a:t>
            </a:r>
          </a:p>
          <a:p>
            <a:r>
              <a:rPr lang="en-US" sz="900" b="1">
                <a:solidFill>
                  <a:srgbClr val="95948B"/>
                </a:solidFill>
                <a:latin typeface="Open Sans" panose="020B0606030504020204" pitchFamily="34" charset="0"/>
                <a:ea typeface="Open Sans" panose="020B0606030504020204" pitchFamily="34" charset="0"/>
                <a:cs typeface="Open Sans" panose="020B0606030504020204" pitchFamily="34" charset="0"/>
              </a:rPr>
              <a:t>Location</a:t>
            </a:r>
          </a:p>
        </p:txBody>
      </p:sp>
      <p:sp>
        <p:nvSpPr>
          <p:cNvPr id="20" name="Text Placeholder 19">
            <a:extLst>
              <a:ext uri="{FF2B5EF4-FFF2-40B4-BE49-F238E27FC236}">
                <a16:creationId xmlns:a16="http://schemas.microsoft.com/office/drawing/2014/main" id="{4C03763D-F865-8D47-93BC-9FD4AAC96BF2}"/>
              </a:ext>
            </a:extLst>
          </p:cNvPr>
          <p:cNvSpPr>
            <a:spLocks noGrp="1"/>
          </p:cNvSpPr>
          <p:nvPr>
            <p:ph type="body" sz="quarter" idx="12" hasCustomPrompt="1"/>
          </p:nvPr>
        </p:nvSpPr>
        <p:spPr>
          <a:xfrm>
            <a:off x="447422" y="3459415"/>
            <a:ext cx="1997869" cy="180413"/>
          </a:xfrm>
          <a:solidFill>
            <a:schemeClr val="tx1"/>
          </a:solidFill>
        </p:spPr>
        <p:txBody>
          <a:bodyPr/>
          <a:lstStyle>
            <a:lvl1pPr marL="0" indent="0">
              <a:buNone/>
              <a:defRPr/>
            </a:lvl1pPr>
          </a:lstStyle>
          <a:p>
            <a:pPr algn="ctr"/>
            <a:r>
              <a:rPr lang="en-US" sz="900" b="1">
                <a:solidFill>
                  <a:schemeClr val="bg1"/>
                </a:solidFill>
                <a:latin typeface="Open Sans" panose="020B0606030504020204" pitchFamily="34" charset="0"/>
                <a:ea typeface="Open Sans" panose="020B0606030504020204" pitchFamily="34" charset="0"/>
                <a:cs typeface="Open Sans" panose="020B0606030504020204" pitchFamily="34" charset="0"/>
              </a:rPr>
              <a:t>07 JULY 2021 | 45 Minutes</a:t>
            </a:r>
          </a:p>
        </p:txBody>
      </p:sp>
    </p:spTree>
    <p:extLst>
      <p:ext uri="{BB962C8B-B14F-4D97-AF65-F5344CB8AC3E}">
        <p14:creationId xmlns:p14="http://schemas.microsoft.com/office/powerpoint/2010/main" val="1094395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4542" y="1340348"/>
            <a:ext cx="2970000" cy="2160000"/>
          </a:xfrm>
        </p:spPr>
        <p:txBody>
          <a:bodyPr>
            <a:noAutofit/>
          </a:bodyPr>
          <a:lstStyle>
            <a:lvl1pPr marL="0" indent="0" algn="r">
              <a:buNone/>
              <a:defRPr sz="147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3102129" y="1403258"/>
            <a:ext cx="5400000" cy="2160000"/>
          </a:xfrm>
        </p:spPr>
        <p:txBody>
          <a:bodyPr>
            <a:normAutofit/>
          </a:bodyPr>
          <a:lstStyle>
            <a:lvl1pPr marL="0" indent="0">
              <a:lnSpc>
                <a:spcPct val="100000"/>
              </a:lnSpc>
              <a:spcBef>
                <a:spcPts val="0"/>
              </a:spcBef>
              <a:buNone/>
              <a:defRPr sz="36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err="1"/>
              <a:t>Chapter</a:t>
            </a:r>
            <a:r>
              <a:rPr lang="fr-CH"/>
              <a:t> </a:t>
            </a:r>
          </a:p>
          <a:p>
            <a:pPr lvl="0"/>
            <a:r>
              <a:rPr lang="en-LU"/>
              <a:t>Title</a:t>
            </a:r>
          </a:p>
        </p:txBody>
      </p:sp>
    </p:spTree>
    <p:extLst>
      <p:ext uri="{BB962C8B-B14F-4D97-AF65-F5344CB8AC3E}">
        <p14:creationId xmlns:p14="http://schemas.microsoft.com/office/powerpoint/2010/main" val="387717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CCB4-3A24-4D27-AF36-35F02DCD8460}"/>
              </a:ext>
            </a:extLst>
          </p:cNvPr>
          <p:cNvSpPr>
            <a:spLocks noGrp="1"/>
          </p:cNvSpPr>
          <p:nvPr>
            <p:ph type="title"/>
          </p:nvPr>
        </p:nvSpPr>
        <p:spPr/>
        <p:txBody>
          <a:bodyPr/>
          <a:lstStyle/>
          <a:p>
            <a:r>
              <a:rPr lang="en-US"/>
              <a:t>Click to edit Master title style</a:t>
            </a:r>
          </a:p>
        </p:txBody>
      </p:sp>
      <p:sp>
        <p:nvSpPr>
          <p:cNvPr id="3" name="PH nr">
            <a:extLst>
              <a:ext uri="{FF2B5EF4-FFF2-40B4-BE49-F238E27FC236}">
                <a16:creationId xmlns:a16="http://schemas.microsoft.com/office/drawing/2014/main" id="{FA2F03EF-F8BE-43DD-903E-17A8823EBDE0}"/>
              </a:ext>
            </a:extLst>
          </p:cNvPr>
          <p:cNvSpPr>
            <a:spLocks noGrp="1"/>
          </p:cNvSpPr>
          <p:nvPr>
            <p:ph type="body" sz="quarter" idx="11" hasCustomPrompt="1"/>
          </p:nvPr>
        </p:nvSpPr>
        <p:spPr>
          <a:xfrm>
            <a:off x="4543" y="1491750"/>
            <a:ext cx="2364584" cy="2110927"/>
          </a:xfrm>
        </p:spPr>
        <p:txBody>
          <a:bodyPr>
            <a:noAutofit/>
          </a:bodyPr>
          <a:lstStyle>
            <a:lvl1pPr marL="0" indent="0" algn="ctr">
              <a:buNone/>
              <a:defRPr sz="17625" b="1">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a:t>
            </a:r>
            <a:endParaRPr lang="en-LU"/>
          </a:p>
        </p:txBody>
      </p:sp>
      <p:sp>
        <p:nvSpPr>
          <p:cNvPr id="4" name="PH Title">
            <a:extLst>
              <a:ext uri="{FF2B5EF4-FFF2-40B4-BE49-F238E27FC236}">
                <a16:creationId xmlns:a16="http://schemas.microsoft.com/office/drawing/2014/main" id="{5C944C32-25DE-451C-90BF-9109CEDEAA72}"/>
              </a:ext>
            </a:extLst>
          </p:cNvPr>
          <p:cNvSpPr>
            <a:spLocks noGrp="1"/>
          </p:cNvSpPr>
          <p:nvPr>
            <p:ph type="body" sz="quarter" idx="12" hasCustomPrompt="1"/>
          </p:nvPr>
        </p:nvSpPr>
        <p:spPr>
          <a:xfrm>
            <a:off x="2369128" y="1491750"/>
            <a:ext cx="6146222" cy="3215332"/>
          </a:xfrm>
        </p:spPr>
        <p:txBody>
          <a:bodyPr>
            <a:normAutofit/>
          </a:bodyPr>
          <a:lstStyle>
            <a:lvl1pPr marL="0" indent="0">
              <a:lnSpc>
                <a:spcPct val="100000"/>
              </a:lnSpc>
              <a:spcBef>
                <a:spcPts val="0"/>
              </a:spcBef>
              <a:buNone/>
              <a:defRPr sz="21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err="1"/>
              <a:t>Chapter</a:t>
            </a:r>
            <a:r>
              <a:rPr lang="fr-CH"/>
              <a:t> </a:t>
            </a:r>
          </a:p>
          <a:p>
            <a:pPr lvl="0"/>
            <a:r>
              <a:rPr lang="en-LU"/>
              <a:t>Title</a:t>
            </a:r>
          </a:p>
        </p:txBody>
      </p:sp>
    </p:spTree>
    <p:extLst>
      <p:ext uri="{BB962C8B-B14F-4D97-AF65-F5344CB8AC3E}">
        <p14:creationId xmlns:p14="http://schemas.microsoft.com/office/powerpoint/2010/main" val="126464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2700" baseline="0"/>
            </a:lvl1pPr>
          </a:lstStyle>
          <a:p>
            <a:r>
              <a:rPr lang="en-US"/>
              <a:t>Click to edit Master title style</a:t>
            </a:r>
          </a:p>
        </p:txBody>
      </p:sp>
    </p:spTree>
    <p:extLst>
      <p:ext uri="{BB962C8B-B14F-4D97-AF65-F5344CB8AC3E}">
        <p14:creationId xmlns:p14="http://schemas.microsoft.com/office/powerpoint/2010/main" val="3053847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74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634045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033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30" name="Prostokąt 29">
            <a:extLst>
              <a:ext uri="{FF2B5EF4-FFF2-40B4-BE49-F238E27FC236}">
                <a16:creationId xmlns:a16="http://schemas.microsoft.com/office/drawing/2014/main" id="{C0CA1683-BBD7-49B1-A28E-B898DDE62117}"/>
              </a:ext>
            </a:extLst>
          </p:cNvPr>
          <p:cNvSpPr/>
          <p:nvPr userDrawn="1"/>
        </p:nvSpPr>
        <p:spPr>
          <a:xfrm>
            <a:off x="1" y="0"/>
            <a:ext cx="4264484" cy="19687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9" name="Prostokąt 8">
            <a:extLst>
              <a:ext uri="{FF2B5EF4-FFF2-40B4-BE49-F238E27FC236}">
                <a16:creationId xmlns:a16="http://schemas.microsoft.com/office/drawing/2014/main" id="{A63EBD56-4A88-4F5C-BEAF-A33740721C44}"/>
              </a:ext>
            </a:extLst>
          </p:cNvPr>
          <p:cNvSpPr/>
          <p:nvPr userDrawn="1"/>
        </p:nvSpPr>
        <p:spPr>
          <a:xfrm>
            <a:off x="877064" y="1349596"/>
            <a:ext cx="7389873" cy="29369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2" name="Title 1"/>
          <p:cNvSpPr>
            <a:spLocks noGrp="1"/>
          </p:cNvSpPr>
          <p:nvPr>
            <p:ph type="ctrTitle"/>
          </p:nvPr>
        </p:nvSpPr>
        <p:spPr>
          <a:xfrm>
            <a:off x="1185249" y="2088941"/>
            <a:ext cx="6773550" cy="740100"/>
          </a:xfrm>
        </p:spPr>
        <p:txBody>
          <a:bodyPr anchor="t" anchorCtr="0">
            <a:normAutofit/>
          </a:bodyPr>
          <a:lstStyle>
            <a:lvl1pPr algn="l">
              <a:lnSpc>
                <a:spcPts val="2722"/>
              </a:lnSpc>
              <a:defRPr sz="2177"/>
            </a:lvl1pPr>
          </a:lstStyle>
          <a:p>
            <a:r>
              <a:rPr lang="pl-PL" dirty="0"/>
              <a:t>Kliknij, aby edytować styl</a:t>
            </a:r>
            <a:endParaRPr lang="en-US" dirty="0"/>
          </a:p>
        </p:txBody>
      </p:sp>
      <p:sp>
        <p:nvSpPr>
          <p:cNvPr id="3" name="Subtitle 2"/>
          <p:cNvSpPr>
            <a:spLocks noGrp="1"/>
          </p:cNvSpPr>
          <p:nvPr>
            <p:ph type="subTitle" idx="1"/>
          </p:nvPr>
        </p:nvSpPr>
        <p:spPr>
          <a:xfrm>
            <a:off x="1185259" y="3307899"/>
            <a:ext cx="6773483" cy="734817"/>
          </a:xfrm>
        </p:spPr>
        <p:txBody>
          <a:bodyPr>
            <a:normAutofit/>
          </a:bodyPr>
          <a:lstStyle>
            <a:lvl1pPr marL="0" indent="0" algn="l">
              <a:lnSpc>
                <a:spcPts val="2381"/>
              </a:lnSpc>
              <a:buNone/>
              <a:defRPr sz="1905" b="1">
                <a:solidFill>
                  <a:schemeClr val="tx2"/>
                </a:solidFill>
              </a:defRPr>
            </a:lvl1pPr>
            <a:lvl2pPr marL="342903" indent="0" algn="ctr">
              <a:buNone/>
              <a:defRPr sz="1500"/>
            </a:lvl2pPr>
            <a:lvl3pPr marL="685804" indent="0" algn="ctr">
              <a:buNone/>
              <a:defRPr sz="1350"/>
            </a:lvl3pPr>
            <a:lvl4pPr marL="1028707" indent="0" algn="ctr">
              <a:buNone/>
              <a:defRPr sz="1200"/>
            </a:lvl4pPr>
            <a:lvl5pPr marL="1371609" indent="0" algn="ctr">
              <a:buNone/>
              <a:defRPr sz="1200"/>
            </a:lvl5pPr>
            <a:lvl6pPr marL="1714511" indent="0" algn="ctr">
              <a:buNone/>
              <a:defRPr sz="1200"/>
            </a:lvl6pPr>
            <a:lvl7pPr marL="2057413" indent="0" algn="ctr">
              <a:buNone/>
              <a:defRPr sz="1200"/>
            </a:lvl7pPr>
            <a:lvl8pPr marL="2400316" indent="0" algn="ctr">
              <a:buNone/>
              <a:defRPr sz="1200"/>
            </a:lvl8pPr>
            <a:lvl9pPr marL="2743218"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a:xfrm>
            <a:off x="6726719" y="367682"/>
            <a:ext cx="1539287" cy="237532"/>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16.04.2025</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2">
            <a:alphaModFix amt="55000"/>
            <a:extLst>
              <a:ext uri="{28A0092B-C50C-407E-A947-70E740481C1C}">
                <a14:useLocalDpi xmlns:a14="http://schemas.microsoft.com/office/drawing/2010/main" val="0"/>
              </a:ext>
            </a:extLst>
          </a:blip>
          <a:stretch>
            <a:fillRect/>
          </a:stretch>
        </p:blipFill>
        <p:spPr>
          <a:xfrm>
            <a:off x="402576" y="824802"/>
            <a:ext cx="342900" cy="3429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1011924" y="349553"/>
            <a:ext cx="342900" cy="3429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024976" y="824802"/>
            <a:ext cx="342900" cy="3429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492560" y="344396"/>
            <a:ext cx="342900" cy="3429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395536" y="349552"/>
            <a:ext cx="342900" cy="3429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643979" y="831921"/>
            <a:ext cx="342900" cy="3429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251489" y="347988"/>
            <a:ext cx="342900" cy="3429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69293" y="342342"/>
            <a:ext cx="342900" cy="3429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1633684" y="339502"/>
            <a:ext cx="342900" cy="3429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867398" y="829987"/>
            <a:ext cx="342900" cy="3429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492413" y="829009"/>
            <a:ext cx="342900" cy="3429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2251489" y="829009"/>
            <a:ext cx="342900" cy="342900"/>
          </a:xfrm>
          <a:prstGeom prst="rect">
            <a:avLst/>
          </a:prstGeom>
        </p:spPr>
      </p:pic>
      <p:pic>
        <p:nvPicPr>
          <p:cNvPr id="32" name="Obraz 31">
            <a:extLst>
              <a:ext uri="{FF2B5EF4-FFF2-40B4-BE49-F238E27FC236}">
                <a16:creationId xmlns:a16="http://schemas.microsoft.com/office/drawing/2014/main" id="{A2E34B4B-2F98-4123-BCC4-081E05CD7DB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7063" y="1342959"/>
            <a:ext cx="3387422" cy="624285"/>
          </a:xfrm>
          <a:prstGeom prst="rect">
            <a:avLst/>
          </a:prstGeom>
        </p:spPr>
      </p:pic>
      <p:pic>
        <p:nvPicPr>
          <p:cNvPr id="34" name="Obraz 33">
            <a:extLst>
              <a:ext uri="{FF2B5EF4-FFF2-40B4-BE49-F238E27FC236}">
                <a16:creationId xmlns:a16="http://schemas.microsoft.com/office/drawing/2014/main" id="{2B8C7807-531F-4621-B53E-F62BE86700D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7343" y="4334772"/>
            <a:ext cx="1402632" cy="821194"/>
          </a:xfrm>
          <a:prstGeom prst="rect">
            <a:avLst/>
          </a:prstGeom>
        </p:spPr>
      </p:pic>
      <p:pic>
        <p:nvPicPr>
          <p:cNvPr id="36" name="Obraz 35">
            <a:extLst>
              <a:ext uri="{FF2B5EF4-FFF2-40B4-BE49-F238E27FC236}">
                <a16:creationId xmlns:a16="http://schemas.microsoft.com/office/drawing/2014/main" id="{B49339D9-C6B3-4A84-9FE3-CB89355BAB4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219261" y="4334772"/>
            <a:ext cx="2278263" cy="821194"/>
          </a:xfrm>
          <a:prstGeom prst="rect">
            <a:avLst/>
          </a:prstGeom>
        </p:spPr>
      </p:pic>
      <p:pic>
        <p:nvPicPr>
          <p:cNvPr id="38" name="Obraz 37">
            <a:extLst>
              <a:ext uri="{FF2B5EF4-FFF2-40B4-BE49-F238E27FC236}">
                <a16:creationId xmlns:a16="http://schemas.microsoft.com/office/drawing/2014/main" id="{0E48CF08-3797-41AA-99F6-9E7EFBC357D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183813" y="4334316"/>
            <a:ext cx="1937739" cy="822352"/>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bg>
      <p:bgRef idx="1001">
        <a:schemeClr val="bg1"/>
      </p:bgRef>
    </p:bg>
    <p:spTree>
      <p:nvGrpSpPr>
        <p:cNvPr id="1" name=""/>
        <p:cNvGrpSpPr/>
        <p:nvPr/>
      </p:nvGrpSpPr>
      <p:grpSpPr>
        <a:xfrm>
          <a:off x="0" y="0"/>
          <a:ext cx="0" cy="0"/>
          <a:chOff x="0" y="0"/>
          <a:chExt cx="0" cy="0"/>
        </a:xfrm>
      </p:grpSpPr>
      <p:sp>
        <p:nvSpPr>
          <p:cNvPr id="17" name="Symbol zastępczy obrazu 8">
            <a:extLst>
              <a:ext uri="{FF2B5EF4-FFF2-40B4-BE49-F238E27FC236}">
                <a16:creationId xmlns:a16="http://schemas.microsoft.com/office/drawing/2014/main" id="{5DB7025B-8E3D-400F-9C76-C0A26B301144}"/>
              </a:ext>
            </a:extLst>
          </p:cNvPr>
          <p:cNvSpPr>
            <a:spLocks noGrp="1"/>
          </p:cNvSpPr>
          <p:nvPr>
            <p:ph type="pic" sz="quarter" idx="11"/>
          </p:nvPr>
        </p:nvSpPr>
        <p:spPr>
          <a:xfrm>
            <a:off x="9026" y="9407"/>
            <a:ext cx="5850822" cy="3687291"/>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76475 w 6835775"/>
              <a:gd name="connsiteY3" fmla="*/ 4232329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249635 h 4859338"/>
              <a:gd name="connsiteX3" fmla="*/ 2162707 w 6835775"/>
              <a:gd name="connsiteY3" fmla="*/ 4111191 h 4859338"/>
              <a:gd name="connsiteX4" fmla="*/ 2155824 w 6835775"/>
              <a:gd name="connsiteY4" fmla="*/ 4859338 h 4859338"/>
              <a:gd name="connsiteX5" fmla="*/ 0 w 6835775"/>
              <a:gd name="connsiteY5" fmla="*/ 4859338 h 4859338"/>
              <a:gd name="connsiteX6" fmla="*/ 0 w 6835775"/>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111191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76475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6438"/>
              <a:gd name="connsiteY0" fmla="*/ 0 h 4859338"/>
              <a:gd name="connsiteX1" fmla="*/ 6835775 w 6836438"/>
              <a:gd name="connsiteY1" fmla="*/ 0 h 4859338"/>
              <a:gd name="connsiteX2" fmla="*/ 6835776 w 6836438"/>
              <a:gd name="connsiteY2" fmla="*/ 4145802 h 4859338"/>
              <a:gd name="connsiteX3" fmla="*/ 2162707 w 6836438"/>
              <a:gd name="connsiteY3" fmla="*/ 4059275 h 4859338"/>
              <a:gd name="connsiteX4" fmla="*/ 2155824 w 6836438"/>
              <a:gd name="connsiteY4" fmla="*/ 4859338 h 4859338"/>
              <a:gd name="connsiteX5" fmla="*/ 0 w 6836438"/>
              <a:gd name="connsiteY5" fmla="*/ 4859338 h 4859338"/>
              <a:gd name="connsiteX6" fmla="*/ 0 w 6836438"/>
              <a:gd name="connsiteY6" fmla="*/ 0 h 4859338"/>
              <a:gd name="connsiteX0" fmla="*/ 0 w 6835775"/>
              <a:gd name="connsiteY0" fmla="*/ 0 h 4859338"/>
              <a:gd name="connsiteX1" fmla="*/ 6835775 w 6835775"/>
              <a:gd name="connsiteY1" fmla="*/ 0 h 4859338"/>
              <a:gd name="connsiteX2" fmla="*/ 6828892 w 6835775"/>
              <a:gd name="connsiteY2" fmla="*/ 4076581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2707 w 6835775"/>
              <a:gd name="connsiteY3" fmla="*/ 405927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28892 w 6835775"/>
              <a:gd name="connsiteY2" fmla="*/ 4050623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5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59338"/>
              <a:gd name="connsiteX1" fmla="*/ 6835775 w 6835775"/>
              <a:gd name="connsiteY1" fmla="*/ 0 h 4859338"/>
              <a:gd name="connsiteX2" fmla="*/ 6835011 w 6835775"/>
              <a:gd name="connsiteY2" fmla="*/ 4119846 h 4859338"/>
              <a:gd name="connsiteX3" fmla="*/ 2168826 w 6835775"/>
              <a:gd name="connsiteY3" fmla="*/ 4120805 h 4859338"/>
              <a:gd name="connsiteX4" fmla="*/ 2155824 w 6835775"/>
              <a:gd name="connsiteY4" fmla="*/ 4859338 h 4859338"/>
              <a:gd name="connsiteX5" fmla="*/ 0 w 6835775"/>
              <a:gd name="connsiteY5" fmla="*/ 4859338 h 4859338"/>
              <a:gd name="connsiteX6" fmla="*/ 0 w 6835775"/>
              <a:gd name="connsiteY6" fmla="*/ 0 h 4859338"/>
              <a:gd name="connsiteX0" fmla="*/ 0 w 6835775"/>
              <a:gd name="connsiteY0" fmla="*/ 0 h 4898126"/>
              <a:gd name="connsiteX1" fmla="*/ 6835775 w 6835775"/>
              <a:gd name="connsiteY1" fmla="*/ 0 h 4898126"/>
              <a:gd name="connsiteX2" fmla="*/ 6835011 w 6835775"/>
              <a:gd name="connsiteY2" fmla="*/ 4119846 h 4898126"/>
              <a:gd name="connsiteX3" fmla="*/ 2168826 w 6835775"/>
              <a:gd name="connsiteY3" fmla="*/ 4120805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58314 w 6835775"/>
              <a:gd name="connsiteY3" fmla="*/ 4130502 h 4898126"/>
              <a:gd name="connsiteX4" fmla="*/ 2259079 w 6835775"/>
              <a:gd name="connsiteY4" fmla="*/ 4898126 h 4898126"/>
              <a:gd name="connsiteX5" fmla="*/ 0 w 6835775"/>
              <a:gd name="connsiteY5" fmla="*/ 4859338 h 4898126"/>
              <a:gd name="connsiteX6" fmla="*/ 0 w 6835775"/>
              <a:gd name="connsiteY6" fmla="*/ 0 h 4898126"/>
              <a:gd name="connsiteX0" fmla="*/ 0 w 6835775"/>
              <a:gd name="connsiteY0" fmla="*/ 0 h 4898126"/>
              <a:gd name="connsiteX1" fmla="*/ 6835775 w 6835775"/>
              <a:gd name="connsiteY1" fmla="*/ 0 h 4898126"/>
              <a:gd name="connsiteX2" fmla="*/ 6835011 w 6835775"/>
              <a:gd name="connsiteY2" fmla="*/ 4119846 h 4898126"/>
              <a:gd name="connsiteX3" fmla="*/ 2265198 w 6835775"/>
              <a:gd name="connsiteY3" fmla="*/ 4072319 h 4898126"/>
              <a:gd name="connsiteX4" fmla="*/ 2259079 w 6835775"/>
              <a:gd name="connsiteY4" fmla="*/ 4898126 h 4898126"/>
              <a:gd name="connsiteX5" fmla="*/ 0 w 6835775"/>
              <a:gd name="connsiteY5" fmla="*/ 4859338 h 4898126"/>
              <a:gd name="connsiteX6" fmla="*/ 0 w 6835775"/>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65198 w 6842219"/>
              <a:gd name="connsiteY3" fmla="*/ 4072319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61663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51966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58314 w 6842219"/>
              <a:gd name="connsiteY3" fmla="*/ 4023835 h 4898126"/>
              <a:gd name="connsiteX4" fmla="*/ 2259079 w 6842219"/>
              <a:gd name="connsiteY4" fmla="*/ 4898126 h 4898126"/>
              <a:gd name="connsiteX5" fmla="*/ 0 w 6842219"/>
              <a:gd name="connsiteY5" fmla="*/ 4859338 h 4898126"/>
              <a:gd name="connsiteX6" fmla="*/ 0 w 6842219"/>
              <a:gd name="connsiteY6" fmla="*/ 0 h 4898126"/>
              <a:gd name="connsiteX0" fmla="*/ 0 w 6842219"/>
              <a:gd name="connsiteY0" fmla="*/ 0 h 4898126"/>
              <a:gd name="connsiteX1" fmla="*/ 6835775 w 6842219"/>
              <a:gd name="connsiteY1" fmla="*/ 0 h 4898126"/>
              <a:gd name="connsiteX2" fmla="*/ 6841895 w 6842219"/>
              <a:gd name="connsiteY2" fmla="*/ 4013178 h 4898126"/>
              <a:gd name="connsiteX3" fmla="*/ 2244548 w 6842219"/>
              <a:gd name="connsiteY3" fmla="*/ 4082018 h 4898126"/>
              <a:gd name="connsiteX4" fmla="*/ 2259079 w 6842219"/>
              <a:gd name="connsiteY4" fmla="*/ 4898126 h 4898126"/>
              <a:gd name="connsiteX5" fmla="*/ 0 w 6842219"/>
              <a:gd name="connsiteY5" fmla="*/ 4859338 h 4898126"/>
              <a:gd name="connsiteX6" fmla="*/ 0 w 6842219"/>
              <a:gd name="connsiteY6" fmla="*/ 0 h 4898126"/>
              <a:gd name="connsiteX0" fmla="*/ 0 w 6869529"/>
              <a:gd name="connsiteY0" fmla="*/ 0 h 4898126"/>
              <a:gd name="connsiteX1" fmla="*/ 6835775 w 6869529"/>
              <a:gd name="connsiteY1" fmla="*/ 0 h 4898126"/>
              <a:gd name="connsiteX2" fmla="*/ 6869430 w 6869529"/>
              <a:gd name="connsiteY2" fmla="*/ 4090754 h 4898126"/>
              <a:gd name="connsiteX3" fmla="*/ 2244548 w 6869529"/>
              <a:gd name="connsiteY3" fmla="*/ 4082018 h 4898126"/>
              <a:gd name="connsiteX4" fmla="*/ 2259079 w 6869529"/>
              <a:gd name="connsiteY4" fmla="*/ 4898126 h 4898126"/>
              <a:gd name="connsiteX5" fmla="*/ 0 w 6869529"/>
              <a:gd name="connsiteY5" fmla="*/ 4859338 h 4898126"/>
              <a:gd name="connsiteX6" fmla="*/ 0 w 6869529"/>
              <a:gd name="connsiteY6" fmla="*/ 0 h 4898126"/>
              <a:gd name="connsiteX0" fmla="*/ 0 w 6869529"/>
              <a:gd name="connsiteY0" fmla="*/ 0 h 4907822"/>
              <a:gd name="connsiteX1" fmla="*/ 6835775 w 6869529"/>
              <a:gd name="connsiteY1" fmla="*/ 0 h 4907822"/>
              <a:gd name="connsiteX2" fmla="*/ 6869430 w 6869529"/>
              <a:gd name="connsiteY2" fmla="*/ 4090754 h 4907822"/>
              <a:gd name="connsiteX3" fmla="*/ 2244548 w 6869529"/>
              <a:gd name="connsiteY3" fmla="*/ 4082018 h 4907822"/>
              <a:gd name="connsiteX4" fmla="*/ 2245312 w 6869529"/>
              <a:gd name="connsiteY4" fmla="*/ 4907822 h 4907822"/>
              <a:gd name="connsiteX5" fmla="*/ 0 w 6869529"/>
              <a:gd name="connsiteY5" fmla="*/ 4859338 h 4907822"/>
              <a:gd name="connsiteX6" fmla="*/ 0 w 6869529"/>
              <a:gd name="connsiteY6" fmla="*/ 0 h 4907822"/>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917518"/>
              <a:gd name="connsiteX1" fmla="*/ 6835775 w 6869529"/>
              <a:gd name="connsiteY1" fmla="*/ 0 h 4917518"/>
              <a:gd name="connsiteX2" fmla="*/ 6869430 w 6869529"/>
              <a:gd name="connsiteY2" fmla="*/ 4090754 h 4917518"/>
              <a:gd name="connsiteX3" fmla="*/ 2244548 w 6869529"/>
              <a:gd name="connsiteY3" fmla="*/ 4082018 h 4917518"/>
              <a:gd name="connsiteX4" fmla="*/ 2245312 w 6869529"/>
              <a:gd name="connsiteY4" fmla="*/ 4917518 h 4917518"/>
              <a:gd name="connsiteX5" fmla="*/ 0 w 6869529"/>
              <a:gd name="connsiteY5" fmla="*/ 4859338 h 4917518"/>
              <a:gd name="connsiteX6" fmla="*/ 0 w 6869529"/>
              <a:gd name="connsiteY6" fmla="*/ 0 h 4917518"/>
              <a:gd name="connsiteX0" fmla="*/ 0 w 6869529"/>
              <a:gd name="connsiteY0" fmla="*/ 0 h 4883040"/>
              <a:gd name="connsiteX1" fmla="*/ 6835775 w 6869529"/>
              <a:gd name="connsiteY1" fmla="*/ 0 h 4883040"/>
              <a:gd name="connsiteX2" fmla="*/ 6869430 w 6869529"/>
              <a:gd name="connsiteY2" fmla="*/ 4090754 h 4883040"/>
              <a:gd name="connsiteX3" fmla="*/ 2244548 w 6869529"/>
              <a:gd name="connsiteY3" fmla="*/ 4082018 h 4883040"/>
              <a:gd name="connsiteX4" fmla="*/ 2245312 w 6869529"/>
              <a:gd name="connsiteY4" fmla="*/ 4883040 h 4883040"/>
              <a:gd name="connsiteX5" fmla="*/ 0 w 6869529"/>
              <a:gd name="connsiteY5" fmla="*/ 4859338 h 4883040"/>
              <a:gd name="connsiteX6" fmla="*/ 0 w 6869529"/>
              <a:gd name="connsiteY6" fmla="*/ 0 h 4883040"/>
              <a:gd name="connsiteX0" fmla="*/ 0 w 6869529"/>
              <a:gd name="connsiteY0" fmla="*/ 0 h 4871547"/>
              <a:gd name="connsiteX1" fmla="*/ 6835775 w 6869529"/>
              <a:gd name="connsiteY1" fmla="*/ 0 h 4871547"/>
              <a:gd name="connsiteX2" fmla="*/ 6869430 w 6869529"/>
              <a:gd name="connsiteY2" fmla="*/ 4090754 h 4871547"/>
              <a:gd name="connsiteX3" fmla="*/ 2244548 w 6869529"/>
              <a:gd name="connsiteY3" fmla="*/ 4082018 h 4871547"/>
              <a:gd name="connsiteX4" fmla="*/ 2245312 w 6869529"/>
              <a:gd name="connsiteY4" fmla="*/ 4871547 h 4871547"/>
              <a:gd name="connsiteX5" fmla="*/ 0 w 6869529"/>
              <a:gd name="connsiteY5" fmla="*/ 4859338 h 4871547"/>
              <a:gd name="connsiteX6" fmla="*/ 0 w 6869529"/>
              <a:gd name="connsiteY6" fmla="*/ 0 h 4871547"/>
              <a:gd name="connsiteX0" fmla="*/ 0 w 6869529"/>
              <a:gd name="connsiteY0" fmla="*/ 0 h 4859338"/>
              <a:gd name="connsiteX1" fmla="*/ 6835775 w 6869529"/>
              <a:gd name="connsiteY1" fmla="*/ 0 h 4859338"/>
              <a:gd name="connsiteX2" fmla="*/ 6869430 w 6869529"/>
              <a:gd name="connsiteY2" fmla="*/ 4090754 h 4859338"/>
              <a:gd name="connsiteX3" fmla="*/ 2244548 w 6869529"/>
              <a:gd name="connsiteY3" fmla="*/ 4082018 h 4859338"/>
              <a:gd name="connsiteX4" fmla="*/ 2241233 w 6869529"/>
              <a:gd name="connsiteY4" fmla="*/ 4842815 h 4859338"/>
              <a:gd name="connsiteX5" fmla="*/ 0 w 6869529"/>
              <a:gd name="connsiteY5" fmla="*/ 4859338 h 4859338"/>
              <a:gd name="connsiteX6" fmla="*/ 0 w 6869529"/>
              <a:gd name="connsiteY6" fmla="*/ 0 h 4859338"/>
              <a:gd name="connsiteX0" fmla="*/ 0 w 6869529"/>
              <a:gd name="connsiteY0" fmla="*/ 0 h 4877294"/>
              <a:gd name="connsiteX1" fmla="*/ 6835775 w 6869529"/>
              <a:gd name="connsiteY1" fmla="*/ 0 h 4877294"/>
              <a:gd name="connsiteX2" fmla="*/ 6869430 w 6869529"/>
              <a:gd name="connsiteY2" fmla="*/ 4090754 h 4877294"/>
              <a:gd name="connsiteX3" fmla="*/ 2244548 w 6869529"/>
              <a:gd name="connsiteY3" fmla="*/ 4082018 h 4877294"/>
              <a:gd name="connsiteX4" fmla="*/ 2237154 w 6869529"/>
              <a:gd name="connsiteY4" fmla="*/ 4877294 h 4877294"/>
              <a:gd name="connsiteX5" fmla="*/ 0 w 6869529"/>
              <a:gd name="connsiteY5" fmla="*/ 4859338 h 4877294"/>
              <a:gd name="connsiteX6" fmla="*/ 0 w 6869529"/>
              <a:gd name="connsiteY6" fmla="*/ 0 h 4877294"/>
              <a:gd name="connsiteX0" fmla="*/ 0 w 6869529"/>
              <a:gd name="connsiteY0" fmla="*/ 0 h 4860055"/>
              <a:gd name="connsiteX1" fmla="*/ 6835775 w 6869529"/>
              <a:gd name="connsiteY1" fmla="*/ 0 h 4860055"/>
              <a:gd name="connsiteX2" fmla="*/ 6869430 w 6869529"/>
              <a:gd name="connsiteY2" fmla="*/ 4090754 h 4860055"/>
              <a:gd name="connsiteX3" fmla="*/ 2244548 w 6869529"/>
              <a:gd name="connsiteY3" fmla="*/ 4082018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56786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93510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0865 w 6869529"/>
              <a:gd name="connsiteY3" fmla="*/ 4087764 h 4860055"/>
              <a:gd name="connsiteX4" fmla="*/ 2261629 w 6869529"/>
              <a:gd name="connsiteY4" fmla="*/ 4860055 h 4860055"/>
              <a:gd name="connsiteX5" fmla="*/ 0 w 6869529"/>
              <a:gd name="connsiteY5" fmla="*/ 4859338 h 4860055"/>
              <a:gd name="connsiteX6" fmla="*/ 0 w 6869529"/>
              <a:gd name="connsiteY6" fmla="*/ 0 h 4860055"/>
              <a:gd name="connsiteX0" fmla="*/ 0 w 6869529"/>
              <a:gd name="connsiteY0" fmla="*/ 0 h 4860055"/>
              <a:gd name="connsiteX1" fmla="*/ 6835775 w 6869529"/>
              <a:gd name="connsiteY1" fmla="*/ 0 h 4860055"/>
              <a:gd name="connsiteX2" fmla="*/ 6869430 w 6869529"/>
              <a:gd name="connsiteY2" fmla="*/ 4090754 h 4860055"/>
              <a:gd name="connsiteX3" fmla="*/ 2264944 w 6869529"/>
              <a:gd name="connsiteY3" fmla="*/ 4030301 h 4860055"/>
              <a:gd name="connsiteX4" fmla="*/ 2261629 w 6869529"/>
              <a:gd name="connsiteY4" fmla="*/ 4860055 h 4860055"/>
              <a:gd name="connsiteX5" fmla="*/ 0 w 6869529"/>
              <a:gd name="connsiteY5" fmla="*/ 4859338 h 4860055"/>
              <a:gd name="connsiteX6" fmla="*/ 0 w 6869529"/>
              <a:gd name="connsiteY6" fmla="*/ 0 h 4860055"/>
              <a:gd name="connsiteX0" fmla="*/ 0 w 6869530"/>
              <a:gd name="connsiteY0" fmla="*/ 0 h 4860055"/>
              <a:gd name="connsiteX1" fmla="*/ 6835775 w 6869530"/>
              <a:gd name="connsiteY1" fmla="*/ 0 h 4860055"/>
              <a:gd name="connsiteX2" fmla="*/ 6869431 w 6869530"/>
              <a:gd name="connsiteY2" fmla="*/ 4073515 h 4860055"/>
              <a:gd name="connsiteX3" fmla="*/ 2264944 w 6869530"/>
              <a:gd name="connsiteY3" fmla="*/ 4030301 h 4860055"/>
              <a:gd name="connsiteX4" fmla="*/ 2261629 w 6869530"/>
              <a:gd name="connsiteY4" fmla="*/ 4860055 h 4860055"/>
              <a:gd name="connsiteX5" fmla="*/ 0 w 6869530"/>
              <a:gd name="connsiteY5" fmla="*/ 4859338 h 4860055"/>
              <a:gd name="connsiteX6" fmla="*/ 0 w 6869530"/>
              <a:gd name="connsiteY6" fmla="*/ 0 h 4860055"/>
              <a:gd name="connsiteX0" fmla="*/ 0 w 6873601"/>
              <a:gd name="connsiteY0" fmla="*/ 0 h 4860055"/>
              <a:gd name="connsiteX1" fmla="*/ 6835775 w 6873601"/>
              <a:gd name="connsiteY1" fmla="*/ 0 h 4860055"/>
              <a:gd name="connsiteX2" fmla="*/ 6873511 w 6873601"/>
              <a:gd name="connsiteY2" fmla="*/ 4062022 h 4860055"/>
              <a:gd name="connsiteX3" fmla="*/ 2264944 w 6873601"/>
              <a:gd name="connsiteY3" fmla="*/ 4030301 h 4860055"/>
              <a:gd name="connsiteX4" fmla="*/ 2261629 w 6873601"/>
              <a:gd name="connsiteY4" fmla="*/ 4860055 h 4860055"/>
              <a:gd name="connsiteX5" fmla="*/ 0 w 6873601"/>
              <a:gd name="connsiteY5" fmla="*/ 4859338 h 4860055"/>
              <a:gd name="connsiteX6" fmla="*/ 0 w 6873601"/>
              <a:gd name="connsiteY6" fmla="*/ 0 h 4860055"/>
              <a:gd name="connsiteX0" fmla="*/ 0 w 6877673"/>
              <a:gd name="connsiteY0" fmla="*/ 0 h 4860055"/>
              <a:gd name="connsiteX1" fmla="*/ 6835775 w 6877673"/>
              <a:gd name="connsiteY1" fmla="*/ 0 h 4860055"/>
              <a:gd name="connsiteX2" fmla="*/ 6877591 w 6877673"/>
              <a:gd name="connsiteY2" fmla="*/ 4085007 h 4860055"/>
              <a:gd name="connsiteX3" fmla="*/ 2264944 w 6877673"/>
              <a:gd name="connsiteY3" fmla="*/ 4030301 h 4860055"/>
              <a:gd name="connsiteX4" fmla="*/ 2261629 w 6877673"/>
              <a:gd name="connsiteY4" fmla="*/ 4860055 h 4860055"/>
              <a:gd name="connsiteX5" fmla="*/ 0 w 6877673"/>
              <a:gd name="connsiteY5" fmla="*/ 4859338 h 4860055"/>
              <a:gd name="connsiteX6" fmla="*/ 0 w 6877673"/>
              <a:gd name="connsiteY6" fmla="*/ 0 h 4860055"/>
              <a:gd name="connsiteX0" fmla="*/ 0 w 6881745"/>
              <a:gd name="connsiteY0" fmla="*/ 0 h 4860055"/>
              <a:gd name="connsiteX1" fmla="*/ 6835775 w 6881745"/>
              <a:gd name="connsiteY1" fmla="*/ 0 h 4860055"/>
              <a:gd name="connsiteX2" fmla="*/ 6881670 w 6881745"/>
              <a:gd name="connsiteY2" fmla="*/ 4079260 h 4860055"/>
              <a:gd name="connsiteX3" fmla="*/ 2264944 w 6881745"/>
              <a:gd name="connsiteY3" fmla="*/ 4030301 h 4860055"/>
              <a:gd name="connsiteX4" fmla="*/ 2261629 w 6881745"/>
              <a:gd name="connsiteY4" fmla="*/ 4860055 h 4860055"/>
              <a:gd name="connsiteX5" fmla="*/ 0 w 6881745"/>
              <a:gd name="connsiteY5" fmla="*/ 4859338 h 4860055"/>
              <a:gd name="connsiteX6" fmla="*/ 0 w 6881745"/>
              <a:gd name="connsiteY6" fmla="*/ 0 h 4860055"/>
              <a:gd name="connsiteX0" fmla="*/ 0 w 6869531"/>
              <a:gd name="connsiteY0" fmla="*/ 0 h 4860055"/>
              <a:gd name="connsiteX1" fmla="*/ 6835775 w 6869531"/>
              <a:gd name="connsiteY1" fmla="*/ 0 h 4860055"/>
              <a:gd name="connsiteX2" fmla="*/ 6869432 w 6869531"/>
              <a:gd name="connsiteY2" fmla="*/ 4050527 h 4860055"/>
              <a:gd name="connsiteX3" fmla="*/ 2264944 w 6869531"/>
              <a:gd name="connsiteY3" fmla="*/ 4030301 h 4860055"/>
              <a:gd name="connsiteX4" fmla="*/ 2261629 w 6869531"/>
              <a:gd name="connsiteY4" fmla="*/ 4860055 h 4860055"/>
              <a:gd name="connsiteX5" fmla="*/ 0 w 6869531"/>
              <a:gd name="connsiteY5" fmla="*/ 4859338 h 4860055"/>
              <a:gd name="connsiteX6" fmla="*/ 0 w 6869531"/>
              <a:gd name="connsiteY6" fmla="*/ 0 h 4860055"/>
              <a:gd name="connsiteX0" fmla="*/ 0 w 6855816"/>
              <a:gd name="connsiteY0" fmla="*/ 0 h 4860055"/>
              <a:gd name="connsiteX1" fmla="*/ 6835775 w 6855816"/>
              <a:gd name="connsiteY1" fmla="*/ 0 h 4860055"/>
              <a:gd name="connsiteX2" fmla="*/ 6855665 w 6855816"/>
              <a:gd name="connsiteY2" fmla="*/ 4089315 h 4860055"/>
              <a:gd name="connsiteX3" fmla="*/ 2264944 w 6855816"/>
              <a:gd name="connsiteY3" fmla="*/ 4030301 h 4860055"/>
              <a:gd name="connsiteX4" fmla="*/ 2261629 w 6855816"/>
              <a:gd name="connsiteY4" fmla="*/ 4860055 h 4860055"/>
              <a:gd name="connsiteX5" fmla="*/ 0 w 6855816"/>
              <a:gd name="connsiteY5" fmla="*/ 4859338 h 4860055"/>
              <a:gd name="connsiteX6" fmla="*/ 0 w 6855816"/>
              <a:gd name="connsiteY6" fmla="*/ 0 h 4860055"/>
              <a:gd name="connsiteX0" fmla="*/ 0 w 6855817"/>
              <a:gd name="connsiteY0" fmla="*/ 0 h 4860055"/>
              <a:gd name="connsiteX1" fmla="*/ 6835775 w 6855817"/>
              <a:gd name="connsiteY1" fmla="*/ 0 h 4860055"/>
              <a:gd name="connsiteX2" fmla="*/ 6855666 w 6855817"/>
              <a:gd name="connsiteY2" fmla="*/ 4079618 h 4860055"/>
              <a:gd name="connsiteX3" fmla="*/ 2264944 w 6855817"/>
              <a:gd name="connsiteY3" fmla="*/ 4030301 h 4860055"/>
              <a:gd name="connsiteX4" fmla="*/ 2261629 w 6855817"/>
              <a:gd name="connsiteY4" fmla="*/ 4860055 h 4860055"/>
              <a:gd name="connsiteX5" fmla="*/ 0 w 6855817"/>
              <a:gd name="connsiteY5" fmla="*/ 4859338 h 4860055"/>
              <a:gd name="connsiteX6" fmla="*/ 0 w 6855817"/>
              <a:gd name="connsiteY6" fmla="*/ 0 h 4860055"/>
              <a:gd name="connsiteX0" fmla="*/ 0 w 6883275"/>
              <a:gd name="connsiteY0" fmla="*/ 0 h 4860055"/>
              <a:gd name="connsiteX1" fmla="*/ 6835775 w 6883275"/>
              <a:gd name="connsiteY1" fmla="*/ 0 h 4860055"/>
              <a:gd name="connsiteX2" fmla="*/ 6883202 w 6883275"/>
              <a:gd name="connsiteY2" fmla="*/ 4050527 h 4860055"/>
              <a:gd name="connsiteX3" fmla="*/ 2264944 w 6883275"/>
              <a:gd name="connsiteY3" fmla="*/ 4030301 h 4860055"/>
              <a:gd name="connsiteX4" fmla="*/ 2261629 w 6883275"/>
              <a:gd name="connsiteY4" fmla="*/ 4860055 h 4860055"/>
              <a:gd name="connsiteX5" fmla="*/ 0 w 6883275"/>
              <a:gd name="connsiteY5" fmla="*/ 4859338 h 4860055"/>
              <a:gd name="connsiteX6" fmla="*/ 0 w 6883275"/>
              <a:gd name="connsiteY6" fmla="*/ 0 h 4860055"/>
              <a:gd name="connsiteX0" fmla="*/ 0 w 6848989"/>
              <a:gd name="connsiteY0" fmla="*/ 0 h 4860055"/>
              <a:gd name="connsiteX1" fmla="*/ 6835775 w 6848989"/>
              <a:gd name="connsiteY1" fmla="*/ 0 h 4860055"/>
              <a:gd name="connsiteX2" fmla="*/ 6848783 w 6848989"/>
              <a:gd name="connsiteY2" fmla="*/ 4069921 h 4860055"/>
              <a:gd name="connsiteX3" fmla="*/ 2264944 w 6848989"/>
              <a:gd name="connsiteY3" fmla="*/ 4030301 h 4860055"/>
              <a:gd name="connsiteX4" fmla="*/ 2261629 w 6848989"/>
              <a:gd name="connsiteY4" fmla="*/ 4860055 h 4860055"/>
              <a:gd name="connsiteX5" fmla="*/ 0 w 6848989"/>
              <a:gd name="connsiteY5" fmla="*/ 4859338 h 4860055"/>
              <a:gd name="connsiteX6" fmla="*/ 0 w 6848989"/>
              <a:gd name="connsiteY6" fmla="*/ 0 h 4860055"/>
              <a:gd name="connsiteX0" fmla="*/ 0 w 6855818"/>
              <a:gd name="connsiteY0" fmla="*/ 0 h 4860055"/>
              <a:gd name="connsiteX1" fmla="*/ 6835775 w 6855818"/>
              <a:gd name="connsiteY1" fmla="*/ 0 h 4860055"/>
              <a:gd name="connsiteX2" fmla="*/ 6855667 w 6855818"/>
              <a:gd name="connsiteY2" fmla="*/ 4040830 h 4860055"/>
              <a:gd name="connsiteX3" fmla="*/ 2264944 w 6855818"/>
              <a:gd name="connsiteY3" fmla="*/ 4030301 h 4860055"/>
              <a:gd name="connsiteX4" fmla="*/ 2261629 w 6855818"/>
              <a:gd name="connsiteY4" fmla="*/ 4860055 h 4860055"/>
              <a:gd name="connsiteX5" fmla="*/ 0 w 6855818"/>
              <a:gd name="connsiteY5" fmla="*/ 4859338 h 4860055"/>
              <a:gd name="connsiteX6" fmla="*/ 0 w 6855818"/>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261629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264944 w 6842225"/>
              <a:gd name="connsiteY3" fmla="*/ 4030301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40666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09814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13131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0015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31133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42225"/>
              <a:gd name="connsiteY0" fmla="*/ 0 h 4860055"/>
              <a:gd name="connsiteX1" fmla="*/ 6835775 w 6842225"/>
              <a:gd name="connsiteY1" fmla="*/ 0 h 4860055"/>
              <a:gd name="connsiteX2" fmla="*/ 6841901 w 6842225"/>
              <a:gd name="connsiteY2" fmla="*/ 4047874 h 4860055"/>
              <a:gd name="connsiteX3" fmla="*/ 2326134 w 6842225"/>
              <a:gd name="connsiteY3" fmla="*/ 4049279 h 4860055"/>
              <a:gd name="connsiteX4" fmla="*/ 2323582 w 6842225"/>
              <a:gd name="connsiteY4" fmla="*/ 4860055 h 4860055"/>
              <a:gd name="connsiteX5" fmla="*/ 0 w 6842225"/>
              <a:gd name="connsiteY5" fmla="*/ 4859338 h 4860055"/>
              <a:gd name="connsiteX6" fmla="*/ 0 w 6842225"/>
              <a:gd name="connsiteY6" fmla="*/ 0 h 4860055"/>
              <a:gd name="connsiteX0" fmla="*/ 0 w 6835775"/>
              <a:gd name="connsiteY0" fmla="*/ 0 h 4860055"/>
              <a:gd name="connsiteX1" fmla="*/ 6835775 w 6835775"/>
              <a:gd name="connsiteY1" fmla="*/ 0 h 4860055"/>
              <a:gd name="connsiteX2" fmla="*/ 5663990 w 6835775"/>
              <a:gd name="connsiteY2" fmla="*/ 4085937 h 4860055"/>
              <a:gd name="connsiteX3" fmla="*/ 2326134 w 6835775"/>
              <a:gd name="connsiteY3" fmla="*/ 4049279 h 4860055"/>
              <a:gd name="connsiteX4" fmla="*/ 2323582 w 6835775"/>
              <a:gd name="connsiteY4" fmla="*/ 4860055 h 4860055"/>
              <a:gd name="connsiteX5" fmla="*/ 0 w 6835775"/>
              <a:gd name="connsiteY5" fmla="*/ 4859338 h 4860055"/>
              <a:gd name="connsiteX6" fmla="*/ 0 w 6835775"/>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694962"/>
              <a:gd name="connsiteY0" fmla="*/ 0 h 4860055"/>
              <a:gd name="connsiteX1" fmla="*/ 5694962 w 5694962"/>
              <a:gd name="connsiteY1" fmla="*/ 0 h 4860055"/>
              <a:gd name="connsiteX2" fmla="*/ 5663990 w 5694962"/>
              <a:gd name="connsiteY2" fmla="*/ 4085937 h 4860055"/>
              <a:gd name="connsiteX3" fmla="*/ 2326134 w 5694962"/>
              <a:gd name="connsiteY3" fmla="*/ 4049279 h 4860055"/>
              <a:gd name="connsiteX4" fmla="*/ 2323582 w 5694962"/>
              <a:gd name="connsiteY4" fmla="*/ 4860055 h 4860055"/>
              <a:gd name="connsiteX5" fmla="*/ 0 w 5694962"/>
              <a:gd name="connsiteY5" fmla="*/ 4859338 h 4860055"/>
              <a:gd name="connsiteX6" fmla="*/ 0 w 5694962"/>
              <a:gd name="connsiteY6" fmla="*/ 0 h 4860055"/>
              <a:gd name="connsiteX0" fmla="*/ 0 w 5722787"/>
              <a:gd name="connsiteY0" fmla="*/ 0 h 4860055"/>
              <a:gd name="connsiteX1" fmla="*/ 5722787 w 5722787"/>
              <a:gd name="connsiteY1" fmla="*/ 0 h 4860055"/>
              <a:gd name="connsiteX2" fmla="*/ 5663990 w 5722787"/>
              <a:gd name="connsiteY2" fmla="*/ 4085937 h 4860055"/>
              <a:gd name="connsiteX3" fmla="*/ 2326134 w 5722787"/>
              <a:gd name="connsiteY3" fmla="*/ 4049279 h 4860055"/>
              <a:gd name="connsiteX4" fmla="*/ 2323582 w 5722787"/>
              <a:gd name="connsiteY4" fmla="*/ 4860055 h 4860055"/>
              <a:gd name="connsiteX5" fmla="*/ 0 w 5722787"/>
              <a:gd name="connsiteY5" fmla="*/ 4859338 h 4860055"/>
              <a:gd name="connsiteX6" fmla="*/ 0 w 5722787"/>
              <a:gd name="connsiteY6" fmla="*/ 0 h 4860055"/>
              <a:gd name="connsiteX0" fmla="*/ 0 w 5667138"/>
              <a:gd name="connsiteY0" fmla="*/ 0 h 4860055"/>
              <a:gd name="connsiteX1" fmla="*/ 5667138 w 5667138"/>
              <a:gd name="connsiteY1" fmla="*/ 0 h 4860055"/>
              <a:gd name="connsiteX2" fmla="*/ 5663990 w 5667138"/>
              <a:gd name="connsiteY2" fmla="*/ 4085937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67138"/>
              <a:gd name="connsiteY0" fmla="*/ 0 h 4860055"/>
              <a:gd name="connsiteX1" fmla="*/ 5667138 w 5667138"/>
              <a:gd name="connsiteY1" fmla="*/ 0 h 4860055"/>
              <a:gd name="connsiteX2" fmla="*/ 5626890 w 5667138"/>
              <a:gd name="connsiteY2" fmla="*/ 4073249 h 4860055"/>
              <a:gd name="connsiteX3" fmla="*/ 2326134 w 5667138"/>
              <a:gd name="connsiteY3" fmla="*/ 4049279 h 4860055"/>
              <a:gd name="connsiteX4" fmla="*/ 2323582 w 5667138"/>
              <a:gd name="connsiteY4" fmla="*/ 4860055 h 4860055"/>
              <a:gd name="connsiteX5" fmla="*/ 0 w 5667138"/>
              <a:gd name="connsiteY5" fmla="*/ 4859338 h 4860055"/>
              <a:gd name="connsiteX6" fmla="*/ 0 w 5667138"/>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39314"/>
              <a:gd name="connsiteY0" fmla="*/ 0 h 4860055"/>
              <a:gd name="connsiteX1" fmla="*/ 5639314 w 5639314"/>
              <a:gd name="connsiteY1" fmla="*/ 0 h 4860055"/>
              <a:gd name="connsiteX2" fmla="*/ 5626890 w 5639314"/>
              <a:gd name="connsiteY2" fmla="*/ 4073249 h 4860055"/>
              <a:gd name="connsiteX3" fmla="*/ 2326134 w 5639314"/>
              <a:gd name="connsiteY3" fmla="*/ 4049279 h 4860055"/>
              <a:gd name="connsiteX4" fmla="*/ 2323582 w 5639314"/>
              <a:gd name="connsiteY4" fmla="*/ 4860055 h 4860055"/>
              <a:gd name="connsiteX5" fmla="*/ 0 w 5639314"/>
              <a:gd name="connsiteY5" fmla="*/ 4859338 h 4860055"/>
              <a:gd name="connsiteX6" fmla="*/ 0 w 5639314"/>
              <a:gd name="connsiteY6" fmla="*/ 0 h 4860055"/>
              <a:gd name="connsiteX0" fmla="*/ 0 w 5627214"/>
              <a:gd name="connsiteY0" fmla="*/ 0 h 4860055"/>
              <a:gd name="connsiteX1" fmla="*/ 5620764 w 5627214"/>
              <a:gd name="connsiteY1" fmla="*/ 0 h 4860055"/>
              <a:gd name="connsiteX2" fmla="*/ 5626890 w 5627214"/>
              <a:gd name="connsiteY2" fmla="*/ 4073249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26134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27214"/>
              <a:gd name="connsiteY0" fmla="*/ 0 h 4860055"/>
              <a:gd name="connsiteX1" fmla="*/ 5620764 w 5627214"/>
              <a:gd name="connsiteY1" fmla="*/ 0 h 4860055"/>
              <a:gd name="connsiteX2" fmla="*/ 5626890 w 5627214"/>
              <a:gd name="connsiteY2" fmla="*/ 4039768 h 4860055"/>
              <a:gd name="connsiteX3" fmla="*/ 2332253 w 5627214"/>
              <a:gd name="connsiteY3" fmla="*/ 4049279 h 4860055"/>
              <a:gd name="connsiteX4" fmla="*/ 2323582 w 5627214"/>
              <a:gd name="connsiteY4" fmla="*/ 4860055 h 4860055"/>
              <a:gd name="connsiteX5" fmla="*/ 0 w 5627214"/>
              <a:gd name="connsiteY5" fmla="*/ 4859338 h 4860055"/>
              <a:gd name="connsiteX6" fmla="*/ 0 w 5627214"/>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32253 w 5639289"/>
              <a:gd name="connsiteY3" fmla="*/ 4049279 h 4860055"/>
              <a:gd name="connsiteX4" fmla="*/ 2323582 w 5639289"/>
              <a:gd name="connsiteY4" fmla="*/ 4860055 h 4860055"/>
              <a:gd name="connsiteX5" fmla="*/ 0 w 5639289"/>
              <a:gd name="connsiteY5" fmla="*/ 4859338 h 4860055"/>
              <a:gd name="connsiteX6" fmla="*/ 0 w 5639289"/>
              <a:gd name="connsiteY6" fmla="*/ 0 h 4860055"/>
              <a:gd name="connsiteX0" fmla="*/ 0 w 5639289"/>
              <a:gd name="connsiteY0" fmla="*/ 0 h 4860055"/>
              <a:gd name="connsiteX1" fmla="*/ 5620764 w 5639289"/>
              <a:gd name="connsiteY1" fmla="*/ 0 h 4860055"/>
              <a:gd name="connsiteX2" fmla="*/ 5639128 w 5639289"/>
              <a:gd name="connsiteY2" fmla="*/ 4056509 h 4860055"/>
              <a:gd name="connsiteX3" fmla="*/ 2326134 w 5639289"/>
              <a:gd name="connsiteY3" fmla="*/ 4032538 h 4860055"/>
              <a:gd name="connsiteX4" fmla="*/ 2323582 w 5639289"/>
              <a:gd name="connsiteY4" fmla="*/ 4860055 h 4860055"/>
              <a:gd name="connsiteX5" fmla="*/ 0 w 5639289"/>
              <a:gd name="connsiteY5" fmla="*/ 4859338 h 4860055"/>
              <a:gd name="connsiteX6" fmla="*/ 0 w 5639289"/>
              <a:gd name="connsiteY6" fmla="*/ 0 h 4860055"/>
              <a:gd name="connsiteX0" fmla="*/ 0 w 5651473"/>
              <a:gd name="connsiteY0" fmla="*/ 0 h 4860055"/>
              <a:gd name="connsiteX1" fmla="*/ 5620764 w 5651473"/>
              <a:gd name="connsiteY1" fmla="*/ 0 h 4860055"/>
              <a:gd name="connsiteX2" fmla="*/ 5651366 w 5651473"/>
              <a:gd name="connsiteY2" fmla="*/ 4048139 h 4860055"/>
              <a:gd name="connsiteX3" fmla="*/ 2326134 w 5651473"/>
              <a:gd name="connsiteY3" fmla="*/ 4032538 h 4860055"/>
              <a:gd name="connsiteX4" fmla="*/ 2323582 w 5651473"/>
              <a:gd name="connsiteY4" fmla="*/ 4860055 h 4860055"/>
              <a:gd name="connsiteX5" fmla="*/ 0 w 5651473"/>
              <a:gd name="connsiteY5" fmla="*/ 4859338 h 4860055"/>
              <a:gd name="connsiteX6" fmla="*/ 0 w 5651473"/>
              <a:gd name="connsiteY6" fmla="*/ 0 h 4860055"/>
              <a:gd name="connsiteX0" fmla="*/ 0 w 5627215"/>
              <a:gd name="connsiteY0" fmla="*/ 0 h 4860055"/>
              <a:gd name="connsiteX1" fmla="*/ 5620764 w 5627215"/>
              <a:gd name="connsiteY1" fmla="*/ 0 h 4860055"/>
              <a:gd name="connsiteX2" fmla="*/ 5626891 w 5627215"/>
              <a:gd name="connsiteY2" fmla="*/ 4048139 h 4860055"/>
              <a:gd name="connsiteX3" fmla="*/ 2326134 w 5627215"/>
              <a:gd name="connsiteY3" fmla="*/ 4032538 h 4860055"/>
              <a:gd name="connsiteX4" fmla="*/ 2323582 w 5627215"/>
              <a:gd name="connsiteY4" fmla="*/ 4860055 h 4860055"/>
              <a:gd name="connsiteX5" fmla="*/ 0 w 5627215"/>
              <a:gd name="connsiteY5" fmla="*/ 4859338 h 4860055"/>
              <a:gd name="connsiteX6" fmla="*/ 0 w 5627215"/>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4 w 5627552"/>
              <a:gd name="connsiteY3" fmla="*/ 4032538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33018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27552"/>
              <a:gd name="connsiteY0" fmla="*/ 0 h 4860055"/>
              <a:gd name="connsiteX1" fmla="*/ 5626884 w 5627552"/>
              <a:gd name="connsiteY1" fmla="*/ 16741 h 4860055"/>
              <a:gd name="connsiteX2" fmla="*/ 5626891 w 5627552"/>
              <a:gd name="connsiteY2" fmla="*/ 4048139 h 4860055"/>
              <a:gd name="connsiteX3" fmla="*/ 2326135 w 5627552"/>
              <a:gd name="connsiteY3" fmla="*/ 4041955 h 4860055"/>
              <a:gd name="connsiteX4" fmla="*/ 2323582 w 5627552"/>
              <a:gd name="connsiteY4" fmla="*/ 4860055 h 4860055"/>
              <a:gd name="connsiteX5" fmla="*/ 0 w 5627552"/>
              <a:gd name="connsiteY5" fmla="*/ 4859338 h 4860055"/>
              <a:gd name="connsiteX6" fmla="*/ 0 w 5627552"/>
              <a:gd name="connsiteY6" fmla="*/ 0 h 4860055"/>
              <a:gd name="connsiteX0" fmla="*/ 0 w 5634079"/>
              <a:gd name="connsiteY0" fmla="*/ 0 h 4860055"/>
              <a:gd name="connsiteX1" fmla="*/ 5626884 w 5634079"/>
              <a:gd name="connsiteY1" fmla="*/ 16741 h 4860055"/>
              <a:gd name="connsiteX2" fmla="*/ 5633775 w 5634079"/>
              <a:gd name="connsiteY2" fmla="*/ 4048139 h 4860055"/>
              <a:gd name="connsiteX3" fmla="*/ 2326135 w 5634079"/>
              <a:gd name="connsiteY3" fmla="*/ 4041955 h 4860055"/>
              <a:gd name="connsiteX4" fmla="*/ 2323582 w 5634079"/>
              <a:gd name="connsiteY4" fmla="*/ 4860055 h 4860055"/>
              <a:gd name="connsiteX5" fmla="*/ 0 w 5634079"/>
              <a:gd name="connsiteY5" fmla="*/ 4859338 h 4860055"/>
              <a:gd name="connsiteX6" fmla="*/ 0 w 5634079"/>
              <a:gd name="connsiteY6" fmla="*/ 0 h 4860055"/>
              <a:gd name="connsiteX0" fmla="*/ 0 w 5634436"/>
              <a:gd name="connsiteY0" fmla="*/ 2093 h 4862148"/>
              <a:gd name="connsiteX1" fmla="*/ 5633768 w 5634436"/>
              <a:gd name="connsiteY1" fmla="*/ 0 h 4862148"/>
              <a:gd name="connsiteX2" fmla="*/ 5633775 w 5634436"/>
              <a:gd name="connsiteY2" fmla="*/ 4050232 h 4862148"/>
              <a:gd name="connsiteX3" fmla="*/ 2326135 w 5634436"/>
              <a:gd name="connsiteY3" fmla="*/ 4044048 h 4862148"/>
              <a:gd name="connsiteX4" fmla="*/ 2323582 w 5634436"/>
              <a:gd name="connsiteY4" fmla="*/ 4862148 h 4862148"/>
              <a:gd name="connsiteX5" fmla="*/ 0 w 5634436"/>
              <a:gd name="connsiteY5" fmla="*/ 4861431 h 4862148"/>
              <a:gd name="connsiteX6" fmla="*/ 0 w 5634436"/>
              <a:gd name="connsiteY6" fmla="*/ 2093 h 4862148"/>
              <a:gd name="connsiteX0" fmla="*/ 0 w 5647740"/>
              <a:gd name="connsiteY0" fmla="*/ 2093 h 4862148"/>
              <a:gd name="connsiteX1" fmla="*/ 5633768 w 5647740"/>
              <a:gd name="connsiteY1" fmla="*/ 0 h 4862148"/>
              <a:gd name="connsiteX2" fmla="*/ 5647542 w 5647740"/>
              <a:gd name="connsiteY2" fmla="*/ 4050232 h 4862148"/>
              <a:gd name="connsiteX3" fmla="*/ 2326135 w 5647740"/>
              <a:gd name="connsiteY3" fmla="*/ 4044048 h 4862148"/>
              <a:gd name="connsiteX4" fmla="*/ 2323582 w 5647740"/>
              <a:gd name="connsiteY4" fmla="*/ 4862148 h 4862148"/>
              <a:gd name="connsiteX5" fmla="*/ 0 w 5647740"/>
              <a:gd name="connsiteY5" fmla="*/ 4861431 h 4862148"/>
              <a:gd name="connsiteX6" fmla="*/ 0 w 5647740"/>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61303"/>
              <a:gd name="connsiteY0" fmla="*/ 2093 h 4862148"/>
              <a:gd name="connsiteX1" fmla="*/ 5661303 w 5661303"/>
              <a:gd name="connsiteY1" fmla="*/ 0 h 4862148"/>
              <a:gd name="connsiteX2" fmla="*/ 5647542 w 5661303"/>
              <a:gd name="connsiteY2" fmla="*/ 4050232 h 4862148"/>
              <a:gd name="connsiteX3" fmla="*/ 2326135 w 5661303"/>
              <a:gd name="connsiteY3" fmla="*/ 4044048 h 4862148"/>
              <a:gd name="connsiteX4" fmla="*/ 2323582 w 5661303"/>
              <a:gd name="connsiteY4" fmla="*/ 4862148 h 4862148"/>
              <a:gd name="connsiteX5" fmla="*/ 0 w 5661303"/>
              <a:gd name="connsiteY5" fmla="*/ 4861431 h 4862148"/>
              <a:gd name="connsiteX6" fmla="*/ 0 w 5661303"/>
              <a:gd name="connsiteY6" fmla="*/ 2093 h 4862148"/>
              <a:gd name="connsiteX0" fmla="*/ 0 w 5654419"/>
              <a:gd name="connsiteY0" fmla="*/ 2093 h 4862148"/>
              <a:gd name="connsiteX1" fmla="*/ 5654419 w 5654419"/>
              <a:gd name="connsiteY1" fmla="*/ 0 h 4862148"/>
              <a:gd name="connsiteX2" fmla="*/ 5647542 w 5654419"/>
              <a:gd name="connsiteY2" fmla="*/ 4050232 h 4862148"/>
              <a:gd name="connsiteX3" fmla="*/ 2326135 w 5654419"/>
              <a:gd name="connsiteY3" fmla="*/ 4044048 h 4862148"/>
              <a:gd name="connsiteX4" fmla="*/ 2323582 w 5654419"/>
              <a:gd name="connsiteY4" fmla="*/ 4862148 h 4862148"/>
              <a:gd name="connsiteX5" fmla="*/ 0 w 5654419"/>
              <a:gd name="connsiteY5" fmla="*/ 4861431 h 4862148"/>
              <a:gd name="connsiteX6" fmla="*/ 0 w 5654419"/>
              <a:gd name="connsiteY6" fmla="*/ 2093 h 4862148"/>
              <a:gd name="connsiteX0" fmla="*/ 0 w 5647846"/>
              <a:gd name="connsiteY0" fmla="*/ 0 h 4860055"/>
              <a:gd name="connsiteX1" fmla="*/ 5640652 w 5647846"/>
              <a:gd name="connsiteY1" fmla="*/ 7323 h 4860055"/>
              <a:gd name="connsiteX2" fmla="*/ 5647542 w 5647846"/>
              <a:gd name="connsiteY2" fmla="*/ 4048139 h 4860055"/>
              <a:gd name="connsiteX3" fmla="*/ 2326135 w 5647846"/>
              <a:gd name="connsiteY3" fmla="*/ 4041955 h 4860055"/>
              <a:gd name="connsiteX4" fmla="*/ 2323582 w 5647846"/>
              <a:gd name="connsiteY4" fmla="*/ 4860055 h 4860055"/>
              <a:gd name="connsiteX5" fmla="*/ 0 w 5647846"/>
              <a:gd name="connsiteY5" fmla="*/ 4859338 h 4860055"/>
              <a:gd name="connsiteX6" fmla="*/ 0 w 5647846"/>
              <a:gd name="connsiteY6" fmla="*/ 0 h 4860055"/>
              <a:gd name="connsiteX0" fmla="*/ 0 w 5654419"/>
              <a:gd name="connsiteY0" fmla="*/ 11510 h 4871565"/>
              <a:gd name="connsiteX1" fmla="*/ 5654419 w 5654419"/>
              <a:gd name="connsiteY1" fmla="*/ 0 h 4871565"/>
              <a:gd name="connsiteX2" fmla="*/ 5647542 w 5654419"/>
              <a:gd name="connsiteY2" fmla="*/ 4059649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54419"/>
              <a:gd name="connsiteY0" fmla="*/ 11510 h 4871565"/>
              <a:gd name="connsiteX1" fmla="*/ 5654419 w 5654419"/>
              <a:gd name="connsiteY1" fmla="*/ 0 h 4871565"/>
              <a:gd name="connsiteX2" fmla="*/ 5633774 w 5654419"/>
              <a:gd name="connsiteY2" fmla="*/ 4050232 h 4871565"/>
              <a:gd name="connsiteX3" fmla="*/ 2326135 w 5654419"/>
              <a:gd name="connsiteY3" fmla="*/ 4053465 h 4871565"/>
              <a:gd name="connsiteX4" fmla="*/ 2323582 w 5654419"/>
              <a:gd name="connsiteY4" fmla="*/ 4871565 h 4871565"/>
              <a:gd name="connsiteX5" fmla="*/ 0 w 5654419"/>
              <a:gd name="connsiteY5" fmla="*/ 4870848 h 4871565"/>
              <a:gd name="connsiteX6" fmla="*/ 0 w 5654419"/>
              <a:gd name="connsiteY6" fmla="*/ 11510 h 4871565"/>
              <a:gd name="connsiteX0" fmla="*/ 0 w 5640651"/>
              <a:gd name="connsiteY0" fmla="*/ 11510 h 4871565"/>
              <a:gd name="connsiteX1" fmla="*/ 5640651 w 5640651"/>
              <a:gd name="connsiteY1" fmla="*/ 0 h 4871565"/>
              <a:gd name="connsiteX2" fmla="*/ 5633774 w 5640651"/>
              <a:gd name="connsiteY2" fmla="*/ 4050232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40651"/>
              <a:gd name="connsiteY0" fmla="*/ 11510 h 4871565"/>
              <a:gd name="connsiteX1" fmla="*/ 5640651 w 5640651"/>
              <a:gd name="connsiteY1" fmla="*/ 0 h 4871565"/>
              <a:gd name="connsiteX2" fmla="*/ 5626890 w 5640651"/>
              <a:gd name="connsiteY2" fmla="*/ 4031398 h 4871565"/>
              <a:gd name="connsiteX3" fmla="*/ 2326135 w 5640651"/>
              <a:gd name="connsiteY3" fmla="*/ 4053465 h 4871565"/>
              <a:gd name="connsiteX4" fmla="*/ 2323582 w 5640651"/>
              <a:gd name="connsiteY4" fmla="*/ 4871565 h 4871565"/>
              <a:gd name="connsiteX5" fmla="*/ 0 w 5640651"/>
              <a:gd name="connsiteY5" fmla="*/ 4870848 h 4871565"/>
              <a:gd name="connsiteX6" fmla="*/ 0 w 5640651"/>
              <a:gd name="connsiteY6" fmla="*/ 11510 h 4871565"/>
              <a:gd name="connsiteX0" fmla="*/ 0 w 5633768"/>
              <a:gd name="connsiteY0" fmla="*/ 11510 h 4871565"/>
              <a:gd name="connsiteX1" fmla="*/ 5633768 w 5633768"/>
              <a:gd name="connsiteY1" fmla="*/ 0 h 4871565"/>
              <a:gd name="connsiteX2" fmla="*/ 5626890 w 5633768"/>
              <a:gd name="connsiteY2" fmla="*/ 4031398 h 4871565"/>
              <a:gd name="connsiteX3" fmla="*/ 2326135 w 5633768"/>
              <a:gd name="connsiteY3" fmla="*/ 4053465 h 4871565"/>
              <a:gd name="connsiteX4" fmla="*/ 2323582 w 5633768"/>
              <a:gd name="connsiteY4" fmla="*/ 4871565 h 4871565"/>
              <a:gd name="connsiteX5" fmla="*/ 0 w 5633768"/>
              <a:gd name="connsiteY5" fmla="*/ 4870848 h 4871565"/>
              <a:gd name="connsiteX6" fmla="*/ 0 w 5633768"/>
              <a:gd name="connsiteY6" fmla="*/ 11510 h 4871565"/>
              <a:gd name="connsiteX0" fmla="*/ 0 w 5627194"/>
              <a:gd name="connsiteY0" fmla="*/ 11510 h 4871565"/>
              <a:gd name="connsiteX1" fmla="*/ 5620001 w 5627194"/>
              <a:gd name="connsiteY1" fmla="*/ 0 h 4871565"/>
              <a:gd name="connsiteX2" fmla="*/ 5626890 w 5627194"/>
              <a:gd name="connsiteY2" fmla="*/ 4031398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20001"/>
              <a:gd name="connsiteY0" fmla="*/ 11510 h 4871565"/>
              <a:gd name="connsiteX1" fmla="*/ 5620001 w 5620001"/>
              <a:gd name="connsiteY1" fmla="*/ 0 h 4871565"/>
              <a:gd name="connsiteX2" fmla="*/ 5606240 w 5620001"/>
              <a:gd name="connsiteY2" fmla="*/ 4031398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13124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001"/>
              <a:gd name="connsiteY0" fmla="*/ 11510 h 4871565"/>
              <a:gd name="connsiteX1" fmla="*/ 5620001 w 5620001"/>
              <a:gd name="connsiteY1" fmla="*/ 0 h 4871565"/>
              <a:gd name="connsiteX2" fmla="*/ 5606240 w 5620001"/>
              <a:gd name="connsiteY2" fmla="*/ 4050232 h 4871565"/>
              <a:gd name="connsiteX3" fmla="*/ 2326135 w 5620001"/>
              <a:gd name="connsiteY3" fmla="*/ 4053465 h 4871565"/>
              <a:gd name="connsiteX4" fmla="*/ 2323582 w 5620001"/>
              <a:gd name="connsiteY4" fmla="*/ 4871565 h 4871565"/>
              <a:gd name="connsiteX5" fmla="*/ 0 w 5620001"/>
              <a:gd name="connsiteY5" fmla="*/ 4870848 h 4871565"/>
              <a:gd name="connsiteX6" fmla="*/ 0 w 5620001"/>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0668"/>
              <a:gd name="connsiteY0" fmla="*/ 11510 h 4871565"/>
              <a:gd name="connsiteX1" fmla="*/ 5620001 w 5620668"/>
              <a:gd name="connsiteY1" fmla="*/ 0 h 4871565"/>
              <a:gd name="connsiteX2" fmla="*/ 5620007 w 5620668"/>
              <a:gd name="connsiteY2" fmla="*/ 4050232 h 4871565"/>
              <a:gd name="connsiteX3" fmla="*/ 2326135 w 5620668"/>
              <a:gd name="connsiteY3" fmla="*/ 4053465 h 4871565"/>
              <a:gd name="connsiteX4" fmla="*/ 2323582 w 5620668"/>
              <a:gd name="connsiteY4" fmla="*/ 4871565 h 4871565"/>
              <a:gd name="connsiteX5" fmla="*/ 0 w 5620668"/>
              <a:gd name="connsiteY5" fmla="*/ 4870848 h 4871565"/>
              <a:gd name="connsiteX6" fmla="*/ 0 w 5620668"/>
              <a:gd name="connsiteY6" fmla="*/ 11510 h 4871565"/>
              <a:gd name="connsiteX0" fmla="*/ 0 w 5627194"/>
              <a:gd name="connsiteY0" fmla="*/ 11510 h 4871565"/>
              <a:gd name="connsiteX1" fmla="*/ 5620001 w 5627194"/>
              <a:gd name="connsiteY1" fmla="*/ 0 h 4871565"/>
              <a:gd name="connsiteX2" fmla="*/ 5626890 w 5627194"/>
              <a:gd name="connsiteY2" fmla="*/ 4050232 h 4871565"/>
              <a:gd name="connsiteX3" fmla="*/ 2326135 w 5627194"/>
              <a:gd name="connsiteY3" fmla="*/ 4053465 h 4871565"/>
              <a:gd name="connsiteX4" fmla="*/ 2323582 w 5627194"/>
              <a:gd name="connsiteY4" fmla="*/ 4871565 h 4871565"/>
              <a:gd name="connsiteX5" fmla="*/ 0 w 5627194"/>
              <a:gd name="connsiteY5" fmla="*/ 4870848 h 4871565"/>
              <a:gd name="connsiteX6" fmla="*/ 0 w 5627194"/>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33770"/>
              <a:gd name="connsiteY0" fmla="*/ 11510 h 4871565"/>
              <a:gd name="connsiteX1" fmla="*/ 5633770 w 5633770"/>
              <a:gd name="connsiteY1" fmla="*/ 0 h 4871565"/>
              <a:gd name="connsiteX2" fmla="*/ 5626890 w 5633770"/>
              <a:gd name="connsiteY2" fmla="*/ 4050232 h 4871565"/>
              <a:gd name="connsiteX3" fmla="*/ 2326135 w 5633770"/>
              <a:gd name="connsiteY3" fmla="*/ 4053465 h 4871565"/>
              <a:gd name="connsiteX4" fmla="*/ 2323582 w 5633770"/>
              <a:gd name="connsiteY4" fmla="*/ 4871565 h 4871565"/>
              <a:gd name="connsiteX5" fmla="*/ 0 w 5633770"/>
              <a:gd name="connsiteY5" fmla="*/ 4870848 h 4871565"/>
              <a:gd name="connsiteX6" fmla="*/ 0 w 5633770"/>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26890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46008"/>
              <a:gd name="connsiteY0" fmla="*/ 11510 h 4871565"/>
              <a:gd name="connsiteX1" fmla="*/ 5646008 w 5646008"/>
              <a:gd name="connsiteY1" fmla="*/ 0 h 4871565"/>
              <a:gd name="connsiteX2" fmla="*/ 5635048 w 5646008"/>
              <a:gd name="connsiteY2" fmla="*/ 4050232 h 4871565"/>
              <a:gd name="connsiteX3" fmla="*/ 2326135 w 5646008"/>
              <a:gd name="connsiteY3" fmla="*/ 4053465 h 4871565"/>
              <a:gd name="connsiteX4" fmla="*/ 2323582 w 5646008"/>
              <a:gd name="connsiteY4" fmla="*/ 4871565 h 4871565"/>
              <a:gd name="connsiteX5" fmla="*/ 0 w 5646008"/>
              <a:gd name="connsiteY5" fmla="*/ 4870848 h 4871565"/>
              <a:gd name="connsiteX6" fmla="*/ 0 w 5646008"/>
              <a:gd name="connsiteY6" fmla="*/ 11510 h 4871565"/>
              <a:gd name="connsiteX0" fmla="*/ 0 w 5662325"/>
              <a:gd name="connsiteY0" fmla="*/ 11510 h 4871565"/>
              <a:gd name="connsiteX1" fmla="*/ 5662325 w 5662325"/>
              <a:gd name="connsiteY1" fmla="*/ 0 h 4871565"/>
              <a:gd name="connsiteX2" fmla="*/ 5635048 w 5662325"/>
              <a:gd name="connsiteY2" fmla="*/ 4050232 h 4871565"/>
              <a:gd name="connsiteX3" fmla="*/ 2326135 w 5662325"/>
              <a:gd name="connsiteY3" fmla="*/ 4053465 h 4871565"/>
              <a:gd name="connsiteX4" fmla="*/ 2323582 w 5662325"/>
              <a:gd name="connsiteY4" fmla="*/ 4871565 h 4871565"/>
              <a:gd name="connsiteX5" fmla="*/ 0 w 5662325"/>
              <a:gd name="connsiteY5" fmla="*/ 4870848 h 4871565"/>
              <a:gd name="connsiteX6" fmla="*/ 0 w 5662325"/>
              <a:gd name="connsiteY6" fmla="*/ 11510 h 4871565"/>
              <a:gd name="connsiteX0" fmla="*/ 0 w 5637850"/>
              <a:gd name="connsiteY0" fmla="*/ 351 h 4860406"/>
              <a:gd name="connsiteX1" fmla="*/ 5637850 w 5637850"/>
              <a:gd name="connsiteY1" fmla="*/ 0 h 4860406"/>
              <a:gd name="connsiteX2" fmla="*/ 5635048 w 5637850"/>
              <a:gd name="connsiteY2" fmla="*/ 4039073 h 4860406"/>
              <a:gd name="connsiteX3" fmla="*/ 2326135 w 5637850"/>
              <a:gd name="connsiteY3" fmla="*/ 4042306 h 4860406"/>
              <a:gd name="connsiteX4" fmla="*/ 2323582 w 5637850"/>
              <a:gd name="connsiteY4" fmla="*/ 4860406 h 4860406"/>
              <a:gd name="connsiteX5" fmla="*/ 0 w 5637850"/>
              <a:gd name="connsiteY5" fmla="*/ 4859689 h 4860406"/>
              <a:gd name="connsiteX6" fmla="*/ 0 w 5637850"/>
              <a:gd name="connsiteY6" fmla="*/ 351 h 48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7850" h="4860406">
                <a:moveTo>
                  <a:pt x="0" y="351"/>
                </a:moveTo>
                <a:lnTo>
                  <a:pt x="5637850" y="0"/>
                </a:lnTo>
                <a:cubicBezTo>
                  <a:pt x="5635556" y="1416545"/>
                  <a:pt x="5637342" y="2622528"/>
                  <a:pt x="5635048" y="4039073"/>
                </a:cubicBezTo>
                <a:lnTo>
                  <a:pt x="2326135" y="4042306"/>
                </a:lnTo>
                <a:cubicBezTo>
                  <a:pt x="2323841" y="4291688"/>
                  <a:pt x="2325876" y="4611024"/>
                  <a:pt x="2323582" y="4860406"/>
                </a:cubicBezTo>
                <a:lnTo>
                  <a:pt x="0" y="4859689"/>
                </a:lnTo>
                <a:lnTo>
                  <a:pt x="0" y="351"/>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dirty="0"/>
              <a:t>Kliknij ikonę, aby dodać obraz</a:t>
            </a:r>
          </a:p>
        </p:txBody>
      </p:sp>
      <p:sp>
        <p:nvSpPr>
          <p:cNvPr id="4" name="Date Placeholder 3"/>
          <p:cNvSpPr>
            <a:spLocks noGrp="1"/>
          </p:cNvSpPr>
          <p:nvPr>
            <p:ph type="dt" sz="half" idx="10"/>
          </p:nvPr>
        </p:nvSpPr>
        <p:spPr>
          <a:xfrm>
            <a:off x="6727649" y="367239"/>
            <a:ext cx="1539287" cy="249515"/>
          </a:xfrm>
          <a:prstGeom prst="rect">
            <a:avLst/>
          </a:prstGeom>
        </p:spPr>
        <p:txBody>
          <a:bodyPr lIns="0" tIns="0" rIns="0" bIns="0"/>
          <a:lstStyle>
            <a:lvl1pPr algn="r">
              <a:lnSpc>
                <a:spcPts val="1225"/>
              </a:lnSpc>
              <a:defRPr sz="953">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16.04.2025</a:t>
            </a:fld>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42" y="4334772"/>
            <a:ext cx="1402632" cy="821194"/>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9261" y="4334773"/>
            <a:ext cx="2278263" cy="821194"/>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3812" y="4334315"/>
            <a:ext cx="1937739" cy="822352"/>
          </a:xfrm>
          <a:prstGeom prst="rect">
            <a:avLst/>
          </a:prstGeom>
        </p:spPr>
      </p:pic>
      <p:sp>
        <p:nvSpPr>
          <p:cNvPr id="13" name="Prostokąt 12">
            <a:extLst>
              <a:ext uri="{FF2B5EF4-FFF2-40B4-BE49-F238E27FC236}">
                <a16:creationId xmlns:a16="http://schemas.microsoft.com/office/drawing/2014/main" id="{38965D1A-9BC8-2AB7-6B73-C2BBDA5D66AA}"/>
              </a:ext>
            </a:extLst>
          </p:cNvPr>
          <p:cNvSpPr/>
          <p:nvPr userDrawn="1"/>
        </p:nvSpPr>
        <p:spPr>
          <a:xfrm>
            <a:off x="2411760" y="3062122"/>
            <a:ext cx="5976664" cy="127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2" name="Title 1"/>
          <p:cNvSpPr>
            <a:spLocks noGrp="1"/>
          </p:cNvSpPr>
          <p:nvPr>
            <p:ph type="ctrTitle"/>
          </p:nvPr>
        </p:nvSpPr>
        <p:spPr>
          <a:xfrm>
            <a:off x="2570934" y="3790039"/>
            <a:ext cx="5245249" cy="441262"/>
          </a:xfrm>
        </p:spPr>
        <p:txBody>
          <a:bodyPr anchor="t" anchorCtr="0">
            <a:normAutofit/>
          </a:bodyPr>
          <a:lstStyle>
            <a:lvl1pPr algn="l">
              <a:lnSpc>
                <a:spcPts val="2381"/>
              </a:lnSpc>
              <a:defRPr sz="1905"/>
            </a:lvl1pPr>
          </a:lstStyle>
          <a:p>
            <a:r>
              <a:rPr lang="pl-PL" dirty="0"/>
              <a:t>Kliknij, aby edytować styl</a:t>
            </a:r>
            <a:endParaRPr lang="en-US" dirty="0"/>
          </a:p>
        </p:txBody>
      </p:sp>
      <p:pic>
        <p:nvPicPr>
          <p:cNvPr id="11" name="Obraz 10">
            <a:extLst>
              <a:ext uri="{FF2B5EF4-FFF2-40B4-BE49-F238E27FC236}">
                <a16:creationId xmlns:a16="http://schemas.microsoft.com/office/drawing/2014/main" id="{00077315-1D70-4F03-A08B-B97A5ED5F4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11760" y="3062122"/>
            <a:ext cx="3444545" cy="634812"/>
          </a:xfrm>
          <a:prstGeom prst="rect">
            <a:avLst/>
          </a:prstGeom>
        </p:spPr>
      </p:pic>
    </p:spTree>
    <p:extLst>
      <p:ext uri="{BB962C8B-B14F-4D97-AF65-F5344CB8AC3E}">
        <p14:creationId xmlns:p14="http://schemas.microsoft.com/office/powerpoint/2010/main" val="1633935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64"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416677" y="3062122"/>
            <a:ext cx="6154381" cy="1469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572943" y="0"/>
            <a:ext cx="5850420" cy="3306227"/>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 name="connsiteX0" fmla="*/ 0 w 6835775"/>
              <a:gd name="connsiteY0" fmla="*/ 0 h 4859338"/>
              <a:gd name="connsiteX1" fmla="*/ 6835775 w 6835775"/>
              <a:gd name="connsiteY1" fmla="*/ 0 h 4859338"/>
              <a:gd name="connsiteX2" fmla="*/ 6835775 w 6835775"/>
              <a:gd name="connsiteY2" fmla="*/ 4500563 h 4859338"/>
              <a:gd name="connsiteX3" fmla="*/ 2145924 w 6835775"/>
              <a:gd name="connsiteY3" fmla="*/ 4519230 h 4859338"/>
              <a:gd name="connsiteX4" fmla="*/ 2155824 w 6835775"/>
              <a:gd name="connsiteY4" fmla="*/ 4859338 h 4859338"/>
              <a:gd name="connsiteX5" fmla="*/ 0 w 6835775"/>
              <a:gd name="connsiteY5" fmla="*/ 4859338 h 4859338"/>
              <a:gd name="connsiteX6" fmla="*/ 0 w 6835775"/>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45924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 name="connsiteX0" fmla="*/ 0 w 6840726"/>
              <a:gd name="connsiteY0" fmla="*/ 0 h 4859338"/>
              <a:gd name="connsiteX1" fmla="*/ 6835775 w 6840726"/>
              <a:gd name="connsiteY1" fmla="*/ 0 h 4859338"/>
              <a:gd name="connsiteX2" fmla="*/ 6840726 w 6840726"/>
              <a:gd name="connsiteY2" fmla="*/ 4513008 h 4859338"/>
              <a:gd name="connsiteX3" fmla="*/ 2155825 w 6840726"/>
              <a:gd name="connsiteY3" fmla="*/ 4519230 h 4859338"/>
              <a:gd name="connsiteX4" fmla="*/ 2155824 w 6840726"/>
              <a:gd name="connsiteY4" fmla="*/ 4859338 h 4859338"/>
              <a:gd name="connsiteX5" fmla="*/ 0 w 6840726"/>
              <a:gd name="connsiteY5" fmla="*/ 4859338 h 4859338"/>
              <a:gd name="connsiteX6" fmla="*/ 0 w 6840726"/>
              <a:gd name="connsiteY6" fmla="*/ 0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0726" h="4859338">
                <a:moveTo>
                  <a:pt x="0" y="0"/>
                </a:moveTo>
                <a:lnTo>
                  <a:pt x="6835775" y="0"/>
                </a:lnTo>
                <a:cubicBezTo>
                  <a:pt x="6837425" y="1504336"/>
                  <a:pt x="6839076" y="3008672"/>
                  <a:pt x="6840726" y="4513008"/>
                </a:cubicBezTo>
                <a:lnTo>
                  <a:pt x="2155825" y="4519230"/>
                </a:lnTo>
                <a:cubicBezTo>
                  <a:pt x="2155825" y="4632599"/>
                  <a:pt x="2155824" y="4745969"/>
                  <a:pt x="2155824" y="4859338"/>
                </a:cubicBezTo>
                <a:lnTo>
                  <a:pt x="0" y="4859338"/>
                </a:lnTo>
                <a:lnTo>
                  <a:pt x="0" y="0"/>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680"/>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339901" y="3062122"/>
            <a:ext cx="3079227" cy="24452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416678" y="3062122"/>
            <a:ext cx="923225" cy="244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2" name="Title 1"/>
          <p:cNvSpPr>
            <a:spLocks noGrp="1"/>
          </p:cNvSpPr>
          <p:nvPr>
            <p:ph type="ctrTitle"/>
          </p:nvPr>
        </p:nvSpPr>
        <p:spPr>
          <a:xfrm>
            <a:off x="2724871" y="3535097"/>
            <a:ext cx="5542066" cy="898396"/>
          </a:xfrm>
        </p:spPr>
        <p:txBody>
          <a:bodyPr anchor="t" anchorCtr="0">
            <a:normAutofit/>
          </a:bodyPr>
          <a:lstStyle>
            <a:lvl1pPr algn="l">
              <a:lnSpc>
                <a:spcPts val="2381"/>
              </a:lnSpc>
              <a:defRPr sz="1905"/>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65" userDrawn="1">
          <p15:clr>
            <a:srgbClr val="FBAE40"/>
          </p15:clr>
        </p15:guide>
        <p15:guide id="2" orient="horz" pos="77" userDrawn="1">
          <p15:clr>
            <a:srgbClr val="FBAE40"/>
          </p15:clr>
        </p15:guide>
        <p15:guide id="3" orient="horz" pos="1620" userDrawn="1">
          <p15:clr>
            <a:srgbClr val="FBAE40"/>
          </p15:clr>
        </p15:guide>
        <p15:guide id="4" orient="horz" pos="231" userDrawn="1">
          <p15:clr>
            <a:srgbClr val="FBAE40"/>
          </p15:clr>
        </p15:guide>
        <p15:guide id="5" orient="horz" pos="386" userDrawn="1">
          <p15:clr>
            <a:srgbClr val="FBAE40"/>
          </p15:clr>
        </p15:guide>
        <p15:guide id="6" orient="horz" pos="540" userDrawn="1">
          <p15:clr>
            <a:srgbClr val="FBAE40"/>
          </p15:clr>
        </p15:guide>
        <p15:guide id="7" orient="horz" pos="694" userDrawn="1">
          <p15:clr>
            <a:srgbClr val="FBAE40"/>
          </p15:clr>
        </p15:guide>
        <p15:guide id="8" orient="horz" pos="848" userDrawn="1">
          <p15:clr>
            <a:srgbClr val="FBAE40"/>
          </p15:clr>
        </p15:guide>
        <p15:guide id="9" orient="horz" pos="1003" userDrawn="1">
          <p15:clr>
            <a:srgbClr val="FBAE40"/>
          </p15:clr>
        </p15:guide>
        <p15:guide id="10" orient="horz" pos="1157" userDrawn="1">
          <p15:clr>
            <a:srgbClr val="FBAE40"/>
          </p15:clr>
        </p15:guide>
        <p15:guide id="11" orient="horz" pos="1311" userDrawn="1">
          <p15:clr>
            <a:srgbClr val="FBAE40"/>
          </p15:clr>
        </p15:guide>
        <p15:guide id="12" orient="horz" pos="1466" userDrawn="1">
          <p15:clr>
            <a:srgbClr val="FBAE40"/>
          </p15:clr>
        </p15:guide>
        <p15:guide id="13" orient="horz" pos="1774" userDrawn="1">
          <p15:clr>
            <a:srgbClr val="FBAE40"/>
          </p15:clr>
        </p15:guide>
        <p15:guide id="14" orient="horz" pos="1929" userDrawn="1">
          <p15:clr>
            <a:srgbClr val="FBAE40"/>
          </p15:clr>
        </p15:guide>
        <p15:guide id="15" orient="horz" pos="2083" userDrawn="1">
          <p15:clr>
            <a:srgbClr val="FBAE40"/>
          </p15:clr>
        </p15:guide>
        <p15:guide id="16" orient="horz" pos="2237" userDrawn="1">
          <p15:clr>
            <a:srgbClr val="FBAE40"/>
          </p15:clr>
        </p15:guide>
        <p15:guide id="17" orient="horz" pos="2392" userDrawn="1">
          <p15:clr>
            <a:srgbClr val="FBAE40"/>
          </p15:clr>
        </p15:guide>
        <p15:guide id="18" orient="horz" pos="2546" userDrawn="1">
          <p15:clr>
            <a:srgbClr val="FBAE40"/>
          </p15:clr>
        </p15:guide>
        <p15:guide id="19" orient="horz" pos="2700" userDrawn="1">
          <p15:clr>
            <a:srgbClr val="FBAE40"/>
          </p15:clr>
        </p15:guide>
        <p15:guide id="20" orient="horz" pos="2854" userDrawn="1">
          <p15:clr>
            <a:srgbClr val="FBAE40"/>
          </p15:clr>
        </p15:guide>
        <p15:guide id="21" orient="horz" pos="3009" userDrawn="1">
          <p15:clr>
            <a:srgbClr val="FBAE40"/>
          </p15:clr>
        </p15:guide>
        <p15:guide id="22" orient="horz" pos="3163" userDrawn="1">
          <p15:clr>
            <a:srgbClr val="FBAE40"/>
          </p15:clr>
        </p15:guide>
        <p15:guide id="23" pos="358" userDrawn="1">
          <p15:clr>
            <a:srgbClr val="FBAE40"/>
          </p15:clr>
        </p15:guide>
        <p15:guide id="24" pos="552" userDrawn="1">
          <p15:clr>
            <a:srgbClr val="FBAE40"/>
          </p15:clr>
        </p15:guide>
        <p15:guide id="25" pos="747" userDrawn="1">
          <p15:clr>
            <a:srgbClr val="FBAE40"/>
          </p15:clr>
        </p15:guide>
        <p15:guide id="26" pos="941" userDrawn="1">
          <p15:clr>
            <a:srgbClr val="FBAE40"/>
          </p15:clr>
        </p15:guide>
        <p15:guide id="27" pos="1135" userDrawn="1">
          <p15:clr>
            <a:srgbClr val="FBAE40"/>
          </p15:clr>
        </p15:guide>
        <p15:guide id="28" pos="1328" userDrawn="1">
          <p15:clr>
            <a:srgbClr val="FBAE40"/>
          </p15:clr>
        </p15:guide>
        <p15:guide id="29" pos="1522" userDrawn="1">
          <p15:clr>
            <a:srgbClr val="FBAE40"/>
          </p15:clr>
        </p15:guide>
        <p15:guide id="30" pos="1716" userDrawn="1">
          <p15:clr>
            <a:srgbClr val="FBAE40"/>
          </p15:clr>
        </p15:guide>
        <p15:guide id="31" pos="1911" userDrawn="1">
          <p15:clr>
            <a:srgbClr val="FBAE40"/>
          </p15:clr>
        </p15:guide>
        <p15:guide id="32" pos="2104" userDrawn="1">
          <p15:clr>
            <a:srgbClr val="FBAE40"/>
          </p15:clr>
        </p15:guide>
        <p15:guide id="33" pos="2298" userDrawn="1">
          <p15:clr>
            <a:srgbClr val="FBAE40"/>
          </p15:clr>
        </p15:guide>
        <p15:guide id="34" pos="2492" userDrawn="1">
          <p15:clr>
            <a:srgbClr val="FBAE40"/>
          </p15:clr>
        </p15:guide>
        <p15:guide id="35" pos="2686" userDrawn="1">
          <p15:clr>
            <a:srgbClr val="FBAE40"/>
          </p15:clr>
        </p15:guide>
        <p15:guide id="36" pos="2880" userDrawn="1">
          <p15:clr>
            <a:srgbClr val="FBAE40"/>
          </p15:clr>
        </p15:guide>
        <p15:guide id="37" pos="3074" userDrawn="1">
          <p15:clr>
            <a:srgbClr val="FBAE40"/>
          </p15:clr>
        </p15:guide>
        <p15:guide id="38" pos="3268" userDrawn="1">
          <p15:clr>
            <a:srgbClr val="FBAE40"/>
          </p15:clr>
        </p15:guide>
        <p15:guide id="39" pos="3462" userDrawn="1">
          <p15:clr>
            <a:srgbClr val="FBAE40"/>
          </p15:clr>
        </p15:guide>
        <p15:guide id="40" pos="3656" userDrawn="1">
          <p15:clr>
            <a:srgbClr val="FBAE40"/>
          </p15:clr>
        </p15:guide>
        <p15:guide id="41" pos="3849" userDrawn="1">
          <p15:clr>
            <a:srgbClr val="FBAE40"/>
          </p15:clr>
        </p15:guide>
        <p15:guide id="42" pos="4044" userDrawn="1">
          <p15:clr>
            <a:srgbClr val="FBAE40"/>
          </p15:clr>
        </p15:guide>
        <p15:guide id="43" pos="4238" userDrawn="1">
          <p15:clr>
            <a:srgbClr val="FBAE40"/>
          </p15:clr>
        </p15:guide>
        <p15:guide id="44" pos="4432" userDrawn="1">
          <p15:clr>
            <a:srgbClr val="FBAE40"/>
          </p15:clr>
        </p15:guide>
        <p15:guide id="45" pos="4625" userDrawn="1">
          <p15:clr>
            <a:srgbClr val="FBAE40"/>
          </p15:clr>
        </p15:guide>
        <p15:guide id="46" pos="4819" userDrawn="1">
          <p15:clr>
            <a:srgbClr val="FBAE40"/>
          </p15:clr>
        </p15:guide>
        <p15:guide id="47" pos="5013" userDrawn="1">
          <p15:clr>
            <a:srgbClr val="FBAE40"/>
          </p15:clr>
        </p15:guide>
        <p15:guide id="48" pos="5208" userDrawn="1">
          <p15:clr>
            <a:srgbClr val="FBAE40"/>
          </p15:clr>
        </p15:guide>
        <p15:guide id="49" pos="5402" userDrawn="1">
          <p15:clr>
            <a:srgbClr val="FBAE40"/>
          </p15:clr>
        </p15:guide>
        <p15:guide id="50" pos="55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77389" y="1347054"/>
            <a:ext cx="3540668" cy="3184221"/>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4572000" y="612237"/>
            <a:ext cx="3694610" cy="734818"/>
          </a:xfrm>
        </p:spPr>
        <p:txBody>
          <a:bodyPr/>
          <a:lstStyle/>
          <a:p>
            <a:r>
              <a:rPr lang="pl-PL"/>
              <a:t>Kliknij, aby edytować styl</a:t>
            </a:r>
            <a:endParaRPr lang="en-US" dirty="0"/>
          </a:p>
        </p:txBody>
      </p:sp>
      <p:sp>
        <p:nvSpPr>
          <p:cNvPr id="3" name="Content Placeholder 2"/>
          <p:cNvSpPr>
            <a:spLocks noGrp="1"/>
          </p:cNvSpPr>
          <p:nvPr>
            <p:ph sz="half" idx="1"/>
          </p:nvPr>
        </p:nvSpPr>
        <p:spPr>
          <a:xfrm>
            <a:off x="4571999" y="1347054"/>
            <a:ext cx="3694937" cy="3184210"/>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612425"/>
            <a:ext cx="4264485" cy="3918839"/>
          </a:xfrm>
          <a:solidFill>
            <a:schemeClr val="bg1">
              <a:lumMod val="95000"/>
            </a:schemeClr>
          </a:solidFill>
        </p:spPr>
        <p:txBody>
          <a:bodyPr anchor="ctr" anchorCtr="0"/>
          <a:lstStyle>
            <a:lvl1pPr algn="ctr">
              <a:buFont typeface="Arial" panose="020B0604020202020204" pitchFamily="34" charset="0"/>
              <a:buNone/>
              <a:defRPr sz="680"/>
            </a:lvl1pPr>
          </a:lstStyle>
          <a:p>
            <a:r>
              <a:rPr lang="pl-PL" dirty="0"/>
              <a:t>Kliknij ikonę, aby dodać</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77389" y="1347054"/>
            <a:ext cx="3540668" cy="3184221"/>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4725942" y="1346902"/>
            <a:ext cx="3540668" cy="318436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4.svg"/><Relationship Id="rId4" Type="http://schemas.openxmlformats.org/officeDocument/2006/relationships/slideLayout" Target="../slideLayouts/slideLayout14.xml"/><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064" y="612237"/>
            <a:ext cx="7389546" cy="734818"/>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877390" y="1347054"/>
            <a:ext cx="7389547" cy="3184210"/>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877359" y="0"/>
            <a:ext cx="924287" cy="12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1801646" y="0"/>
            <a:ext cx="6464963"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7342353" y="4776201"/>
            <a:ext cx="923653" cy="122470"/>
          </a:xfrm>
          <a:prstGeom prst="rect">
            <a:avLst/>
          </a:prstGeom>
          <a:noFill/>
        </p:spPr>
        <p:txBody>
          <a:bodyPr vert="horz" lIns="0" tIns="72000" rIns="0" bIns="72000" rtlCol="0" anchor="ctr" anchorCtr="0"/>
          <a:lstStyle>
            <a:lvl1pPr algn="r">
              <a:defRPr sz="68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7342649" y="5021448"/>
            <a:ext cx="924287" cy="122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959" dirty="0"/>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685804" rtl="0" eaLnBrk="1" latinLnBrk="0" hangingPunct="1">
        <a:lnSpc>
          <a:spcPts val="2449"/>
        </a:lnSpc>
        <a:spcBef>
          <a:spcPct val="0"/>
        </a:spcBef>
        <a:buNone/>
        <a:defRPr sz="1905" b="1" kern="1200">
          <a:solidFill>
            <a:schemeClr val="tx2"/>
          </a:solidFill>
          <a:latin typeface="Open Sans" pitchFamily="2" charset="0"/>
          <a:ea typeface="Open Sans" pitchFamily="2" charset="0"/>
          <a:cs typeface="Open Sans" pitchFamily="2" charset="0"/>
        </a:defRPr>
      </a:lvl1pPr>
    </p:titleStyle>
    <p:bodyStyle>
      <a:lvl1pPr marL="171451" indent="-171451" algn="l" defTabSz="685804" rtl="0" eaLnBrk="1" latinLnBrk="0" hangingPunct="1">
        <a:lnSpc>
          <a:spcPts val="1633"/>
        </a:lnSpc>
        <a:spcBef>
          <a:spcPts val="750"/>
        </a:spcBef>
        <a:buClr>
          <a:schemeClr val="accent1"/>
        </a:buClr>
        <a:buFontTx/>
        <a:buBlip>
          <a:blip r:embed="rId12"/>
        </a:buBlip>
        <a:defRPr sz="1225" kern="1200">
          <a:solidFill>
            <a:schemeClr val="tx1"/>
          </a:solidFill>
          <a:latin typeface="Open Sans" pitchFamily="2" charset="0"/>
          <a:ea typeface="Open Sans" pitchFamily="2" charset="0"/>
          <a:cs typeface="Open Sans" pitchFamily="2" charset="0"/>
        </a:defRPr>
      </a:lvl1pPr>
      <a:lvl2pPr marL="514353" indent="-171451" algn="l" defTabSz="685804" rtl="0" eaLnBrk="1" latinLnBrk="0" hangingPunct="1">
        <a:lnSpc>
          <a:spcPts val="1633"/>
        </a:lnSpc>
        <a:spcBef>
          <a:spcPts val="375"/>
        </a:spcBef>
        <a:buFontTx/>
        <a:buBlip>
          <a:blip r:embed="rId13"/>
        </a:buBlip>
        <a:defRPr sz="1225" kern="1200">
          <a:solidFill>
            <a:schemeClr val="tx1"/>
          </a:solidFill>
          <a:latin typeface="Open Sans" pitchFamily="2" charset="0"/>
          <a:ea typeface="Open Sans" pitchFamily="2" charset="0"/>
          <a:cs typeface="Open Sans" pitchFamily="2" charset="0"/>
        </a:defRPr>
      </a:lvl2pPr>
      <a:lvl3pPr marL="857256" indent="-171451" algn="l" defTabSz="685804" rtl="0" eaLnBrk="1" latinLnBrk="0" hangingPunct="1">
        <a:lnSpc>
          <a:spcPts val="1633"/>
        </a:lnSpc>
        <a:spcBef>
          <a:spcPts val="375"/>
        </a:spcBef>
        <a:buFontTx/>
        <a:buBlip>
          <a:blip r:embed="rId14"/>
        </a:buBlip>
        <a:defRPr sz="1225" kern="1200">
          <a:solidFill>
            <a:schemeClr val="tx1"/>
          </a:solidFill>
          <a:latin typeface="Open Sans" pitchFamily="2" charset="0"/>
          <a:ea typeface="Open Sans" pitchFamily="2" charset="0"/>
          <a:cs typeface="Open Sans" pitchFamily="2" charset="0"/>
        </a:defRPr>
      </a:lvl3pPr>
      <a:lvl4pPr marL="1200158"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4pPr>
      <a:lvl5pPr marL="1543060" indent="-171451" algn="l" defTabSz="685804" rtl="0" eaLnBrk="1" latinLnBrk="0" hangingPunct="1">
        <a:lnSpc>
          <a:spcPts val="1633"/>
        </a:lnSpc>
        <a:spcBef>
          <a:spcPts val="375"/>
        </a:spcBef>
        <a:buFont typeface="Arial" panose="020B0604020202020204" pitchFamily="34" charset="0"/>
        <a:buChar char="•"/>
        <a:defRPr sz="1225" kern="1200">
          <a:solidFill>
            <a:schemeClr val="tx1"/>
          </a:solidFill>
          <a:latin typeface="Open Sans" pitchFamily="2" charset="0"/>
          <a:ea typeface="Open Sans" pitchFamily="2" charset="0"/>
          <a:cs typeface="Open Sans" pitchFamily="2" charset="0"/>
        </a:defRPr>
      </a:lvl5pPr>
      <a:lvl6pPr marL="1885963"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65"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67"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69" indent="-171451" algn="l" defTabSz="6858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4" rtl="0" eaLnBrk="1" latinLnBrk="0" hangingPunct="1">
        <a:defRPr sz="1350" kern="1200">
          <a:solidFill>
            <a:schemeClr val="tx1"/>
          </a:solidFill>
          <a:latin typeface="+mn-lt"/>
          <a:ea typeface="+mn-ea"/>
          <a:cs typeface="+mn-cs"/>
        </a:defRPr>
      </a:lvl1pPr>
      <a:lvl2pPr marL="342903" algn="l" defTabSz="685804" rtl="0" eaLnBrk="1" latinLnBrk="0" hangingPunct="1">
        <a:defRPr sz="1350" kern="1200">
          <a:solidFill>
            <a:schemeClr val="tx1"/>
          </a:solidFill>
          <a:latin typeface="+mn-lt"/>
          <a:ea typeface="+mn-ea"/>
          <a:cs typeface="+mn-cs"/>
        </a:defRPr>
      </a:lvl2pPr>
      <a:lvl3pPr marL="685804" algn="l" defTabSz="685804" rtl="0" eaLnBrk="1" latinLnBrk="0" hangingPunct="1">
        <a:defRPr sz="1350" kern="1200">
          <a:solidFill>
            <a:schemeClr val="tx1"/>
          </a:solidFill>
          <a:latin typeface="+mn-lt"/>
          <a:ea typeface="+mn-ea"/>
          <a:cs typeface="+mn-cs"/>
        </a:defRPr>
      </a:lvl3pPr>
      <a:lvl4pPr marL="1028707" algn="l" defTabSz="685804" rtl="0" eaLnBrk="1" latinLnBrk="0" hangingPunct="1">
        <a:defRPr sz="1350" kern="1200">
          <a:solidFill>
            <a:schemeClr val="tx1"/>
          </a:solidFill>
          <a:latin typeface="+mn-lt"/>
          <a:ea typeface="+mn-ea"/>
          <a:cs typeface="+mn-cs"/>
        </a:defRPr>
      </a:lvl4pPr>
      <a:lvl5pPr marL="1371609" algn="l" defTabSz="685804" rtl="0" eaLnBrk="1" latinLnBrk="0" hangingPunct="1">
        <a:defRPr sz="1350" kern="1200">
          <a:solidFill>
            <a:schemeClr val="tx1"/>
          </a:solidFill>
          <a:latin typeface="+mn-lt"/>
          <a:ea typeface="+mn-ea"/>
          <a:cs typeface="+mn-cs"/>
        </a:defRPr>
      </a:lvl5pPr>
      <a:lvl6pPr marL="1714511" algn="l" defTabSz="685804" rtl="0" eaLnBrk="1" latinLnBrk="0" hangingPunct="1">
        <a:defRPr sz="1350" kern="1200">
          <a:solidFill>
            <a:schemeClr val="tx1"/>
          </a:solidFill>
          <a:latin typeface="+mn-lt"/>
          <a:ea typeface="+mn-ea"/>
          <a:cs typeface="+mn-cs"/>
        </a:defRPr>
      </a:lvl6pPr>
      <a:lvl7pPr marL="2057413" algn="l" defTabSz="685804" rtl="0" eaLnBrk="1" latinLnBrk="0" hangingPunct="1">
        <a:defRPr sz="1350" kern="1200">
          <a:solidFill>
            <a:schemeClr val="tx1"/>
          </a:solidFill>
          <a:latin typeface="+mn-lt"/>
          <a:ea typeface="+mn-ea"/>
          <a:cs typeface="+mn-cs"/>
        </a:defRPr>
      </a:lvl7pPr>
      <a:lvl8pPr marL="2400316" algn="l" defTabSz="685804" rtl="0" eaLnBrk="1" latinLnBrk="0" hangingPunct="1">
        <a:defRPr sz="1350" kern="1200">
          <a:solidFill>
            <a:schemeClr val="tx1"/>
          </a:solidFill>
          <a:latin typeface="+mn-lt"/>
          <a:ea typeface="+mn-ea"/>
          <a:cs typeface="+mn-cs"/>
        </a:defRPr>
      </a:lvl8pPr>
      <a:lvl9pPr marL="2743218" algn="l" defTabSz="6858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 userDrawn="1">
          <p15:clr>
            <a:srgbClr val="F26B43"/>
          </p15:clr>
        </p15:guide>
        <p15:guide id="2" pos="358" userDrawn="1">
          <p15:clr>
            <a:srgbClr val="F26B43"/>
          </p15:clr>
        </p15:guide>
        <p15:guide id="3" pos="552" userDrawn="1">
          <p15:clr>
            <a:srgbClr val="F26B43"/>
          </p15:clr>
        </p15:guide>
        <p15:guide id="4" pos="747" userDrawn="1">
          <p15:clr>
            <a:srgbClr val="F26B43"/>
          </p15:clr>
        </p15:guide>
        <p15:guide id="5" pos="941" userDrawn="1">
          <p15:clr>
            <a:srgbClr val="F26B43"/>
          </p15:clr>
        </p15:guide>
        <p15:guide id="6" pos="1135" userDrawn="1">
          <p15:clr>
            <a:srgbClr val="F26B43"/>
          </p15:clr>
        </p15:guide>
        <p15:guide id="7" pos="1328" userDrawn="1">
          <p15:clr>
            <a:srgbClr val="F26B43"/>
          </p15:clr>
        </p15:guide>
        <p15:guide id="8" pos="1522" userDrawn="1">
          <p15:clr>
            <a:srgbClr val="F26B43"/>
          </p15:clr>
        </p15:guide>
        <p15:guide id="9" pos="1716" userDrawn="1">
          <p15:clr>
            <a:srgbClr val="F26B43"/>
          </p15:clr>
        </p15:guide>
        <p15:guide id="10" pos="1911" userDrawn="1">
          <p15:clr>
            <a:srgbClr val="F26B43"/>
          </p15:clr>
        </p15:guide>
        <p15:guide id="11" pos="2104" userDrawn="1">
          <p15:clr>
            <a:srgbClr val="F26B43"/>
          </p15:clr>
        </p15:guide>
        <p15:guide id="12" pos="2298" userDrawn="1">
          <p15:clr>
            <a:srgbClr val="F26B43"/>
          </p15:clr>
        </p15:guide>
        <p15:guide id="13" pos="2492" userDrawn="1">
          <p15:clr>
            <a:srgbClr val="F26B43"/>
          </p15:clr>
        </p15:guide>
        <p15:guide id="14" pos="2686" userDrawn="1">
          <p15:clr>
            <a:srgbClr val="F26B43"/>
          </p15:clr>
        </p15:guide>
        <p15:guide id="15" pos="2880" userDrawn="1">
          <p15:clr>
            <a:srgbClr val="F26B43"/>
          </p15:clr>
        </p15:guide>
        <p15:guide id="16" pos="3074" userDrawn="1">
          <p15:clr>
            <a:srgbClr val="F26B43"/>
          </p15:clr>
        </p15:guide>
        <p15:guide id="17" pos="3268" userDrawn="1">
          <p15:clr>
            <a:srgbClr val="F26B43"/>
          </p15:clr>
        </p15:guide>
        <p15:guide id="18" pos="3462" userDrawn="1">
          <p15:clr>
            <a:srgbClr val="F26B43"/>
          </p15:clr>
        </p15:guide>
        <p15:guide id="19" pos="3656" userDrawn="1">
          <p15:clr>
            <a:srgbClr val="F26B43"/>
          </p15:clr>
        </p15:guide>
        <p15:guide id="20" pos="3849" userDrawn="1">
          <p15:clr>
            <a:srgbClr val="F26B43"/>
          </p15:clr>
        </p15:guide>
        <p15:guide id="21" pos="4044" userDrawn="1">
          <p15:clr>
            <a:srgbClr val="F26B43"/>
          </p15:clr>
        </p15:guide>
        <p15:guide id="22" pos="4238" userDrawn="1">
          <p15:clr>
            <a:srgbClr val="F26B43"/>
          </p15:clr>
        </p15:guide>
        <p15:guide id="23" pos="4432" userDrawn="1">
          <p15:clr>
            <a:srgbClr val="F26B43"/>
          </p15:clr>
        </p15:guide>
        <p15:guide id="24" pos="4625" userDrawn="1">
          <p15:clr>
            <a:srgbClr val="F26B43"/>
          </p15:clr>
        </p15:guide>
        <p15:guide id="25" pos="4819" userDrawn="1">
          <p15:clr>
            <a:srgbClr val="F26B43"/>
          </p15:clr>
        </p15:guide>
        <p15:guide id="26" pos="5013" userDrawn="1">
          <p15:clr>
            <a:srgbClr val="F26B43"/>
          </p15:clr>
        </p15:guide>
        <p15:guide id="27" pos="5208" userDrawn="1">
          <p15:clr>
            <a:srgbClr val="F26B43"/>
          </p15:clr>
        </p15:guide>
        <p15:guide id="28" pos="5402" userDrawn="1">
          <p15:clr>
            <a:srgbClr val="F26B43"/>
          </p15:clr>
        </p15:guide>
        <p15:guide id="29" pos="5595" userDrawn="1">
          <p15:clr>
            <a:srgbClr val="F26B43"/>
          </p15:clr>
        </p15:guide>
        <p15:guide id="30" orient="horz" pos="77" userDrawn="1">
          <p15:clr>
            <a:srgbClr val="F26B43"/>
          </p15:clr>
        </p15:guide>
        <p15:guide id="31" orient="horz" pos="231" userDrawn="1">
          <p15:clr>
            <a:srgbClr val="F26B43"/>
          </p15:clr>
        </p15:guide>
        <p15:guide id="32" orient="horz" pos="386" userDrawn="1">
          <p15:clr>
            <a:srgbClr val="F26B43"/>
          </p15:clr>
        </p15:guide>
        <p15:guide id="33" orient="horz" pos="540" userDrawn="1">
          <p15:clr>
            <a:srgbClr val="F26B43"/>
          </p15:clr>
        </p15:guide>
        <p15:guide id="34" orient="horz" pos="694" userDrawn="1">
          <p15:clr>
            <a:srgbClr val="F26B43"/>
          </p15:clr>
        </p15:guide>
        <p15:guide id="35" orient="horz" pos="848" userDrawn="1">
          <p15:clr>
            <a:srgbClr val="F26B43"/>
          </p15:clr>
        </p15:guide>
        <p15:guide id="36" orient="horz" pos="1003" userDrawn="1">
          <p15:clr>
            <a:srgbClr val="F26B43"/>
          </p15:clr>
        </p15:guide>
        <p15:guide id="37" orient="horz" pos="1157" userDrawn="1">
          <p15:clr>
            <a:srgbClr val="F26B43"/>
          </p15:clr>
        </p15:guide>
        <p15:guide id="38" orient="horz" pos="1311" userDrawn="1">
          <p15:clr>
            <a:srgbClr val="F26B43"/>
          </p15:clr>
        </p15:guide>
        <p15:guide id="39" orient="horz" pos="1466" userDrawn="1">
          <p15:clr>
            <a:srgbClr val="F26B43"/>
          </p15:clr>
        </p15:guide>
        <p15:guide id="40" orient="horz" pos="1620" userDrawn="1">
          <p15:clr>
            <a:srgbClr val="F26B43"/>
          </p15:clr>
        </p15:guide>
        <p15:guide id="41" orient="horz" pos="1774" userDrawn="1">
          <p15:clr>
            <a:srgbClr val="F26B43"/>
          </p15:clr>
        </p15:guide>
        <p15:guide id="42" orient="horz" pos="1929" userDrawn="1">
          <p15:clr>
            <a:srgbClr val="F26B43"/>
          </p15:clr>
        </p15:guide>
        <p15:guide id="43" orient="horz" pos="2083" userDrawn="1">
          <p15:clr>
            <a:srgbClr val="F26B43"/>
          </p15:clr>
        </p15:guide>
        <p15:guide id="44" orient="horz" pos="2237" userDrawn="1">
          <p15:clr>
            <a:srgbClr val="F26B43"/>
          </p15:clr>
        </p15:guide>
        <p15:guide id="45" orient="horz" pos="2392" userDrawn="1">
          <p15:clr>
            <a:srgbClr val="F26B43"/>
          </p15:clr>
        </p15:guide>
        <p15:guide id="46" orient="horz" pos="2546" userDrawn="1">
          <p15:clr>
            <a:srgbClr val="F26B43"/>
          </p15:clr>
        </p15:guide>
        <p15:guide id="47" orient="horz" pos="2700" userDrawn="1">
          <p15:clr>
            <a:srgbClr val="F26B43"/>
          </p15:clr>
        </p15:guide>
        <p15:guide id="48" orient="horz" pos="2854" userDrawn="1">
          <p15:clr>
            <a:srgbClr val="F26B43"/>
          </p15:clr>
        </p15:guide>
        <p15:guide id="49" orient="horz" pos="3009" userDrawn="1">
          <p15:clr>
            <a:srgbClr val="F26B43"/>
          </p15:clr>
        </p15:guide>
        <p15:guide id="50" orient="horz" pos="31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8282318" y="-4223"/>
            <a:ext cx="864165" cy="230832"/>
          </a:xfrm>
          <a:prstGeom prst="rect">
            <a:avLst/>
          </a:prstGeom>
          <a:solidFill>
            <a:schemeClr val="tx1"/>
          </a:solidFill>
        </p:spPr>
        <p:txBody>
          <a:bodyPr wrap="square" rtlCol="0">
            <a:spAutoFit/>
          </a:bodyPr>
          <a:lstStyle/>
          <a:p>
            <a:pPr algn="ct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9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fld>
            <a:endPar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B0A6400B-D0DD-3D48-A048-5617CCCC364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 y="4990249"/>
            <a:ext cx="9144000" cy="158567"/>
          </a:xfrm>
          <a:prstGeom prst="rect">
            <a:avLst/>
          </a:prstGeom>
        </p:spPr>
      </p:pic>
    </p:spTree>
    <p:extLst>
      <p:ext uri="{BB962C8B-B14F-4D97-AF65-F5344CB8AC3E}">
        <p14:creationId xmlns:p14="http://schemas.microsoft.com/office/powerpoint/2010/main" val="113663413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txStyles>
    <p:titleStyle>
      <a:lvl1pPr algn="l" defTabSz="685800" rtl="0" eaLnBrk="1" latinLnBrk="0" hangingPunct="1">
        <a:lnSpc>
          <a:spcPct val="90000"/>
        </a:lnSpc>
        <a:spcBef>
          <a:spcPct val="0"/>
        </a:spcBef>
        <a:buNone/>
        <a:defRPr sz="3300" b="1" i="0" kern="1200" baseline="0">
          <a:solidFill>
            <a:schemeClr val="tx1"/>
          </a:solidFill>
          <a:latin typeface="Open Sans" panose="020B0606030504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Open Sans" panose="020B0606030504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Open Sans" panose="020B0606030504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Open Sans" panose="020B0606030504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Open Sans" panose="020B0606030504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www.interregeurope.eu/matchmaking-session" TargetMode="External"/><Relationship Id="rId4" Type="http://schemas.openxmlformats.org/officeDocument/2006/relationships/hyperlink" Target="http://www.interregeurope.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hyperlink" Target="http://www.interreg.gov.pl/" TargetMode="External"/><Relationship Id="rId4" Type="http://schemas.openxmlformats.org/officeDocument/2006/relationships/hyperlink" Target="https://www.interregeurope.eu/policy-solutions/expert-support-report?keywords=&amp;type%5B2047%5D=204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www.interregeurope.eu/find-policy-solutions/expert-support-reports/governance-and-policies-against-floods-and-droughts-in-hauts-de-fra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www.interregeurope.eu/sites/default/files/2023-12/Peer%20review%20ToR_2023.pdf" TargetMode="External"/><Relationship Id="rId5" Type="http://schemas.openxmlformats.org/officeDocument/2006/relationships/hyperlink" Target="https://www.interregeurope.eu/peer-review#anchor-apply-for-a-peer-review" TargetMode="External"/><Relationship Id="rId4" Type="http://schemas.openxmlformats.org/officeDocument/2006/relationships/hyperlink" Target="http://www.interregeurope.eu/"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7.xml"/><Relationship Id="rId7" Type="http://schemas.openxmlformats.org/officeDocument/2006/relationships/image" Target="../media/image32.jp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hyperlink" Target="https://www.interregeurope.eu/sites/default/files/2023-04/Interreg_Europe_Policy_Learning_Platform_peer_review_publication2023.pdf" TargetMode="External"/><Relationship Id="rId5" Type="http://schemas.openxmlformats.org/officeDocument/2006/relationships/image" Target="../media/image5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www.interreg.gov.pl/" TargetMode="External"/><Relationship Id="rId4" Type="http://schemas.openxmlformats.org/officeDocument/2006/relationships/hyperlink" Target="mailto:IE@mfipr.gov.p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interregeurope.e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hyperlink" Target="https://www.interregeurope.eu/our-team#anchor-policy-learning-platfor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p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hyperlink" Target="http://www.interreg.gov.pl/" TargetMode="External"/><Relationship Id="rId4" Type="http://schemas.openxmlformats.org/officeDocument/2006/relationships/hyperlink" Target="https://www.interregeurope.eu/our-team#anchor-policy-learning-platform" TargetMode="External"/><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hyperlink" Target="https://www.interregeurope.eu/peer-review" TargetMode="External"/><Relationship Id="rId13" Type="http://schemas.openxmlformats.org/officeDocument/2006/relationships/hyperlink" Target="https://www.interregeurope.eu/policy-solutions/good-practices" TargetMode="External"/><Relationship Id="rId3" Type="http://schemas.openxmlformats.org/officeDocument/2006/relationships/image" Target="../media/image38.png"/><Relationship Id="rId7" Type="http://schemas.openxmlformats.org/officeDocument/2006/relationships/hyperlink" Target="https://www.interregeurope.eu/community" TargetMode="External"/><Relationship Id="rId12" Type="http://schemas.openxmlformats.org/officeDocument/2006/relationships/hyperlink" Target="https://www.interregeurope.eu/policy-solutions/event-learnings" TargetMode="External"/><Relationship Id="rId17" Type="http://schemas.openxmlformats.org/officeDocument/2006/relationships/image" Target="../media/image32.jpg"/><Relationship Id="rId2" Type="http://schemas.openxmlformats.org/officeDocument/2006/relationships/notesSlide" Target="../notesSlides/notesSlide4.xml"/><Relationship Id="rId16" Type="http://schemas.openxmlformats.org/officeDocument/2006/relationships/hyperlink" Target="http://www.interregeurope.eu/policylearning" TargetMode="External"/><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hyperlink" Target="https://www.interregeurope.eu/policy-solutions/policy-briefs" TargetMode="External"/><Relationship Id="rId5" Type="http://schemas.openxmlformats.org/officeDocument/2006/relationships/image" Target="../media/image40.png"/><Relationship Id="rId15" Type="http://schemas.openxmlformats.org/officeDocument/2006/relationships/image" Target="../media/image43.svg"/><Relationship Id="rId10" Type="http://schemas.openxmlformats.org/officeDocument/2006/relationships/hyperlink" Target="https://www.interregeurope.eu/policy-helpdesk" TargetMode="External"/><Relationship Id="rId4" Type="http://schemas.openxmlformats.org/officeDocument/2006/relationships/image" Target="../media/image39.svg"/><Relationship Id="rId9" Type="http://schemas.openxmlformats.org/officeDocument/2006/relationships/hyperlink" Target="https://www.interregeurope.eu/matchmaking-session" TargetMode="External"/><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hyperlink" Target="https://www.interregeurope.eu/find-policy-solutions/stories/flood-prevention-and-damage-restoration" TargetMode="External"/><Relationship Id="rId3" Type="http://schemas.openxmlformats.org/officeDocument/2006/relationships/image" Target="../media/image32.jp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hyperlink" Target="http://www.interreg.gov.pl/" TargetMode="External"/><Relationship Id="rId4" Type="http://schemas.openxmlformats.org/officeDocument/2006/relationships/hyperlink" Target="https://www.interregeurope.eu/policy-solutions/policy-brief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interregeurope.eu/good-practices/adapting-to-climate-change-flood-control-by-deceleration-and-water-retention" TargetMode="External"/><Relationship Id="rId5" Type="http://schemas.openxmlformats.org/officeDocument/2006/relationships/hyperlink" Target="http://www.interreg.gov.pl/" TargetMode="External"/><Relationship Id="rId4" Type="http://schemas.openxmlformats.org/officeDocument/2006/relationships/hyperlink" Target="https://www.interregeurope.eu/policy-solutions/good-practice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interregeurope.eu/find-policy-solutions/webinar/blue-green-infrastructure-for-resilient-cities-iii-citizens-participation-key-learnings" TargetMode="External"/><Relationship Id="rId3" Type="http://schemas.openxmlformats.org/officeDocument/2006/relationships/image" Target="../media/image32.jpg"/><Relationship Id="rId7" Type="http://schemas.openxmlformats.org/officeDocument/2006/relationships/hyperlink" Target="https://www.interregeurope.eu/find-policy-solutions/webinar/blue-green-infrastructure-for-resilient-cities-ii-greening-the-urban-landscape-key-learning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ww.interregeurope.eu/find-policy-solutions/webinar/blue-green-infrastructure-for-resilient-cities-i-sustainable-water-management-key-learnings" TargetMode="External"/><Relationship Id="rId11" Type="http://schemas.openxmlformats.org/officeDocument/2006/relationships/image" Target="../media/image47.png"/><Relationship Id="rId5" Type="http://schemas.openxmlformats.org/officeDocument/2006/relationships/hyperlink" Target="http://www.interreg.gov.pl/" TargetMode="External"/><Relationship Id="rId10" Type="http://schemas.openxmlformats.org/officeDocument/2006/relationships/hyperlink" Target="https://www.interregeurope.eu/find-policy-solutions/webinar/climate-adaptation-coastal-restoration" TargetMode="External"/><Relationship Id="rId4" Type="http://schemas.openxmlformats.org/officeDocument/2006/relationships/hyperlink" Target="https://www.interregeurope.eu/policy-solutions/event-learnings?keywords=&amp;type%5B2043%5D=2043" TargetMode="External"/><Relationship Id="rId9" Type="http://schemas.openxmlformats.org/officeDocument/2006/relationships/hyperlink" Target="https://www.interregeurope.eu/find-policy-solutions/webinar/climate-adaptation-wetland-restor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www.interregeurope.eu/policy-helpdesk" TargetMode="External"/><Relationship Id="rId5" Type="http://schemas.openxmlformats.org/officeDocument/2006/relationships/image" Target="../media/image48.png"/><Relationship Id="rId4" Type="http://schemas.openxmlformats.org/officeDocument/2006/relationships/hyperlink" Target="http://www.interregeurope.e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hyperlink" Target="http://www.interreg.gov.pl/" TargetMode="External"/><Relationship Id="rId4" Type="http://schemas.openxmlformats.org/officeDocument/2006/relationships/hyperlink" Target="https://www.interregeurope.eu/policy-solutions/expert-support-report?keywords=&amp;type%5B2048%5D=20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F33F18E-394A-4875-831B-31657E1ED194}"/>
              </a:ext>
            </a:extLst>
          </p:cNvPr>
          <p:cNvSpPr>
            <a:spLocks noGrp="1"/>
          </p:cNvSpPr>
          <p:nvPr>
            <p:ph type="ctrTitle"/>
          </p:nvPr>
        </p:nvSpPr>
        <p:spPr>
          <a:xfrm>
            <a:off x="1259632" y="2201700"/>
            <a:ext cx="6773550" cy="740100"/>
          </a:xfrm>
        </p:spPr>
        <p:txBody>
          <a:bodyPr>
            <a:normAutofit fontScale="90000"/>
          </a:bodyPr>
          <a:lstStyle/>
          <a:p>
            <a:r>
              <a:rPr lang="pl-PL" sz="2200" dirty="0"/>
              <a:t>Platforma learningowa programu Interreg Europa</a:t>
            </a:r>
            <a:br>
              <a:rPr lang="pl-PL" sz="2200" dirty="0"/>
            </a:br>
            <a:r>
              <a:rPr lang="pl-PL" sz="1800" dirty="0"/>
              <a:t>Gospodarka wodna i adaptacja do zmian klimatu</a:t>
            </a:r>
            <a:br>
              <a:rPr lang="pl-PL" sz="1800" dirty="0"/>
            </a:br>
            <a:br>
              <a:rPr lang="pl-PL" dirty="0"/>
            </a:br>
            <a:br>
              <a:rPr lang="pl-PL" dirty="0"/>
            </a:br>
            <a:endParaRPr lang="pl-PL" dirty="0"/>
          </a:p>
        </p:txBody>
      </p:sp>
      <p:sp>
        <p:nvSpPr>
          <p:cNvPr id="6" name="Podtytuł 5">
            <a:extLst>
              <a:ext uri="{FF2B5EF4-FFF2-40B4-BE49-F238E27FC236}">
                <a16:creationId xmlns:a16="http://schemas.microsoft.com/office/drawing/2014/main" id="{98442F97-59AD-4C59-AFE5-5C69181711B8}"/>
              </a:ext>
            </a:extLst>
          </p:cNvPr>
          <p:cNvSpPr>
            <a:spLocks noGrp="1"/>
          </p:cNvSpPr>
          <p:nvPr>
            <p:ph type="subTitle" idx="1"/>
          </p:nvPr>
        </p:nvSpPr>
        <p:spPr>
          <a:xfrm>
            <a:off x="1185258" y="3579862"/>
            <a:ext cx="6773483" cy="992043"/>
          </a:xfrm>
        </p:spPr>
        <p:txBody>
          <a:bodyPr>
            <a:normAutofit/>
          </a:bodyPr>
          <a:lstStyle/>
          <a:p>
            <a:endParaRPr lang="pl-PL" sz="4400" b="0" dirty="0"/>
          </a:p>
          <a:p>
            <a:r>
              <a:rPr lang="pl-PL" sz="1100" b="0" dirty="0"/>
              <a:t>Departament Współpracy Terytorialnej, kwiecień 2025 r.</a:t>
            </a:r>
          </a:p>
          <a:p>
            <a:endParaRPr lang="pl-PL" sz="1100" b="0" dirty="0"/>
          </a:p>
        </p:txBody>
      </p:sp>
      <p:pic>
        <p:nvPicPr>
          <p:cNvPr id="5" name="Obraz 4">
            <a:extLst>
              <a:ext uri="{FF2B5EF4-FFF2-40B4-BE49-F238E27FC236}">
                <a16:creationId xmlns:a16="http://schemas.microsoft.com/office/drawing/2014/main" id="{CF4EAA7F-DB45-47A6-8861-F1DD1B74A4FB}"/>
              </a:ext>
            </a:extLst>
          </p:cNvPr>
          <p:cNvPicPr>
            <a:picLocks noChangeAspect="1"/>
          </p:cNvPicPr>
          <p:nvPr/>
        </p:nvPicPr>
        <p:blipFill>
          <a:blip r:embed="rId3"/>
          <a:stretch>
            <a:fillRect/>
          </a:stretch>
        </p:blipFill>
        <p:spPr>
          <a:xfrm>
            <a:off x="5580112" y="247597"/>
            <a:ext cx="2738507" cy="861166"/>
          </a:xfrm>
          <a:prstGeom prst="rect">
            <a:avLst/>
          </a:prstGeom>
        </p:spPr>
      </p:pic>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262132" y="342528"/>
            <a:ext cx="8253218" cy="994172"/>
          </a:xfrm>
        </p:spPr>
        <p:txBody>
          <a:bodyPr>
            <a:normAutofit/>
          </a:bodyPr>
          <a:lstStyle/>
          <a:p>
            <a:r>
              <a:rPr lang="pl-PL" sz="2400" dirty="0">
                <a:solidFill>
                  <a:schemeClr val="tx2">
                    <a:lumMod val="50000"/>
                    <a:lumOff val="50000"/>
                  </a:schemeClr>
                </a:solidFill>
              </a:rPr>
              <a:t>Jak ubiegać się o sesję </a:t>
            </a:r>
            <a:r>
              <a:rPr lang="pl-PL" sz="2400" dirty="0" err="1">
                <a:solidFill>
                  <a:schemeClr val="tx2">
                    <a:lumMod val="50000"/>
                    <a:lumOff val="50000"/>
                  </a:schemeClr>
                </a:solidFill>
              </a:rPr>
              <a:t>matchmakingową</a:t>
            </a:r>
            <a:r>
              <a:rPr lang="pl-PL" sz="2400" dirty="0">
                <a:solidFill>
                  <a:schemeClr val="tx2">
                    <a:lumMod val="50000"/>
                    <a:lumOff val="50000"/>
                  </a:schemeClr>
                </a:solidFill>
              </a:rPr>
              <a:t>?</a:t>
            </a:r>
            <a:endParaRPr lang="en-US"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2" name="pole tekstowe 1">
            <a:extLst>
              <a:ext uri="{FF2B5EF4-FFF2-40B4-BE49-F238E27FC236}">
                <a16:creationId xmlns:a16="http://schemas.microsoft.com/office/drawing/2014/main" id="{C8B117CF-82BF-44D9-B758-72A76E8607C7}"/>
              </a:ext>
            </a:extLst>
          </p:cNvPr>
          <p:cNvSpPr txBox="1"/>
          <p:nvPr/>
        </p:nvSpPr>
        <p:spPr>
          <a:xfrm>
            <a:off x="755576" y="1120755"/>
            <a:ext cx="3405876" cy="4308872"/>
          </a:xfrm>
          <a:prstGeom prst="rect">
            <a:avLst/>
          </a:prstGeom>
          <a:noFill/>
        </p:spPr>
        <p:txBody>
          <a:bodyPr wrap="square" rtlCol="0">
            <a:spAutoFit/>
          </a:bodyPr>
          <a:lstStyle/>
          <a:p>
            <a:pPr marL="285750" indent="-285750">
              <a:buFont typeface="Wingdings" panose="05000000000000000000" pitchFamily="2" charset="2"/>
              <a:buChar char="v"/>
            </a:pP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Na stronie programu Interreg Europa należy założyć konto – kliknąć w </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My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account</a:t>
            </a:r>
            <a:b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www.interregeurope.eu</a:t>
            </a:r>
            <a:b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Po</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utworzeniu konta należy wejść w zakładkę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Matchmaking</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session</a:t>
            </a: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t>
            </a:r>
            <a:b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https://www.interregeurope.eu/matchmaking-session</a:t>
            </a: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b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Na powyższej stronie, po zalogowaniu do konta, powinien pojawić się formularz online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Submit</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your</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request</a:t>
            </a: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endPar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35AD63B3-5F0C-4BA5-B41A-866562A67C84}"/>
              </a:ext>
            </a:extLst>
          </p:cNvPr>
          <p:cNvSpPr txBox="1"/>
          <p:nvPr/>
        </p:nvSpPr>
        <p:spPr>
          <a:xfrm>
            <a:off x="4695847" y="1336700"/>
            <a:ext cx="4226972" cy="2923877"/>
          </a:xfrm>
          <a:prstGeom prst="rect">
            <a:avLst/>
          </a:prstGeom>
          <a:solidFill>
            <a:schemeClr val="accent2">
              <a:lumMod val="20000"/>
              <a:lumOff val="80000"/>
            </a:schemeClr>
          </a:solidFill>
        </p:spPr>
        <p:txBody>
          <a:bodyPr wrap="square" rtlCol="0">
            <a:spAutoFit/>
          </a:bodyPr>
          <a:lstStyle/>
          <a:p>
            <a:pPr algn="l"/>
            <a:r>
              <a:rPr lang="pl-PL"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Formularz wniosku online: </a:t>
            </a:r>
          </a:p>
          <a:p>
            <a:pPr algn="l"/>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algn="l"/>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algn="l"/>
            <a:r>
              <a:rPr lang="pl-PL" sz="1400" b="1" u="sng" dirty="0" err="1">
                <a:latin typeface="Open Sans" panose="020B0606030504020204" pitchFamily="34" charset="0"/>
                <a:ea typeface="Open Sans" panose="020B0606030504020204" pitchFamily="34" charset="0"/>
                <a:cs typeface="Open Sans" panose="020B0606030504020204" pitchFamily="34" charset="0"/>
              </a:rPr>
              <a:t>Submit</a:t>
            </a:r>
            <a:r>
              <a:rPr lang="pl-PL" sz="1400" b="1" u="sng" dirty="0">
                <a:latin typeface="Open Sans" panose="020B0606030504020204" pitchFamily="34" charset="0"/>
                <a:ea typeface="Open Sans" panose="020B0606030504020204" pitchFamily="34" charset="0"/>
                <a:cs typeface="Open Sans" panose="020B0606030504020204" pitchFamily="34" charset="0"/>
              </a:rPr>
              <a:t> </a:t>
            </a:r>
            <a:r>
              <a:rPr lang="pl-PL" sz="1400" b="1" u="sng" dirty="0" err="1">
                <a:latin typeface="Open Sans" panose="020B0606030504020204" pitchFamily="34" charset="0"/>
                <a:ea typeface="Open Sans" panose="020B0606030504020204" pitchFamily="34" charset="0"/>
                <a:cs typeface="Open Sans" panose="020B0606030504020204" pitchFamily="34" charset="0"/>
              </a:rPr>
              <a:t>your</a:t>
            </a:r>
            <a:r>
              <a:rPr lang="pl-PL" sz="1400" b="1" u="sng" dirty="0">
                <a:latin typeface="Open Sans" panose="020B0606030504020204" pitchFamily="34" charset="0"/>
                <a:ea typeface="Open Sans" panose="020B0606030504020204" pitchFamily="34" charset="0"/>
                <a:cs typeface="Open Sans" panose="020B0606030504020204" pitchFamily="34" charset="0"/>
              </a:rPr>
              <a:t> </a:t>
            </a:r>
            <a:r>
              <a:rPr lang="pl-PL" sz="1400" b="1" u="sng" dirty="0" err="1">
                <a:latin typeface="Open Sans" panose="020B0606030504020204" pitchFamily="34" charset="0"/>
                <a:ea typeface="Open Sans" panose="020B0606030504020204" pitchFamily="34" charset="0"/>
                <a:cs typeface="Open Sans" panose="020B0606030504020204" pitchFamily="34" charset="0"/>
              </a:rPr>
              <a:t>request</a:t>
            </a:r>
            <a:endParaRPr lang="pl-PL" sz="1400" b="1" u="sng" dirty="0">
              <a:latin typeface="Open Sans" panose="020B0606030504020204" pitchFamily="34" charset="0"/>
              <a:ea typeface="Open Sans" panose="020B0606030504020204" pitchFamily="34" charset="0"/>
              <a:cs typeface="Open Sans" panose="020B0606030504020204" pitchFamily="34" charset="0"/>
            </a:endParaRPr>
          </a:p>
          <a:p>
            <a:pPr algn="l"/>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200" b="1" dirty="0" err="1">
                <a:latin typeface="Open Sans" panose="020B0606030504020204" pitchFamily="34" charset="0"/>
                <a:ea typeface="Open Sans" panose="020B0606030504020204" pitchFamily="34" charset="0"/>
                <a:cs typeface="Open Sans" panose="020B0606030504020204" pitchFamily="34" charset="0"/>
              </a:rPr>
              <a:t>Your</a:t>
            </a:r>
            <a:r>
              <a:rPr lang="pl-PL" sz="1200" b="1" dirty="0">
                <a:latin typeface="Open Sans" panose="020B0606030504020204" pitchFamily="34" charset="0"/>
                <a:ea typeface="Open Sans" panose="020B0606030504020204" pitchFamily="34" charset="0"/>
                <a:cs typeface="Open Sans" panose="020B0606030504020204" pitchFamily="34" charset="0"/>
              </a:rPr>
              <a:t> </a:t>
            </a:r>
            <a:r>
              <a:rPr lang="pl-PL" sz="1200" b="1" dirty="0" err="1">
                <a:latin typeface="Open Sans" panose="020B0606030504020204" pitchFamily="34" charset="0"/>
                <a:ea typeface="Open Sans" panose="020B0606030504020204" pitchFamily="34" charset="0"/>
                <a:cs typeface="Open Sans" panose="020B0606030504020204" pitchFamily="34" charset="0"/>
              </a:rPr>
              <a:t>name</a:t>
            </a:r>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200" b="1" dirty="0" err="1">
                <a:latin typeface="Open Sans" panose="020B0606030504020204" pitchFamily="34" charset="0"/>
                <a:ea typeface="Open Sans" panose="020B0606030504020204" pitchFamily="34" charset="0"/>
                <a:cs typeface="Open Sans" panose="020B0606030504020204" pitchFamily="34" charset="0"/>
              </a:rPr>
              <a:t>Your</a:t>
            </a:r>
            <a:r>
              <a:rPr lang="pl-PL" sz="1200" b="1" dirty="0">
                <a:latin typeface="Open Sans" panose="020B0606030504020204" pitchFamily="34" charset="0"/>
                <a:ea typeface="Open Sans" panose="020B0606030504020204" pitchFamily="34" charset="0"/>
                <a:cs typeface="Open Sans" panose="020B0606030504020204" pitchFamily="34" charset="0"/>
              </a:rPr>
              <a:t> email</a:t>
            </a:r>
          </a:p>
          <a:p>
            <a:pPr marL="171450" indent="-171450" algn="l">
              <a:buFont typeface="Arial" panose="020B0604020202020204" pitchFamily="34" charset="0"/>
              <a:buChar char="•"/>
            </a:pPr>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200" b="1" dirty="0" err="1">
                <a:latin typeface="Open Sans" panose="020B0606030504020204" pitchFamily="34" charset="0"/>
                <a:ea typeface="Open Sans" panose="020B0606030504020204" pitchFamily="34" charset="0"/>
                <a:cs typeface="Open Sans" panose="020B0606030504020204" pitchFamily="34" charset="0"/>
              </a:rPr>
              <a:t>Your</a:t>
            </a:r>
            <a:r>
              <a:rPr lang="pl-PL" sz="1200" b="1" dirty="0">
                <a:latin typeface="Open Sans" panose="020B0606030504020204" pitchFamily="34" charset="0"/>
                <a:ea typeface="Open Sans" panose="020B0606030504020204" pitchFamily="34" charset="0"/>
                <a:cs typeface="Open Sans" panose="020B0606030504020204" pitchFamily="34" charset="0"/>
              </a:rPr>
              <a:t> </a:t>
            </a:r>
            <a:r>
              <a:rPr lang="pl-PL" sz="1200" b="1" dirty="0" err="1">
                <a:latin typeface="Open Sans" panose="020B0606030504020204" pitchFamily="34" charset="0"/>
                <a:ea typeface="Open Sans" panose="020B0606030504020204" pitchFamily="34" charset="0"/>
                <a:cs typeface="Open Sans" panose="020B0606030504020204" pitchFamily="34" charset="0"/>
              </a:rPr>
              <a:t>organisation</a:t>
            </a:r>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200" b="1" dirty="0" err="1">
                <a:latin typeface="Open Sans" panose="020B0606030504020204" pitchFamily="34" charset="0"/>
                <a:ea typeface="Open Sans" panose="020B0606030504020204" pitchFamily="34" charset="0"/>
                <a:cs typeface="Open Sans" panose="020B0606030504020204" pitchFamily="34" charset="0"/>
              </a:rPr>
              <a:t>Topic</a:t>
            </a:r>
            <a:r>
              <a:rPr lang="pl-PL" sz="1200" b="1" dirty="0">
                <a:latin typeface="Open Sans" panose="020B0606030504020204" pitchFamily="34" charset="0"/>
                <a:ea typeface="Open Sans" panose="020B0606030504020204" pitchFamily="34" charset="0"/>
                <a:cs typeface="Open Sans" panose="020B0606030504020204" pitchFamily="34" charset="0"/>
              </a:rPr>
              <a:t> of </a:t>
            </a:r>
            <a:r>
              <a:rPr lang="pl-PL" sz="1200" b="1" dirty="0" err="1">
                <a:latin typeface="Open Sans" panose="020B0606030504020204" pitchFamily="34" charset="0"/>
                <a:ea typeface="Open Sans" panose="020B0606030504020204" pitchFamily="34" charset="0"/>
                <a:cs typeface="Open Sans" panose="020B0606030504020204" pitchFamily="34" charset="0"/>
              </a:rPr>
              <a:t>request</a:t>
            </a:r>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algn="l"/>
            <a:endParaRPr lang="pl-PL" sz="1200" b="1" dirty="0">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200" b="1" dirty="0" err="1">
                <a:latin typeface="Open Sans" panose="020B0606030504020204" pitchFamily="34" charset="0"/>
                <a:ea typeface="Open Sans" panose="020B0606030504020204" pitchFamily="34" charset="0"/>
                <a:cs typeface="Open Sans" panose="020B0606030504020204" pitchFamily="34" charset="0"/>
              </a:rPr>
              <a:t>Please</a:t>
            </a:r>
            <a:r>
              <a:rPr lang="pl-PL" sz="1200" b="1" dirty="0">
                <a:latin typeface="Open Sans" panose="020B0606030504020204" pitchFamily="34" charset="0"/>
                <a:ea typeface="Open Sans" panose="020B0606030504020204" pitchFamily="34" charset="0"/>
                <a:cs typeface="Open Sans" panose="020B0606030504020204" pitchFamily="34" charset="0"/>
              </a:rPr>
              <a:t> </a:t>
            </a:r>
            <a:r>
              <a:rPr lang="pl-PL" sz="1200" b="1" dirty="0" err="1">
                <a:latin typeface="Open Sans" panose="020B0606030504020204" pitchFamily="34" charset="0"/>
                <a:ea typeface="Open Sans" panose="020B0606030504020204" pitchFamily="34" charset="0"/>
                <a:cs typeface="Open Sans" panose="020B0606030504020204" pitchFamily="34" charset="0"/>
              </a:rPr>
              <a:t>decsibe</a:t>
            </a:r>
            <a:r>
              <a:rPr lang="pl-PL" sz="1200" b="1" dirty="0">
                <a:latin typeface="Open Sans" panose="020B0606030504020204" pitchFamily="34" charset="0"/>
                <a:ea typeface="Open Sans" panose="020B0606030504020204" pitchFamily="34" charset="0"/>
                <a:cs typeface="Open Sans" panose="020B0606030504020204" pitchFamily="34" charset="0"/>
              </a:rPr>
              <a:t> the policy </a:t>
            </a:r>
            <a:r>
              <a:rPr lang="pl-PL" sz="1200" b="1" dirty="0" err="1">
                <a:latin typeface="Open Sans" panose="020B0606030504020204" pitchFamily="34" charset="0"/>
                <a:ea typeface="Open Sans" panose="020B0606030504020204" pitchFamily="34" charset="0"/>
                <a:cs typeface="Open Sans" panose="020B0606030504020204" pitchFamily="34" charset="0"/>
              </a:rPr>
              <a:t>issue</a:t>
            </a:r>
            <a:r>
              <a:rPr lang="pl-PL" sz="1200" b="1" dirty="0">
                <a:latin typeface="Open Sans" panose="020B0606030504020204" pitchFamily="34" charset="0"/>
                <a:ea typeface="Open Sans" panose="020B0606030504020204" pitchFamily="34" charset="0"/>
                <a:cs typeface="Open Sans" panose="020B0606030504020204" pitchFamily="34" charset="0"/>
              </a:rPr>
              <a:t> </a:t>
            </a:r>
            <a:r>
              <a:rPr lang="pl-PL" sz="1200" b="1" dirty="0" err="1">
                <a:latin typeface="Open Sans" panose="020B0606030504020204" pitchFamily="34" charset="0"/>
                <a:ea typeface="Open Sans" panose="020B0606030504020204" pitchFamily="34" charset="0"/>
                <a:cs typeface="Open Sans" panose="020B0606030504020204" pitchFamily="34" charset="0"/>
              </a:rPr>
              <a:t>which</a:t>
            </a:r>
            <a:r>
              <a:rPr lang="pl-PL" sz="1200" b="1" dirty="0">
                <a:latin typeface="Open Sans" panose="020B0606030504020204" pitchFamily="34" charset="0"/>
                <a:ea typeface="Open Sans" panose="020B0606030504020204" pitchFamily="34" charset="0"/>
                <a:cs typeface="Open Sans" panose="020B0606030504020204" pitchFamily="34" charset="0"/>
              </a:rPr>
              <a:t> </a:t>
            </a:r>
            <a:r>
              <a:rPr lang="pl-PL" sz="1200" b="1" dirty="0" err="1">
                <a:latin typeface="Open Sans" panose="020B0606030504020204" pitchFamily="34" charset="0"/>
                <a:ea typeface="Open Sans" panose="020B0606030504020204" pitchFamily="34" charset="0"/>
                <a:cs typeface="Open Sans" panose="020B0606030504020204" pitchFamily="34" charset="0"/>
              </a:rPr>
              <a:t>you</a:t>
            </a:r>
            <a:r>
              <a:rPr lang="pl-PL" sz="1200" b="1" dirty="0">
                <a:latin typeface="Open Sans" panose="020B0606030504020204" pitchFamily="34" charset="0"/>
                <a:ea typeface="Open Sans" panose="020B0606030504020204" pitchFamily="34" charset="0"/>
                <a:cs typeface="Open Sans" panose="020B0606030504020204" pitchFamily="34" charset="0"/>
              </a:rPr>
              <a:t> </a:t>
            </a:r>
            <a:r>
              <a:rPr lang="pl-PL" sz="1200" b="1" dirty="0" err="1">
                <a:latin typeface="Open Sans" panose="020B0606030504020204" pitchFamily="34" charset="0"/>
                <a:ea typeface="Open Sans" panose="020B0606030504020204" pitchFamily="34" charset="0"/>
                <a:cs typeface="Open Sans" panose="020B0606030504020204" pitchFamily="34" charset="0"/>
              </a:rPr>
              <a:t>need</a:t>
            </a:r>
            <a:r>
              <a:rPr lang="pl-PL" sz="1200" b="1" dirty="0">
                <a:latin typeface="Open Sans" panose="020B0606030504020204" pitchFamily="34" charset="0"/>
                <a:ea typeface="Open Sans" panose="020B0606030504020204" pitchFamily="34" charset="0"/>
                <a:cs typeface="Open Sans" panose="020B0606030504020204" pitchFamily="34" charset="0"/>
              </a:rPr>
              <a:t> </a:t>
            </a:r>
            <a:r>
              <a:rPr lang="pl-PL" sz="1200" b="1" dirty="0" err="1">
                <a:latin typeface="Open Sans" panose="020B0606030504020204" pitchFamily="34" charset="0"/>
                <a:ea typeface="Open Sans" panose="020B0606030504020204" pitchFamily="34" charset="0"/>
                <a:cs typeface="Open Sans" panose="020B0606030504020204" pitchFamily="34" charset="0"/>
              </a:rPr>
              <a:t>advice</a:t>
            </a:r>
            <a:endParaRPr lang="pl-PL" sz="1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583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254706" y="38753"/>
            <a:ext cx="8253218" cy="994172"/>
          </a:xfrm>
        </p:spPr>
        <p:txBody>
          <a:bodyPr>
            <a:normAutofit/>
          </a:bodyPr>
          <a:lstStyle/>
          <a:p>
            <a:r>
              <a:rPr lang="pl-PL" sz="2400" dirty="0">
                <a:solidFill>
                  <a:schemeClr val="tx2">
                    <a:lumMod val="50000"/>
                    <a:lumOff val="50000"/>
                  </a:schemeClr>
                </a:solidFill>
              </a:rPr>
              <a:t>Wzajemna ocena (</a:t>
            </a:r>
            <a:r>
              <a:rPr lang="pl-PL" sz="2400" i="1" dirty="0" err="1">
                <a:solidFill>
                  <a:schemeClr val="tx2">
                    <a:lumMod val="50000"/>
                    <a:lumOff val="50000"/>
                  </a:schemeClr>
                </a:solidFill>
              </a:rPr>
              <a:t>peer</a:t>
            </a:r>
            <a:r>
              <a:rPr lang="pl-PL" sz="2400" i="1" dirty="0">
                <a:solidFill>
                  <a:schemeClr val="tx2">
                    <a:lumMod val="50000"/>
                    <a:lumOff val="50000"/>
                  </a:schemeClr>
                </a:solidFill>
              </a:rPr>
              <a:t> </a:t>
            </a:r>
            <a:r>
              <a:rPr lang="pl-PL" sz="2400" i="1" dirty="0" err="1">
                <a:solidFill>
                  <a:schemeClr val="tx2">
                    <a:lumMod val="50000"/>
                    <a:lumOff val="50000"/>
                  </a:schemeClr>
                </a:solidFill>
              </a:rPr>
              <a:t>review</a:t>
            </a:r>
            <a:r>
              <a:rPr lang="pl-PL" sz="2400" dirty="0">
                <a:solidFill>
                  <a:schemeClr val="tx2">
                    <a:lumMod val="50000"/>
                    <a:lumOff val="50000"/>
                  </a:schemeClr>
                </a:solidFill>
              </a:rPr>
              <a:t>)</a:t>
            </a:r>
            <a:endParaRPr lang="en-US"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2" name="pole tekstowe 1">
            <a:extLst>
              <a:ext uri="{FF2B5EF4-FFF2-40B4-BE49-F238E27FC236}">
                <a16:creationId xmlns:a16="http://schemas.microsoft.com/office/drawing/2014/main" id="{C8B117CF-82BF-44D9-B758-72A76E8607C7}"/>
              </a:ext>
            </a:extLst>
          </p:cNvPr>
          <p:cNvSpPr txBox="1"/>
          <p:nvPr/>
        </p:nvSpPr>
        <p:spPr>
          <a:xfrm>
            <a:off x="115345" y="876916"/>
            <a:ext cx="5563194" cy="3508653"/>
          </a:xfrm>
          <a:prstGeom prst="rect">
            <a:avLst/>
          </a:prstGeom>
          <a:noFill/>
          <a:effectLst/>
        </p:spPr>
        <p:txBody>
          <a:bodyPr wrap="square" rtlCol="0">
            <a:spAutoFit/>
          </a:bodyPr>
          <a:lstStyle/>
          <a:p>
            <a:pPr marL="171450" indent="-171450">
              <a:buFont typeface="Arial" panose="020B0604020202020204" pitchFamily="34" charset="0"/>
              <a:buChar char="•"/>
            </a:pP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Dotyczy</a:t>
            </a: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określonego problemu polityki rozwoju</a:t>
            </a:r>
            <a:b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b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pl-PL" sz="1200" b="1" u="sng" dirty="0">
                <a:latin typeface="Open Sans" panose="020B0606030504020204" pitchFamily="34" charset="0"/>
                <a:ea typeface="Open Sans" panose="020B0606030504020204" pitchFamily="34" charset="0"/>
                <a:cs typeface="Open Sans" panose="020B0606030504020204" pitchFamily="34" charset="0"/>
              </a:rPr>
              <a:t>Przykłady instrumentów polityki</a:t>
            </a:r>
            <a:r>
              <a:rPr lang="pl-PL" sz="1200" b="1" dirty="0">
                <a:latin typeface="Open Sans" panose="020B0606030504020204" pitchFamily="34" charset="0"/>
                <a:ea typeface="Open Sans" panose="020B0606030504020204" pitchFamily="34" charset="0"/>
                <a:cs typeface="Open Sans" panose="020B0606030504020204" pitchFamily="34" charset="0"/>
              </a:rPr>
              <a:t>:</a:t>
            </a:r>
            <a:endParaRPr lang="pl-PL" sz="1400" b="1" dirty="0"/>
          </a:p>
          <a:p>
            <a:pPr marL="285750" indent="-285750">
              <a:buFontTx/>
              <a:buChar char="-"/>
            </a:pPr>
            <a:r>
              <a:rPr lang="pl-PL" sz="1400" b="1" dirty="0"/>
              <a:t>„Gminny Program Rewitalizacji Gminy Głuchołazy na lata 2024-2030”</a:t>
            </a:r>
          </a:p>
          <a:p>
            <a:pPr marL="285750" indent="-285750">
              <a:buFontTx/>
              <a:buChar char="-"/>
            </a:pPr>
            <a:r>
              <a:rPr lang="pl-PL" sz="1400" b="1" dirty="0"/>
              <a:t>„Strategia Rozwoju Gminy Stronie Śląskie na lata 2023-2033”</a:t>
            </a:r>
          </a:p>
          <a:p>
            <a:pPr marL="285750" indent="-285750">
              <a:buFontTx/>
              <a:buChar char="-"/>
            </a:pPr>
            <a:r>
              <a:rPr lang="pl-PL" sz="1400" b="1" dirty="0"/>
              <a:t>międzygminna strategia rozwoju i inne</a:t>
            </a:r>
          </a:p>
          <a:p>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Dla</a:t>
            </a: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samorządów lokalnych i regionalnych oraz władz centralnych </a:t>
            </a:r>
            <a:b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Trwa</a:t>
            </a: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2 dni</a:t>
            </a:r>
          </a:p>
          <a:p>
            <a:pPr algn="l"/>
            <a:endPar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Odbywa się</a:t>
            </a:r>
            <a:r>
              <a:rPr lang="pl-PL" sz="1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na miejscu (lub online)</a:t>
            </a:r>
          </a:p>
        </p:txBody>
      </p:sp>
      <p:sp>
        <p:nvSpPr>
          <p:cNvPr id="15" name="pole tekstowe 14">
            <a:extLst>
              <a:ext uri="{FF2B5EF4-FFF2-40B4-BE49-F238E27FC236}">
                <a16:creationId xmlns:a16="http://schemas.microsoft.com/office/drawing/2014/main" id="{751D6FDC-7992-41A6-BFD2-DDB61C8C80FC}"/>
              </a:ext>
            </a:extLst>
          </p:cNvPr>
          <p:cNvSpPr txBox="1"/>
          <p:nvPr/>
        </p:nvSpPr>
        <p:spPr>
          <a:xfrm>
            <a:off x="4988438" y="4485166"/>
            <a:ext cx="4155562" cy="369332"/>
          </a:xfrm>
          <a:prstGeom prst="rect">
            <a:avLst/>
          </a:prstGeom>
          <a:solidFill>
            <a:schemeClr val="tx1"/>
          </a:solidFill>
        </p:spPr>
        <p:txBody>
          <a:bodyPr wrap="square">
            <a:spAutoFit/>
          </a:bodyPr>
          <a:lstStyle/>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00"/>
                </a:solidFill>
                <a:effectLst/>
                <a:uLnTx/>
                <a:uFillTx/>
                <a:latin typeface="MV Boli" panose="02000500030200090000" pitchFamily="2" charset="0"/>
                <a:ea typeface="+mn-ea"/>
                <a:cs typeface="MV Boli" panose="02000500030200090000" pitchFamily="2" charset="0"/>
              </a:rPr>
              <a:t>Link: </a:t>
            </a:r>
            <a:r>
              <a:rPr lang="pl-PL" sz="1400" b="1" dirty="0">
                <a:solidFill>
                  <a:schemeClr val="bg1"/>
                </a:solidFill>
                <a:cs typeface="MV Boli" panose="02000500030200090000" pitchFamily="2" charset="0"/>
                <a:hlinkClick r:id="rId4">
                  <a:extLst>
                    <a:ext uri="{A12FA001-AC4F-418D-AE19-62706E023703}">
                      <ahyp:hlinkClr xmlns:ahyp="http://schemas.microsoft.com/office/drawing/2018/hyperlinkcolor" val="tx"/>
                    </a:ext>
                  </a:extLst>
                </a:hlinkClick>
              </a:rPr>
              <a:t>przeprowadzone w Europie wzajemne oceny</a:t>
            </a:r>
            <a:endParaRPr kumimoji="0" lang="pl-PL" sz="16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p:txBody>
      </p:sp>
      <p:pic>
        <p:nvPicPr>
          <p:cNvPr id="4" name="Obraz 3">
            <a:extLst>
              <a:ext uri="{FF2B5EF4-FFF2-40B4-BE49-F238E27FC236}">
                <a16:creationId xmlns:a16="http://schemas.microsoft.com/office/drawing/2014/main" id="{438FE506-8642-40A9-BD0C-45BD18E580F0}"/>
              </a:ext>
            </a:extLst>
          </p:cNvPr>
          <p:cNvPicPr>
            <a:picLocks noChangeAspect="1"/>
          </p:cNvPicPr>
          <p:nvPr/>
        </p:nvPicPr>
        <p:blipFill>
          <a:blip r:embed="rId6"/>
          <a:stretch>
            <a:fillRect/>
          </a:stretch>
        </p:blipFill>
        <p:spPr>
          <a:xfrm>
            <a:off x="5617025" y="1113243"/>
            <a:ext cx="1808881" cy="3317820"/>
          </a:xfrm>
          <a:prstGeom prst="rect">
            <a:avLst/>
          </a:prstGeom>
        </p:spPr>
      </p:pic>
      <p:pic>
        <p:nvPicPr>
          <p:cNvPr id="7" name="Obraz 6">
            <a:extLst>
              <a:ext uri="{FF2B5EF4-FFF2-40B4-BE49-F238E27FC236}">
                <a16:creationId xmlns:a16="http://schemas.microsoft.com/office/drawing/2014/main" id="{670C3861-DB65-49AB-98F2-E826AC902807}"/>
              </a:ext>
            </a:extLst>
          </p:cNvPr>
          <p:cNvPicPr>
            <a:picLocks noChangeAspect="1"/>
          </p:cNvPicPr>
          <p:nvPr/>
        </p:nvPicPr>
        <p:blipFill>
          <a:blip r:embed="rId7"/>
          <a:stretch>
            <a:fillRect/>
          </a:stretch>
        </p:blipFill>
        <p:spPr>
          <a:xfrm>
            <a:off x="7364391" y="586661"/>
            <a:ext cx="1808881" cy="3583464"/>
          </a:xfrm>
          <a:prstGeom prst="rect">
            <a:avLst/>
          </a:prstGeom>
        </p:spPr>
      </p:pic>
      <p:sp>
        <p:nvSpPr>
          <p:cNvPr id="9" name="pole tekstowe 8">
            <a:extLst>
              <a:ext uri="{FF2B5EF4-FFF2-40B4-BE49-F238E27FC236}">
                <a16:creationId xmlns:a16="http://schemas.microsoft.com/office/drawing/2014/main" id="{6AD10569-5840-4B16-806E-24B9BC9718B5}"/>
              </a:ext>
            </a:extLst>
          </p:cNvPr>
          <p:cNvSpPr txBox="1"/>
          <p:nvPr/>
        </p:nvSpPr>
        <p:spPr>
          <a:xfrm>
            <a:off x="289377" y="1275606"/>
            <a:ext cx="4484722" cy="307777"/>
          </a:xfrm>
          <a:prstGeom prst="rect">
            <a:avLst/>
          </a:prstGeom>
          <a:solidFill>
            <a:srgbClr val="FBD5F6"/>
          </a:solidFill>
          <a:ln>
            <a:solidFill>
              <a:srgbClr val="FFFFFF"/>
            </a:solidFill>
          </a:ln>
        </p:spPr>
        <p:txBody>
          <a:bodyPr wrap="square">
            <a:spAutoFit/>
          </a:bodyPr>
          <a:lstStyle/>
          <a:p>
            <a:r>
              <a:rPr lang="pl-PL" sz="1400" b="1" u="sng"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Wymagane jest wskazanie instrumentu polityki  </a:t>
            </a:r>
            <a:endParaRPr lang="pl-PL" sz="1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406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713C4-04E8-4738-876B-C539F8D3DDF4}"/>
              </a:ext>
            </a:extLst>
          </p:cNvPr>
          <p:cNvSpPr>
            <a:spLocks noGrp="1"/>
          </p:cNvSpPr>
          <p:nvPr>
            <p:ph type="title"/>
          </p:nvPr>
        </p:nvSpPr>
        <p:spPr>
          <a:xfrm>
            <a:off x="0" y="216952"/>
            <a:ext cx="8640960" cy="994172"/>
          </a:xfrm>
        </p:spPr>
        <p:txBody>
          <a:bodyPr>
            <a:normAutofit/>
          </a:bodyPr>
          <a:lstStyle/>
          <a:p>
            <a:r>
              <a:rPr lang="pl-PL" sz="2000" dirty="0">
                <a:solidFill>
                  <a:srgbClr val="95948B"/>
                </a:solidFill>
              </a:rPr>
              <a:t>Wzajemna ocena dla regionu </a:t>
            </a:r>
            <a:r>
              <a:rPr lang="pl-PL" sz="2000" dirty="0" err="1">
                <a:solidFill>
                  <a:srgbClr val="95948B"/>
                </a:solidFill>
              </a:rPr>
              <a:t>Hauts</a:t>
            </a:r>
            <a:r>
              <a:rPr lang="pl-PL" sz="2000" dirty="0">
                <a:solidFill>
                  <a:srgbClr val="95948B"/>
                </a:solidFill>
              </a:rPr>
              <a:t>-de-France</a:t>
            </a:r>
            <a:endParaRPr lang="en-US" sz="2000" dirty="0"/>
          </a:p>
        </p:txBody>
      </p:sp>
      <p:sp>
        <p:nvSpPr>
          <p:cNvPr id="9" name="pole tekstowe 8">
            <a:extLst>
              <a:ext uri="{FF2B5EF4-FFF2-40B4-BE49-F238E27FC236}">
                <a16:creationId xmlns:a16="http://schemas.microsoft.com/office/drawing/2014/main" id="{05D94D17-78E9-408D-A83F-EB49D618D7B1}"/>
              </a:ext>
            </a:extLst>
          </p:cNvPr>
          <p:cNvSpPr txBox="1"/>
          <p:nvPr/>
        </p:nvSpPr>
        <p:spPr>
          <a:xfrm>
            <a:off x="611560" y="1563638"/>
            <a:ext cx="8365776" cy="3263714"/>
          </a:xfrm>
          <a:prstGeom prst="rect">
            <a:avLst/>
          </a:prstGeom>
          <a:solidFill>
            <a:schemeClr val="bg1">
              <a:lumMod val="95000"/>
            </a:schemeClr>
          </a:solidFill>
          <a:ln>
            <a:noFill/>
          </a:ln>
        </p:spPr>
        <p:txBody>
          <a:bodyPr wrap="square" rtlCol="0">
            <a:spAutoFit/>
          </a:bodyPr>
          <a:lstStyle/>
          <a:p>
            <a:pPr marL="171450" indent="-171450">
              <a:lnSpc>
                <a:spcPct val="150000"/>
              </a:lnSpc>
              <a:spcBef>
                <a:spcPts val="1200"/>
              </a:spcBef>
              <a:buFont typeface="Arial" panose="020B0604020202020204" pitchFamily="34" charset="0"/>
              <a:buChar char="•"/>
              <a:defRPr/>
            </a:pPr>
            <a:r>
              <a:rPr lang="pl-PL" sz="1200" b="1" u="sng" dirty="0">
                <a:latin typeface="Open Sans" panose="020B0606030504020204" pitchFamily="34" charset="0"/>
                <a:ea typeface="Open Sans" panose="020B0606030504020204" pitchFamily="34" charset="0"/>
                <a:cs typeface="Open Sans" panose="020B0606030504020204" pitchFamily="34" charset="0"/>
              </a:rPr>
              <a:t>Poszukiwane przez region know-how</a:t>
            </a:r>
            <a:r>
              <a:rPr lang="pl-PL" sz="1200" b="1" dirty="0">
                <a:latin typeface="Open Sans" panose="020B0606030504020204" pitchFamily="34" charset="0"/>
                <a:ea typeface="Open Sans" panose="020B0606030504020204" pitchFamily="34" charset="0"/>
                <a:cs typeface="Open Sans" panose="020B0606030504020204" pitchFamily="34" charset="0"/>
              </a:rPr>
              <a:t>: </a:t>
            </a:r>
            <a:br>
              <a:rPr lang="pl-PL" sz="1200" b="1"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a:t>
            </a:r>
            <a:r>
              <a:rPr lang="pl-PL" sz="1200" b="1" dirty="0">
                <a:latin typeface="Open Sans" panose="020B0606030504020204" pitchFamily="34" charset="0"/>
                <a:ea typeface="Open Sans" panose="020B0606030504020204" pitchFamily="34" charset="0"/>
                <a:cs typeface="Open Sans" panose="020B0606030504020204" pitchFamily="34" charset="0"/>
              </a:rPr>
              <a:t> </a:t>
            </a:r>
            <a:r>
              <a:rPr lang="pl-PL" sz="1200" dirty="0">
                <a:latin typeface="Open Sans" panose="020B0606030504020204" pitchFamily="34" charset="0"/>
                <a:ea typeface="Open Sans" panose="020B0606030504020204" pitchFamily="34" charset="0"/>
                <a:cs typeface="Open Sans" panose="020B0606030504020204" pitchFamily="34" charset="0"/>
              </a:rPr>
              <a:t>z zakresu zarządzania: sposoby zwiększania świadomości na temat powodzi i susz,</a:t>
            </a:r>
            <a:br>
              <a:rPr lang="pl-PL" sz="1200"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 jak łagodzić konflikty między obszarami wiejskimi i miejskimi,</a:t>
            </a:r>
            <a:br>
              <a:rPr lang="pl-PL" sz="1200"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 jak wykorzystać rozwiązania oparte na naturze, aby zwiększyć regionalną odporność na zmiany klimatu.</a:t>
            </a:r>
          </a:p>
          <a:p>
            <a:pPr marL="171450" indent="-171450">
              <a:lnSpc>
                <a:spcPct val="150000"/>
              </a:lnSpc>
              <a:spcBef>
                <a:spcPts val="1200"/>
              </a:spcBef>
              <a:buFont typeface="Arial" panose="020B0604020202020204" pitchFamily="34" charset="0"/>
              <a:buChar char="•"/>
              <a:defRPr/>
            </a:pPr>
            <a:r>
              <a:rPr lang="pl-PL" sz="1200" b="1" u="sng" dirty="0">
                <a:latin typeface="Open Sans" panose="020B0606030504020204" pitchFamily="34" charset="0"/>
                <a:ea typeface="Open Sans" panose="020B0606030504020204" pitchFamily="34" charset="0"/>
                <a:cs typeface="Open Sans" panose="020B0606030504020204" pitchFamily="34" charset="0"/>
              </a:rPr>
              <a:t>Praktycy - uczestnicy oceny we Francji</a:t>
            </a:r>
            <a:r>
              <a:rPr lang="pl-PL" sz="1200" dirty="0">
                <a:latin typeface="Open Sans" panose="020B0606030504020204" pitchFamily="34" charset="0"/>
                <a:ea typeface="Open Sans" panose="020B0606030504020204" pitchFamily="34" charset="0"/>
                <a:cs typeface="Open Sans" panose="020B0606030504020204" pitchFamily="34" charset="0"/>
              </a:rPr>
              <a:t>: </a:t>
            </a:r>
            <a:br>
              <a:rPr lang="pl-PL" sz="1200"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 </a:t>
            </a:r>
            <a:r>
              <a:rPr lang="pl-PL" sz="1200" b="1" dirty="0">
                <a:latin typeface="Open Sans" panose="020B0606030504020204" pitchFamily="34" charset="0"/>
                <a:ea typeface="Open Sans" panose="020B0606030504020204" pitchFamily="34" charset="0"/>
                <a:cs typeface="Open Sans" panose="020B0606030504020204" pitchFamily="34" charset="0"/>
              </a:rPr>
              <a:t>Krajowy koordynator ds. Zielonej Transformacji</a:t>
            </a:r>
            <a:r>
              <a:rPr lang="pl-PL" sz="1200" dirty="0">
                <a:latin typeface="Open Sans" panose="020B0606030504020204" pitchFamily="34" charset="0"/>
                <a:ea typeface="Open Sans" panose="020B0606030504020204" pitchFamily="34" charset="0"/>
                <a:cs typeface="Open Sans" panose="020B0606030504020204" pitchFamily="34" charset="0"/>
              </a:rPr>
              <a:t>, Ministerstwo Klimatu, Estonia </a:t>
            </a:r>
            <a:br>
              <a:rPr lang="pl-PL" sz="1200"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 </a:t>
            </a:r>
            <a:r>
              <a:rPr lang="pl-PL" sz="1200" b="1" dirty="0">
                <a:latin typeface="Open Sans" panose="020B0606030504020204" pitchFamily="34" charset="0"/>
                <a:ea typeface="Open Sans" panose="020B0606030504020204" pitchFamily="34" charset="0"/>
                <a:cs typeface="Open Sans" panose="020B0606030504020204" pitchFamily="34" charset="0"/>
              </a:rPr>
              <a:t>Kierownik działu technologii wodnych</a:t>
            </a:r>
            <a:r>
              <a:rPr lang="pl-PL" sz="1200" dirty="0">
                <a:latin typeface="Open Sans" panose="020B0606030504020204" pitchFamily="34" charset="0"/>
                <a:ea typeface="Open Sans" panose="020B0606030504020204" pitchFamily="34" charset="0"/>
                <a:cs typeface="Open Sans" panose="020B0606030504020204" pitchFamily="34" charset="0"/>
              </a:rPr>
              <a:t>, Prowincja Alicante, Hiszpania </a:t>
            </a:r>
            <a:br>
              <a:rPr lang="pl-PL" sz="1200"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 </a:t>
            </a:r>
            <a:r>
              <a:rPr lang="pl-PL" sz="1200" b="1" dirty="0">
                <a:latin typeface="Open Sans" panose="020B0606030504020204" pitchFamily="34" charset="0"/>
                <a:ea typeface="Open Sans" panose="020B0606030504020204" pitchFamily="34" charset="0"/>
                <a:cs typeface="Open Sans" panose="020B0606030504020204" pitchFamily="34" charset="0"/>
              </a:rPr>
              <a:t>Kierownik sekcji ds. polityki wodnej</a:t>
            </a:r>
            <a:r>
              <a:rPr lang="pl-PL" sz="1200" dirty="0">
                <a:latin typeface="Open Sans" panose="020B0606030504020204" pitchFamily="34" charset="0"/>
                <a:ea typeface="Open Sans" panose="020B0606030504020204" pitchFamily="34" charset="0"/>
                <a:cs typeface="Open Sans" panose="020B0606030504020204" pitchFamily="34" charset="0"/>
              </a:rPr>
              <a:t>, Flandria Zachodnia, Belgia</a:t>
            </a:r>
            <a:br>
              <a:rPr lang="pl-PL" sz="1200"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 </a:t>
            </a:r>
            <a:r>
              <a:rPr lang="pl-PL" sz="1200" b="1" dirty="0">
                <a:latin typeface="Open Sans" panose="020B0606030504020204" pitchFamily="34" charset="0"/>
                <a:ea typeface="Open Sans" panose="020B0606030504020204" pitchFamily="34" charset="0"/>
                <a:cs typeface="Open Sans" panose="020B0606030504020204" pitchFamily="34" charset="0"/>
              </a:rPr>
              <a:t>Starszy doradca ds. polityki wodnej</a:t>
            </a:r>
            <a:r>
              <a:rPr lang="pl-PL" sz="1200" dirty="0">
                <a:latin typeface="Open Sans" panose="020B0606030504020204" pitchFamily="34" charset="0"/>
                <a:ea typeface="Open Sans" panose="020B0606030504020204" pitchFamily="34" charset="0"/>
                <a:cs typeface="Open Sans" panose="020B0606030504020204" pitchFamily="34" charset="0"/>
              </a:rPr>
              <a:t>, Prowincja Zelandia, Holandia</a:t>
            </a:r>
            <a:br>
              <a:rPr lang="pl-PL" sz="1200"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 </a:t>
            </a:r>
            <a:r>
              <a:rPr lang="pl-PL" sz="1200" b="1" dirty="0">
                <a:latin typeface="Open Sans" panose="020B0606030504020204" pitchFamily="34" charset="0"/>
                <a:ea typeface="Open Sans" panose="020B0606030504020204" pitchFamily="34" charset="0"/>
                <a:cs typeface="Open Sans" panose="020B0606030504020204" pitchFamily="34" charset="0"/>
              </a:rPr>
              <a:t>Menedżer ds. powodzi i wody</a:t>
            </a:r>
            <a:r>
              <a:rPr lang="pl-PL" sz="1200" dirty="0">
                <a:latin typeface="Open Sans" panose="020B0606030504020204" pitchFamily="34" charset="0"/>
                <a:ea typeface="Open Sans" panose="020B0606030504020204" pitchFamily="34" charset="0"/>
                <a:cs typeface="Open Sans" panose="020B0606030504020204" pitchFamily="34" charset="0"/>
              </a:rPr>
              <a:t>, Rada hrabstwa </a:t>
            </a:r>
            <a:r>
              <a:rPr lang="pl-PL" sz="1200" dirty="0" err="1">
                <a:latin typeface="Open Sans" panose="020B0606030504020204" pitchFamily="34" charset="0"/>
                <a:ea typeface="Open Sans" panose="020B0606030504020204" pitchFamily="34" charset="0"/>
                <a:cs typeface="Open Sans" panose="020B0606030504020204" pitchFamily="34" charset="0"/>
              </a:rPr>
              <a:t>Essex</a:t>
            </a:r>
            <a:r>
              <a:rPr lang="pl-PL" sz="1200" dirty="0">
                <a:latin typeface="Open Sans" panose="020B0606030504020204" pitchFamily="34" charset="0"/>
                <a:ea typeface="Open Sans" panose="020B0606030504020204" pitchFamily="34" charset="0"/>
                <a:cs typeface="Open Sans" panose="020B0606030504020204" pitchFamily="34" charset="0"/>
              </a:rPr>
              <a:t>, Wielka Brytania</a:t>
            </a:r>
            <a:br>
              <a:rPr lang="pl-PL" sz="1200" dirty="0">
                <a:latin typeface="Open Sans" panose="020B0606030504020204" pitchFamily="34" charset="0"/>
                <a:ea typeface="Open Sans" panose="020B0606030504020204" pitchFamily="34" charset="0"/>
                <a:cs typeface="Open Sans" panose="020B0606030504020204" pitchFamily="34" charset="0"/>
              </a:rPr>
            </a:br>
            <a:r>
              <a:rPr lang="pl-PL" sz="1200" dirty="0">
                <a:latin typeface="Open Sans" panose="020B0606030504020204" pitchFamily="34" charset="0"/>
                <a:ea typeface="Open Sans" panose="020B0606030504020204" pitchFamily="34" charset="0"/>
                <a:cs typeface="Open Sans" panose="020B0606030504020204" pitchFamily="34" charset="0"/>
              </a:rPr>
              <a:t>- </a:t>
            </a:r>
            <a:r>
              <a:rPr lang="pl-PL" sz="1200" b="1" dirty="0">
                <a:latin typeface="Open Sans" panose="020B0606030504020204" pitchFamily="34" charset="0"/>
                <a:ea typeface="Open Sans" panose="020B0606030504020204" pitchFamily="34" charset="0"/>
                <a:cs typeface="Open Sans" panose="020B0606030504020204" pitchFamily="34" charset="0"/>
              </a:rPr>
              <a:t>Koordynator ds. adaptacji do zmian klimatu</a:t>
            </a:r>
            <a:r>
              <a:rPr lang="pl-PL" sz="1200" dirty="0">
                <a:latin typeface="Open Sans" panose="020B0606030504020204" pitchFamily="34" charset="0"/>
                <a:ea typeface="Open Sans" panose="020B0606030504020204" pitchFamily="34" charset="0"/>
                <a:cs typeface="Open Sans" panose="020B0606030504020204" pitchFamily="34" charset="0"/>
              </a:rPr>
              <a:t>, Delfland, Holandia</a:t>
            </a:r>
          </a:p>
        </p:txBody>
      </p:sp>
      <p:pic>
        <p:nvPicPr>
          <p:cNvPr id="5" name="Obraz 4">
            <a:extLst>
              <a:ext uri="{FF2B5EF4-FFF2-40B4-BE49-F238E27FC236}">
                <a16:creationId xmlns:a16="http://schemas.microsoft.com/office/drawing/2014/main" id="{99C27BA8-CFA9-4D85-9EBC-37E5772E8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6" name="pole tekstowe 5">
            <a:extLst>
              <a:ext uri="{FF2B5EF4-FFF2-40B4-BE49-F238E27FC236}">
                <a16:creationId xmlns:a16="http://schemas.microsoft.com/office/drawing/2014/main" id="{7B37C806-A60E-4C94-848A-C126F9F2A10B}"/>
              </a:ext>
            </a:extLst>
          </p:cNvPr>
          <p:cNvSpPr txBox="1"/>
          <p:nvPr/>
        </p:nvSpPr>
        <p:spPr>
          <a:xfrm>
            <a:off x="179512" y="928361"/>
            <a:ext cx="8797824" cy="646331"/>
          </a:xfrm>
          <a:prstGeom prst="rect">
            <a:avLst/>
          </a:prstGeom>
          <a:noFill/>
        </p:spPr>
        <p:txBody>
          <a:bodyPr wrap="square" rtlCol="0">
            <a:spAutoFit/>
          </a:bodyPr>
          <a:lstStyle/>
          <a:p>
            <a:pPr algn="ctr">
              <a:spcBef>
                <a:spcPts val="1200"/>
              </a:spcBef>
              <a:defRPr/>
            </a:pPr>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Governance and policies against floods and droughts in Hauts-de-France</a:t>
            </a:r>
            <a:endParaRPr lang="pl-PL" sz="14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1200"/>
              </a:spcBef>
              <a:defRPr/>
            </a:pPr>
            <a:r>
              <a:rPr lang="pl-PL"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Zarządzanie i polityki zapobiegania powodziom i suszy w regionie </a:t>
            </a:r>
            <a:r>
              <a:rPr lang="pl-PL" sz="1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Hauts</a:t>
            </a:r>
            <a:r>
              <a:rPr lang="pl-PL"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-de-France</a:t>
            </a:r>
          </a:p>
        </p:txBody>
      </p:sp>
    </p:spTree>
    <p:extLst>
      <p:ext uri="{BB962C8B-B14F-4D97-AF65-F5344CB8AC3E}">
        <p14:creationId xmlns:p14="http://schemas.microsoft.com/office/powerpoint/2010/main" val="144675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713C4-04E8-4738-876B-C539F8D3DDF4}"/>
              </a:ext>
            </a:extLst>
          </p:cNvPr>
          <p:cNvSpPr>
            <a:spLocks noGrp="1"/>
          </p:cNvSpPr>
          <p:nvPr>
            <p:ph type="title"/>
          </p:nvPr>
        </p:nvSpPr>
        <p:spPr>
          <a:xfrm>
            <a:off x="139777" y="407112"/>
            <a:ext cx="8640960" cy="994172"/>
          </a:xfrm>
        </p:spPr>
        <p:txBody>
          <a:bodyPr>
            <a:normAutofit/>
          </a:bodyPr>
          <a:lstStyle/>
          <a:p>
            <a:r>
              <a:rPr lang="pl-PL" sz="2000" dirty="0">
                <a:solidFill>
                  <a:srgbClr val="95948B"/>
                </a:solidFill>
              </a:rPr>
              <a:t>Wzajemna ocena dla regionu </a:t>
            </a:r>
            <a:r>
              <a:rPr lang="pl-PL" sz="2000" dirty="0" err="1">
                <a:solidFill>
                  <a:srgbClr val="95948B"/>
                </a:solidFill>
              </a:rPr>
              <a:t>Hauts</a:t>
            </a:r>
            <a:r>
              <a:rPr lang="pl-PL" sz="2000" dirty="0">
                <a:solidFill>
                  <a:srgbClr val="95948B"/>
                </a:solidFill>
              </a:rPr>
              <a:t>-de-France cd.</a:t>
            </a:r>
            <a:endParaRPr lang="en-US" sz="2000" dirty="0"/>
          </a:p>
        </p:txBody>
      </p:sp>
      <p:sp>
        <p:nvSpPr>
          <p:cNvPr id="9" name="pole tekstowe 8">
            <a:extLst>
              <a:ext uri="{FF2B5EF4-FFF2-40B4-BE49-F238E27FC236}">
                <a16:creationId xmlns:a16="http://schemas.microsoft.com/office/drawing/2014/main" id="{05D94D17-78E9-408D-A83F-EB49D618D7B1}"/>
              </a:ext>
            </a:extLst>
          </p:cNvPr>
          <p:cNvSpPr txBox="1"/>
          <p:nvPr/>
        </p:nvSpPr>
        <p:spPr>
          <a:xfrm>
            <a:off x="277369" y="1129862"/>
            <a:ext cx="8365776" cy="3231654"/>
          </a:xfrm>
          <a:prstGeom prst="rect">
            <a:avLst/>
          </a:prstGeom>
          <a:solidFill>
            <a:schemeClr val="bg1"/>
          </a:solidFill>
          <a:ln>
            <a:noFill/>
          </a:ln>
        </p:spPr>
        <p:txBody>
          <a:bodyPr wrap="square" rtlCol="0">
            <a:spAutoFit/>
          </a:bodyPr>
          <a:lstStyle/>
          <a:p>
            <a:pPr>
              <a:spcBef>
                <a:spcPts val="1200"/>
              </a:spcBef>
              <a:defRPr/>
            </a:pPr>
            <a:r>
              <a:rPr lang="pl-PL" sz="1200" b="1" u="sng" dirty="0">
                <a:latin typeface="Open Sans" panose="020B0606030504020204" pitchFamily="34" charset="0"/>
                <a:ea typeface="Open Sans" panose="020B0606030504020204" pitchFamily="34" charset="0"/>
                <a:cs typeface="Open Sans" panose="020B0606030504020204" pitchFamily="34" charset="0"/>
              </a:rPr>
              <a:t>Ogólne wnioski dla obszaru „zarządzanie” </a:t>
            </a:r>
          </a:p>
          <a:p>
            <a:pPr marL="171450" indent="-171450">
              <a:spcBef>
                <a:spcPts val="1200"/>
              </a:spcBef>
              <a:buFont typeface="Wingdings" panose="05000000000000000000" pitchFamily="2" charset="2"/>
              <a:buChar char="§"/>
              <a:defRPr/>
            </a:pPr>
            <a:r>
              <a:rPr lang="pl-PL" sz="1200" dirty="0">
                <a:latin typeface="Open Sans" panose="020B0606030504020204" pitchFamily="34" charset="0"/>
                <a:ea typeface="Open Sans" panose="020B0606030504020204" pitchFamily="34" charset="0"/>
                <a:cs typeface="Open Sans" panose="020B0606030504020204" pitchFamily="34" charset="0"/>
              </a:rPr>
              <a:t>Polityka zbyt często opiera się na zdarzeniach; potrzebne jest długoterminowe podejście strategiczne.   </a:t>
            </a:r>
          </a:p>
          <a:p>
            <a:pPr marL="171450" indent="-171450">
              <a:spcBef>
                <a:spcPts val="1200"/>
              </a:spcBef>
              <a:buFont typeface="Wingdings" panose="05000000000000000000" pitchFamily="2" charset="2"/>
              <a:buChar char="§"/>
              <a:defRPr/>
            </a:pPr>
            <a:r>
              <a:rPr lang="pl-PL" sz="1200" dirty="0">
                <a:latin typeface="Open Sans" panose="020B0606030504020204" pitchFamily="34" charset="0"/>
                <a:ea typeface="Open Sans" panose="020B0606030504020204" pitchFamily="34" charset="0"/>
                <a:cs typeface="Open Sans" panose="020B0606030504020204" pitchFamily="34" charset="0"/>
              </a:rPr>
              <a:t>Podejścia polityczne do </a:t>
            </a:r>
            <a:r>
              <a:rPr lang="pl-PL" sz="1200" dirty="0" err="1">
                <a:latin typeface="Open Sans" panose="020B0606030504020204" pitchFamily="34" charset="0"/>
                <a:ea typeface="Open Sans" panose="020B0606030504020204" pitchFamily="34" charset="0"/>
                <a:cs typeface="Open Sans" panose="020B0606030504020204" pitchFamily="34" charset="0"/>
              </a:rPr>
              <a:t>ryzyk</a:t>
            </a:r>
            <a:r>
              <a:rPr lang="pl-PL" sz="1200" dirty="0">
                <a:latin typeface="Open Sans" panose="020B0606030504020204" pitchFamily="34" charset="0"/>
                <a:ea typeface="Open Sans" panose="020B0606030504020204" pitchFamily="34" charset="0"/>
                <a:cs typeface="Open Sans" panose="020B0606030504020204" pitchFamily="34" charset="0"/>
              </a:rPr>
              <a:t> związanych ze zmianą klimatu muszą być holistyczne, należy odchodzić od kultury silosowej i obejmować wszystkie poziomy i wszystkich interesariuszy.    </a:t>
            </a:r>
          </a:p>
          <a:p>
            <a:pPr marL="171450" indent="-171450">
              <a:spcBef>
                <a:spcPts val="1200"/>
              </a:spcBef>
              <a:buFont typeface="Wingdings" panose="05000000000000000000" pitchFamily="2" charset="2"/>
              <a:buChar char="§"/>
              <a:defRPr/>
            </a:pPr>
            <a:r>
              <a:rPr lang="pl-PL" sz="1200" dirty="0">
                <a:latin typeface="Open Sans" panose="020B0606030504020204" pitchFamily="34" charset="0"/>
                <a:ea typeface="Open Sans" panose="020B0606030504020204" pitchFamily="34" charset="0"/>
                <a:cs typeface="Open Sans" panose="020B0606030504020204" pitchFamily="34" charset="0"/>
              </a:rPr>
              <a:t>Po opracowaniu na wysokim szczeblu wizji i długoterminowej strategii w celu przełożenia polityki na wpływ wymagany jest lepszy system transformacyjnego zarządzania (zarządzanie zrównoważone).    </a:t>
            </a:r>
          </a:p>
          <a:p>
            <a:pPr marL="171450" indent="-171450">
              <a:spcBef>
                <a:spcPts val="1200"/>
              </a:spcBef>
              <a:buFont typeface="Wingdings" panose="05000000000000000000" pitchFamily="2" charset="2"/>
              <a:buChar char="§"/>
              <a:defRPr/>
            </a:pPr>
            <a:r>
              <a:rPr lang="pl-PL" sz="1200" dirty="0">
                <a:latin typeface="Open Sans" panose="020B0606030504020204" pitchFamily="34" charset="0"/>
                <a:ea typeface="Open Sans" panose="020B0606030504020204" pitchFamily="34" charset="0"/>
                <a:cs typeface="Open Sans" panose="020B0606030504020204" pitchFamily="34" charset="0"/>
              </a:rPr>
              <a:t>Należy powiązać wszystkie odpowiednie strategie i polityki oraz współpracować w ramach różnych sektorów, departamentów oraz obszarów polityki.    </a:t>
            </a:r>
          </a:p>
          <a:p>
            <a:pPr marL="171450" indent="-171450">
              <a:spcBef>
                <a:spcPts val="1200"/>
              </a:spcBef>
              <a:buFont typeface="Wingdings" panose="05000000000000000000" pitchFamily="2" charset="2"/>
              <a:buChar char="§"/>
              <a:defRPr/>
            </a:pPr>
            <a:r>
              <a:rPr lang="pl-PL" sz="1200" dirty="0">
                <a:latin typeface="Open Sans" panose="020B0606030504020204" pitchFamily="34" charset="0"/>
                <a:ea typeface="Open Sans" panose="020B0606030504020204" pitchFamily="34" charset="0"/>
                <a:cs typeface="Open Sans" panose="020B0606030504020204" pitchFamily="34" charset="0"/>
              </a:rPr>
              <a:t>Wymagana jest współpraca z rolnikami i właścicielami gruntów - budowanie sieci współpracy, tworzenie wartości w rolnictwie.</a:t>
            </a:r>
          </a:p>
          <a:p>
            <a:pPr>
              <a:spcBef>
                <a:spcPts val="1200"/>
              </a:spcBef>
              <a:defRPr/>
            </a:pPr>
            <a:r>
              <a:rPr lang="pl-PL" sz="1400" b="1" u="sng"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Na życzenie udostępniamy podsumowanie ze wzajemnej oceny (w języku angielskim)</a:t>
            </a:r>
            <a:br>
              <a:rPr lang="pl-PL" sz="1200" b="1" u="sng" dirty="0">
                <a:latin typeface="Open Sans" panose="020B0606030504020204" pitchFamily="34" charset="0"/>
                <a:ea typeface="Open Sans" panose="020B0606030504020204" pitchFamily="34" charset="0"/>
                <a:cs typeface="Open Sans" panose="020B0606030504020204" pitchFamily="34" charset="0"/>
              </a:rPr>
            </a:br>
            <a:endParaRPr lang="pl-PL" sz="1200" u="sng"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Obraz 4">
            <a:extLst>
              <a:ext uri="{FF2B5EF4-FFF2-40B4-BE49-F238E27FC236}">
                <a16:creationId xmlns:a16="http://schemas.microsoft.com/office/drawing/2014/main" id="{99C27BA8-CFA9-4D85-9EBC-37E5772E8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Tree>
    <p:extLst>
      <p:ext uri="{BB962C8B-B14F-4D97-AF65-F5344CB8AC3E}">
        <p14:creationId xmlns:p14="http://schemas.microsoft.com/office/powerpoint/2010/main" val="356465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254706" y="38753"/>
            <a:ext cx="8253218" cy="994172"/>
          </a:xfrm>
        </p:spPr>
        <p:txBody>
          <a:bodyPr>
            <a:normAutofit/>
          </a:bodyPr>
          <a:lstStyle/>
          <a:p>
            <a:r>
              <a:rPr lang="pl-PL" sz="2400" dirty="0">
                <a:solidFill>
                  <a:schemeClr val="tx2">
                    <a:lumMod val="50000"/>
                    <a:lumOff val="50000"/>
                  </a:schemeClr>
                </a:solidFill>
              </a:rPr>
              <a:t>Wzajemna ocena cd.</a:t>
            </a:r>
            <a:endParaRPr lang="en-US"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2" name="pole tekstowe 1">
            <a:extLst>
              <a:ext uri="{FF2B5EF4-FFF2-40B4-BE49-F238E27FC236}">
                <a16:creationId xmlns:a16="http://schemas.microsoft.com/office/drawing/2014/main" id="{C8B117CF-82BF-44D9-B758-72A76E8607C7}"/>
              </a:ext>
            </a:extLst>
          </p:cNvPr>
          <p:cNvSpPr txBox="1"/>
          <p:nvPr/>
        </p:nvSpPr>
        <p:spPr>
          <a:xfrm>
            <a:off x="288005" y="910930"/>
            <a:ext cx="7884395" cy="3394519"/>
          </a:xfrm>
          <a:prstGeom prst="rect">
            <a:avLst/>
          </a:prstGeom>
          <a:noFill/>
        </p:spPr>
        <p:txBody>
          <a:bodyPr wrap="square" rtlCol="0">
            <a:spAutoFit/>
          </a:bodyPr>
          <a:lstStyle/>
          <a:p>
            <a:r>
              <a:rPr lang="pl-PL" sz="14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Rola ekspertów tematycznych platformy learningowej Interreg Europa</a:t>
            </a:r>
            <a:br>
              <a:rPr lang="pl-PL" sz="1200"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Dobór odpowiednich praktyków z Europy – uczestników wzajemnej oceny.</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Briefing z koordynatorem i uczestnikami.</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Wsparcie w przygotowaniu wkładu merytorycznego.</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Pomoc w koordynacji i moderowaniu wzajemnej oceny.</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Wsparcie w rozmowach z interesariuszami.</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Wsparcie w opracowaniu raportu ze wzajemnej oceny.</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ole tekstowe 4">
            <a:extLst>
              <a:ext uri="{FF2B5EF4-FFF2-40B4-BE49-F238E27FC236}">
                <a16:creationId xmlns:a16="http://schemas.microsoft.com/office/drawing/2014/main" id="{A1C966D8-9EA6-4B84-B070-27602604001A}"/>
              </a:ext>
            </a:extLst>
          </p:cNvPr>
          <p:cNvSpPr txBox="1"/>
          <p:nvPr/>
        </p:nvSpPr>
        <p:spPr>
          <a:xfrm>
            <a:off x="303349" y="3817071"/>
            <a:ext cx="8552645" cy="830997"/>
          </a:xfrm>
          <a:prstGeom prst="rect">
            <a:avLst/>
          </a:prstGeom>
          <a:solidFill>
            <a:srgbClr val="FFFF00"/>
          </a:solidFill>
        </p:spPr>
        <p:txBody>
          <a:bodyPr wrap="square" rtlCol="0">
            <a:spAutoFit/>
          </a:bodyPr>
          <a:lstStyle/>
          <a:p>
            <a:pPr algn="ctr"/>
            <a:r>
              <a:rPr lang="pl-PL" sz="12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Program Interreg Europa może pokryć koszty wzajemnej oceny</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171450" indent="-171450" algn="ctr">
              <a:buFont typeface="Wingdings" panose="05000000000000000000" pitchFamily="2" charset="2"/>
              <a:buChar char="ü"/>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podróży i zakwaterowania maks. 6 uczestników oceny,</a:t>
            </a:r>
          </a:p>
          <a:p>
            <a:pPr marL="171450" indent="-171450" algn="ctr">
              <a:buFont typeface="Wingdings" panose="05000000000000000000" pitchFamily="2" charset="2"/>
              <a:buChar char="ü"/>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cateringu, </a:t>
            </a:r>
          </a:p>
          <a:p>
            <a:pPr marL="171450" indent="-171450" algn="ctr">
              <a:buFont typeface="Wingdings" panose="05000000000000000000" pitchFamily="2" charset="2"/>
              <a:buChar char="ü"/>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tłumaczenia. </a:t>
            </a:r>
            <a:endParaRPr lang="pl-PL" sz="1200"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5724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254706" y="38753"/>
            <a:ext cx="8253218" cy="994172"/>
          </a:xfrm>
        </p:spPr>
        <p:txBody>
          <a:bodyPr>
            <a:normAutofit/>
          </a:bodyPr>
          <a:lstStyle/>
          <a:p>
            <a:r>
              <a:rPr lang="pl-PL" sz="2400" dirty="0">
                <a:solidFill>
                  <a:schemeClr val="tx2">
                    <a:lumMod val="50000"/>
                    <a:lumOff val="50000"/>
                  </a:schemeClr>
                </a:solidFill>
              </a:rPr>
              <a:t>Wzajemna ocena cd.</a:t>
            </a:r>
            <a:endParaRPr lang="en-US"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2" name="pole tekstowe 1">
            <a:extLst>
              <a:ext uri="{FF2B5EF4-FFF2-40B4-BE49-F238E27FC236}">
                <a16:creationId xmlns:a16="http://schemas.microsoft.com/office/drawing/2014/main" id="{C8B117CF-82BF-44D9-B758-72A76E8607C7}"/>
              </a:ext>
            </a:extLst>
          </p:cNvPr>
          <p:cNvSpPr txBox="1"/>
          <p:nvPr/>
        </p:nvSpPr>
        <p:spPr>
          <a:xfrm>
            <a:off x="288602" y="843558"/>
            <a:ext cx="8601289" cy="3302186"/>
          </a:xfrm>
          <a:prstGeom prst="rect">
            <a:avLst/>
          </a:prstGeom>
          <a:noFill/>
        </p:spPr>
        <p:txBody>
          <a:bodyPr wrap="square" rtlCol="0">
            <a:spAutoFit/>
          </a:bodyPr>
          <a:lstStyle/>
          <a:p>
            <a:r>
              <a:rPr lang="pl-PL" sz="14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Sposób oceny wniosku</a:t>
            </a: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Obszar polityki, do którego odnosi się wnioskodawca (wkład do programu Interreg Europa).</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Motywacja wnioskodawcy do udziału w międzyregionalnej wzajemnej ocenie.</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Zaangażowanie odpowiednich lokalnych i regionalnych interesariuszy (jeśli ma znaczenie dla obszaru polityki).</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Możliwość wpływu na politykę oraz na dalsze działania.</a:t>
            </a:r>
          </a:p>
          <a:p>
            <a:pPr marL="171450" indent="-171450">
              <a:lnSpc>
                <a:spcPct val="200000"/>
              </a:lnSpc>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Ogólna jakość wniosku – propozycja opracowana w sposób klarowny oraz kompletny.</a:t>
            </a:r>
          </a:p>
          <a:p>
            <a:pPr>
              <a:lnSpc>
                <a:spcPct val="200000"/>
              </a:lnSpc>
            </a:pPr>
            <a:endParaRPr lang="pl-PL" sz="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lang="pl-PL" sz="12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Czas oceny złożonego wniosku</a:t>
            </a:r>
            <a:r>
              <a:rPr lang="pl-PL" sz="12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 ok. 4 tygodni</a:t>
            </a:r>
          </a:p>
          <a:p>
            <a:pPr>
              <a:lnSpc>
                <a:spcPct val="200000"/>
              </a:lnSpc>
            </a:pPr>
            <a:r>
              <a:rPr lang="pl-PL" sz="12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Czas od złożenia wniosku do wzajemnej oceny na miejscu</a:t>
            </a:r>
            <a:r>
              <a:rPr lang="pl-PL" sz="1200"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 do 6 miesięcy</a:t>
            </a:r>
          </a:p>
          <a:p>
            <a:pPr>
              <a:lnSpc>
                <a:spcPct val="200000"/>
              </a:lnSpc>
            </a:pPr>
            <a:endParaRPr lang="pl-PL" sz="1200" u="sng"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pole tekstowe 3">
            <a:extLst>
              <a:ext uri="{FF2B5EF4-FFF2-40B4-BE49-F238E27FC236}">
                <a16:creationId xmlns:a16="http://schemas.microsoft.com/office/drawing/2014/main" id="{93D9E2A4-CFE0-4BA0-BB18-C222CA7386F8}"/>
              </a:ext>
            </a:extLst>
          </p:cNvPr>
          <p:cNvSpPr txBox="1"/>
          <p:nvPr/>
        </p:nvSpPr>
        <p:spPr>
          <a:xfrm>
            <a:off x="254109" y="4059820"/>
            <a:ext cx="8424936" cy="738664"/>
          </a:xfrm>
          <a:prstGeom prst="rect">
            <a:avLst/>
          </a:prstGeom>
          <a:solidFill>
            <a:schemeClr val="accent1">
              <a:lumMod val="20000"/>
              <a:lumOff val="80000"/>
            </a:schemeClr>
          </a:solidFill>
        </p:spPr>
        <p:txBody>
          <a:bodyPr wrap="square" rtlCol="0">
            <a:spAutoFit/>
          </a:bodyPr>
          <a:lstStyle/>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400" b="1" i="0" u="sng" strike="noStrike" kern="1200" cap="none" spc="0" normalizeH="0" baseline="0" noProof="0" dirty="0">
                <a:ln>
                  <a:noFill/>
                </a:ln>
                <a:solidFill>
                  <a:srgbClr val="154193">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Nadany priorytet:</a:t>
            </a:r>
          </a:p>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400" i="0" u="none" strike="noStrike" kern="1200" cap="none" spc="0" normalizeH="0" baseline="0" noProof="0" dirty="0">
                <a:ln>
                  <a:noFill/>
                </a:ln>
                <a:solidFill>
                  <a:srgbClr val="154193">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instytucje nieuczestniczące w projektach Interreg Europa i niekorzystające z usług platformy learningowej Interreg Europa</a:t>
            </a:r>
          </a:p>
        </p:txBody>
      </p:sp>
    </p:spTree>
    <p:extLst>
      <p:ext uri="{BB962C8B-B14F-4D97-AF65-F5344CB8AC3E}">
        <p14:creationId xmlns:p14="http://schemas.microsoft.com/office/powerpoint/2010/main" val="386924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262132" y="342528"/>
            <a:ext cx="8253218" cy="994172"/>
          </a:xfrm>
        </p:spPr>
        <p:txBody>
          <a:bodyPr>
            <a:normAutofit/>
          </a:bodyPr>
          <a:lstStyle/>
          <a:p>
            <a:r>
              <a:rPr lang="pl-PL" sz="2400" dirty="0">
                <a:solidFill>
                  <a:schemeClr val="tx2">
                    <a:lumMod val="50000"/>
                    <a:lumOff val="50000"/>
                  </a:schemeClr>
                </a:solidFill>
              </a:rPr>
              <a:t>Jak ubiegać się o wzajemną ocenę?</a:t>
            </a:r>
            <a:endParaRPr lang="en-US"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2" name="pole tekstowe 1">
            <a:extLst>
              <a:ext uri="{FF2B5EF4-FFF2-40B4-BE49-F238E27FC236}">
                <a16:creationId xmlns:a16="http://schemas.microsoft.com/office/drawing/2014/main" id="{C8B117CF-82BF-44D9-B758-72A76E8607C7}"/>
              </a:ext>
            </a:extLst>
          </p:cNvPr>
          <p:cNvSpPr txBox="1"/>
          <p:nvPr/>
        </p:nvSpPr>
        <p:spPr>
          <a:xfrm>
            <a:off x="237909" y="1131590"/>
            <a:ext cx="4495231" cy="3046988"/>
          </a:xfrm>
          <a:prstGeom prst="rect">
            <a:avLst/>
          </a:prstGeom>
          <a:noFill/>
        </p:spPr>
        <p:txBody>
          <a:bodyPr wrap="square" rtlCol="0">
            <a:spAutoFit/>
          </a:bodyPr>
          <a:lstStyle/>
          <a:p>
            <a:pPr marL="285750" indent="-285750">
              <a:buFont typeface="Wingdings" panose="05000000000000000000" pitchFamily="2" charset="2"/>
              <a:buChar char="v"/>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Na stronie programu Interreg Europa należy założyć konto – kliknąć w </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My </a:t>
            </a:r>
            <a:r>
              <a:rPr lang="pl-PL" sz="12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account</a:t>
            </a:r>
            <a:b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www.interregeurope.eu</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Po</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utworzeniu konta należy wejść w zakładkę </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Peer </a:t>
            </a:r>
            <a:r>
              <a:rPr lang="pl-PL" sz="12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review</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https://www.interregeurope.eu/peer-review#anchor-apply-for-a-peer-review</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Na powyższej stronie są dostępne zasady wnioskowania </a:t>
            </a:r>
            <a:r>
              <a:rPr lang="pl-PL" sz="12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Terms</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 of Reference</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i wzór wniosku o wzajemną ocenę (do pobrania)</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v"/>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Formularz wniosku online jest dostępny na ww. stronie po zalogowaniu do konta – kafel </a:t>
            </a:r>
            <a:r>
              <a:rPr lang="pl-PL" sz="12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Apply</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for a </a:t>
            </a:r>
            <a:r>
              <a:rPr lang="pl-PL" sz="12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peer</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2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review</a:t>
            </a:r>
            <a:endPar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pole tekstowe 2">
            <a:extLst>
              <a:ext uri="{FF2B5EF4-FFF2-40B4-BE49-F238E27FC236}">
                <a16:creationId xmlns:a16="http://schemas.microsoft.com/office/drawing/2014/main" id="{DA22A32E-AFE1-451A-BD25-F69C5D5FC5DB}"/>
              </a:ext>
            </a:extLst>
          </p:cNvPr>
          <p:cNvSpPr txBox="1"/>
          <p:nvPr/>
        </p:nvSpPr>
        <p:spPr>
          <a:xfrm>
            <a:off x="5076056" y="1223923"/>
            <a:ext cx="3463517" cy="3200876"/>
          </a:xfrm>
          <a:prstGeom prst="rect">
            <a:avLst/>
          </a:prstGeom>
          <a:solidFill>
            <a:schemeClr val="bg1">
              <a:lumMod val="95000"/>
            </a:schemeClr>
          </a:solidFill>
        </p:spPr>
        <p:txBody>
          <a:bodyPr wrap="square" rtlCol="0">
            <a:spAutoFit/>
          </a:bodyPr>
          <a:lstStyle/>
          <a:p>
            <a:pPr algn="l"/>
            <a:r>
              <a:rPr lang="pl-PL"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Formularz wniosku online</a:t>
            </a:r>
          </a:p>
          <a:p>
            <a:pPr algn="l"/>
            <a:r>
              <a:rPr lang="pl-PL" sz="16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Peer </a:t>
            </a:r>
            <a:r>
              <a:rPr lang="pl-PL" sz="1600" b="1" u="sng"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review</a:t>
            </a:r>
            <a:r>
              <a:rPr lang="pl-PL" sz="16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Application</a:t>
            </a:r>
            <a:br>
              <a:rPr lang="pl-PL" sz="16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6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br>
              <a:rPr lang="pl-PL" sz="16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1.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About</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you</a:t>
            </a:r>
            <a:b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2. Policy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addressed</a:t>
            </a:r>
            <a:b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3.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Your</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need</a:t>
            </a:r>
            <a:b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4.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Expected</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results</a:t>
            </a:r>
            <a:b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5.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Requested</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expertise</a:t>
            </a:r>
            <a:b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6.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Possible</a:t>
            </a:r>
            <a:r>
              <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4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timeframe</a:t>
            </a:r>
            <a:endParaRPr lang="pl-PL"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503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81FE2908-1C24-19D8-4866-D689137E3B32}"/>
              </a:ext>
            </a:extLst>
          </p:cNvPr>
          <p:cNvGraphicFramePr>
            <a:graphicFrameLocks noChangeAspect="1"/>
          </p:cNvGraphicFramePr>
          <p:nvPr>
            <p:extLst>
              <p:ext uri="{D42A27DB-BD31-4B8C-83A1-F6EECF244321}">
                <p14:modId xmlns:p14="http://schemas.microsoft.com/office/powerpoint/2010/main" val="2598085066"/>
              </p:ext>
            </p:extLst>
          </p:nvPr>
        </p:nvGraphicFramePr>
        <p:xfrm>
          <a:off x="231949" y="1787831"/>
          <a:ext cx="4175498" cy="2934962"/>
        </p:xfrm>
        <a:graphic>
          <a:graphicData uri="http://schemas.openxmlformats.org/presentationml/2006/ole">
            <mc:AlternateContent xmlns:mc="http://schemas.openxmlformats.org/markup-compatibility/2006">
              <mc:Choice xmlns:v="urn:schemas-microsoft-com:vml" Requires="v">
                <p:oleObj spid="_x0000_s2313" name="Acrobat Document" r:id="rId4" imgW="4541106" imgH="3192419" progId="Acrobat.Document.DC">
                  <p:embed/>
                </p:oleObj>
              </mc:Choice>
              <mc:Fallback>
                <p:oleObj name="Acrobat Document" r:id="rId4" imgW="4541106" imgH="3192419" progId="Acrobat.Document.DC">
                  <p:embed/>
                  <p:pic>
                    <p:nvPicPr>
                      <p:cNvPr id="4" name="Objet 3">
                        <a:extLst>
                          <a:ext uri="{FF2B5EF4-FFF2-40B4-BE49-F238E27FC236}">
                            <a16:creationId xmlns:a16="http://schemas.microsoft.com/office/drawing/2014/main" id="{81FE2908-1C24-19D8-4866-D689137E3B32}"/>
                          </a:ext>
                        </a:extLst>
                      </p:cNvPr>
                      <p:cNvPicPr/>
                      <p:nvPr/>
                    </p:nvPicPr>
                    <p:blipFill>
                      <a:blip r:embed="rId5"/>
                      <a:stretch>
                        <a:fillRect/>
                      </a:stretch>
                    </p:blipFill>
                    <p:spPr>
                      <a:xfrm>
                        <a:off x="231949" y="1787831"/>
                        <a:ext cx="4175498" cy="2934962"/>
                      </a:xfrm>
                      <a:prstGeom prst="rect">
                        <a:avLst/>
                      </a:prstGeom>
                    </p:spPr>
                  </p:pic>
                </p:oleObj>
              </mc:Fallback>
            </mc:AlternateContent>
          </a:graphicData>
        </a:graphic>
      </p:graphicFrame>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280838" y="414416"/>
            <a:ext cx="8253218" cy="994172"/>
          </a:xfrm>
        </p:spPr>
        <p:txBody>
          <a:bodyPr>
            <a:normAutofit/>
          </a:bodyPr>
          <a:lstStyle/>
          <a:p>
            <a:r>
              <a:rPr lang="pl-PL" sz="2400" dirty="0">
                <a:solidFill>
                  <a:schemeClr val="tx2">
                    <a:lumMod val="50000"/>
                    <a:lumOff val="50000"/>
                  </a:schemeClr>
                </a:solidFill>
              </a:rPr>
              <a:t>Wzajemna ocena – szansa na świeże spojrzenie </a:t>
            </a:r>
            <a:endParaRPr lang="en-US" sz="2400" dirty="0"/>
          </a:p>
        </p:txBody>
      </p:sp>
      <p:sp>
        <p:nvSpPr>
          <p:cNvPr id="7" name="pole tekstowe 6">
            <a:extLst>
              <a:ext uri="{FF2B5EF4-FFF2-40B4-BE49-F238E27FC236}">
                <a16:creationId xmlns:a16="http://schemas.microsoft.com/office/drawing/2014/main" id="{4457A566-30B0-4320-997D-48B564A48268}"/>
              </a:ext>
            </a:extLst>
          </p:cNvPr>
          <p:cNvSpPr txBox="1"/>
          <p:nvPr/>
        </p:nvSpPr>
        <p:spPr>
          <a:xfrm>
            <a:off x="822401" y="1239569"/>
            <a:ext cx="4575572" cy="461665"/>
          </a:xfrm>
          <a:prstGeom prst="rect">
            <a:avLst/>
          </a:prstGeom>
          <a:noFill/>
        </p:spPr>
        <p:txBody>
          <a:bodyPr wrap="square">
            <a:spAutoFit/>
          </a:bodyPr>
          <a:lstStyle/>
          <a:p>
            <a:r>
              <a:rPr lang="pl-PL" sz="2400" dirty="0">
                <a:highlight>
                  <a:srgbClr val="FFFF00"/>
                </a:highlight>
                <a:hlinkClick r:id="rId6">
                  <a:extLst>
                    <a:ext uri="{A12FA001-AC4F-418D-AE19-62706E023703}">
                      <ahyp:hlinkClr xmlns:ahyp="http://schemas.microsoft.com/office/drawing/2018/hyperlinkcolor" val="tx"/>
                    </a:ext>
                  </a:extLst>
                </a:hlinkClick>
              </a:rPr>
              <a:t>Link: </a:t>
            </a:r>
            <a:r>
              <a:rPr lang="en-GB" sz="2400" dirty="0">
                <a:solidFill>
                  <a:srgbClr val="FEFFFE"/>
                </a:solidFill>
                <a:highlight>
                  <a:srgbClr val="000000"/>
                </a:highlight>
                <a:hlinkClick r:id="rId6">
                  <a:extLst>
                    <a:ext uri="{A12FA001-AC4F-418D-AE19-62706E023703}">
                      <ahyp:hlinkClr xmlns:ahyp="http://schemas.microsoft.com/office/drawing/2018/hyperlinkcolor" val="tx"/>
                    </a:ext>
                  </a:extLst>
                </a:hlinkClick>
              </a:rPr>
              <a:t>PUBLI</a:t>
            </a:r>
            <a:r>
              <a:rPr lang="pl-PL" sz="2400" dirty="0">
                <a:solidFill>
                  <a:srgbClr val="FEFFFE"/>
                </a:solidFill>
                <a:highlight>
                  <a:srgbClr val="000000"/>
                </a:highlight>
                <a:hlinkClick r:id="rId6">
                  <a:extLst>
                    <a:ext uri="{A12FA001-AC4F-418D-AE19-62706E023703}">
                      <ahyp:hlinkClr xmlns:ahyp="http://schemas.microsoft.com/office/drawing/2018/hyperlinkcolor" val="tx"/>
                    </a:ext>
                  </a:extLst>
                </a:hlinkClick>
              </a:rPr>
              <a:t>KACJA</a:t>
            </a:r>
            <a:endParaRPr lang="pl-PL"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pic>
        <p:nvPicPr>
          <p:cNvPr id="9" name="Obraz 8">
            <a:extLst>
              <a:ext uri="{FF2B5EF4-FFF2-40B4-BE49-F238E27FC236}">
                <a16:creationId xmlns:a16="http://schemas.microsoft.com/office/drawing/2014/main" id="{AC545338-D5B0-4A8D-9559-4BBE31A1BEB2}"/>
              </a:ext>
            </a:extLst>
          </p:cNvPr>
          <p:cNvPicPr>
            <a:picLocks noChangeAspect="1"/>
          </p:cNvPicPr>
          <p:nvPr/>
        </p:nvPicPr>
        <p:blipFill>
          <a:blip r:embed="rId8"/>
          <a:stretch>
            <a:fillRect/>
          </a:stretch>
        </p:blipFill>
        <p:spPr>
          <a:xfrm>
            <a:off x="6660232" y="1336700"/>
            <a:ext cx="2485918" cy="3388676"/>
          </a:xfrm>
          <a:prstGeom prst="rect">
            <a:avLst/>
          </a:prstGeom>
        </p:spPr>
      </p:pic>
      <p:sp>
        <p:nvSpPr>
          <p:cNvPr id="10" name="pole tekstowe 9">
            <a:extLst>
              <a:ext uri="{FF2B5EF4-FFF2-40B4-BE49-F238E27FC236}">
                <a16:creationId xmlns:a16="http://schemas.microsoft.com/office/drawing/2014/main" id="{AF258F06-8B77-4D3E-9A2E-057080392EC2}"/>
              </a:ext>
            </a:extLst>
          </p:cNvPr>
          <p:cNvSpPr txBox="1"/>
          <p:nvPr/>
        </p:nvSpPr>
        <p:spPr>
          <a:xfrm>
            <a:off x="4670187" y="1306473"/>
            <a:ext cx="2054452" cy="3416320"/>
          </a:xfrm>
          <a:prstGeom prst="rect">
            <a:avLst/>
          </a:prstGeom>
          <a:solidFill>
            <a:schemeClr val="accent2">
              <a:lumMod val="20000"/>
              <a:lumOff val="8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l"/>
            <a:r>
              <a:rPr lang="pl-PL" sz="12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Przykłady wzajemnych ocen dla:</a:t>
            </a:r>
          </a:p>
          <a:p>
            <a:pPr algn="l"/>
            <a:endPar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Tx/>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Okręgu </a:t>
            </a:r>
            <a:r>
              <a:rPr lang="pl-PL" sz="1200" b="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Vestland</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Norwegia</a:t>
            </a:r>
            <a:b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Tx/>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Rządu Katalonii, Hiszpania</a:t>
            </a:r>
          </a:p>
          <a:p>
            <a:pPr algn="l"/>
            <a:endPar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Tx/>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Miasta Stara Zagora, Bułgaria</a:t>
            </a:r>
          </a:p>
          <a:p>
            <a:pPr algn="l"/>
            <a:endPar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Tx/>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Województwa Warmińsko-Mazurskiego, Polska</a:t>
            </a:r>
          </a:p>
          <a:p>
            <a:pPr marL="171450" indent="-171450" algn="l">
              <a:buFontTx/>
              <a:buChar char="-"/>
            </a:pPr>
            <a:endParaRPr lang="pl-PL"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pPr algn="l"/>
            <a:endParaRPr lang="pl-PL"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pPr algn="l"/>
            <a:endParaRPr lang="pl-PL" sz="12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857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713C4-04E8-4738-876B-C539F8D3DDF4}"/>
              </a:ext>
            </a:extLst>
          </p:cNvPr>
          <p:cNvSpPr>
            <a:spLocks noGrp="1"/>
          </p:cNvSpPr>
          <p:nvPr>
            <p:ph type="title"/>
          </p:nvPr>
        </p:nvSpPr>
        <p:spPr>
          <a:xfrm>
            <a:off x="539551" y="555526"/>
            <a:ext cx="8551862" cy="994172"/>
          </a:xfrm>
        </p:spPr>
        <p:txBody>
          <a:bodyPr>
            <a:normAutofit/>
          </a:bodyPr>
          <a:lstStyle/>
          <a:p>
            <a:r>
              <a:rPr lang="pl-PL" dirty="0">
                <a:solidFill>
                  <a:srgbClr val="95948B"/>
                </a:solidFill>
              </a:rPr>
              <a:t>Krajowy Punkt Kontaktowy Interreg Europa</a:t>
            </a:r>
            <a:endParaRPr lang="en-US" dirty="0"/>
          </a:p>
        </p:txBody>
      </p:sp>
      <p:sp>
        <p:nvSpPr>
          <p:cNvPr id="4" name="pole tekstowe 3">
            <a:extLst>
              <a:ext uri="{FF2B5EF4-FFF2-40B4-BE49-F238E27FC236}">
                <a16:creationId xmlns:a16="http://schemas.microsoft.com/office/drawing/2014/main" id="{F2618922-4C9C-4733-A5FC-39E875B2E4E8}"/>
              </a:ext>
            </a:extLst>
          </p:cNvPr>
          <p:cNvSpPr txBox="1"/>
          <p:nvPr/>
        </p:nvSpPr>
        <p:spPr>
          <a:xfrm>
            <a:off x="539551" y="1128077"/>
            <a:ext cx="8435241" cy="1677382"/>
          </a:xfrm>
          <a:prstGeom prst="rect">
            <a:avLst/>
          </a:prstGeom>
          <a:noFill/>
        </p:spPr>
        <p:txBody>
          <a:bodyPr wrap="square" rtlCol="0">
            <a:spAutoFit/>
          </a:bodyPr>
          <a:lstStyle/>
          <a:p>
            <a:pPr algn="l"/>
            <a:endParaRPr lang="pl-PL" sz="1800" b="1" dirty="0">
              <a:latin typeface="Open Sans" panose="020B0606030504020204" pitchFamily="34" charset="0"/>
              <a:ea typeface="Open Sans" panose="020B0606030504020204" pitchFamily="34" charset="0"/>
              <a:cs typeface="Open Sans" panose="020B0606030504020204" pitchFamily="34" charset="0"/>
            </a:endParaRPr>
          </a:p>
          <a:p>
            <a:r>
              <a:rPr lang="pl-PL" sz="1800" dirty="0">
                <a:latin typeface="Open Sans" panose="020B0606030504020204" pitchFamily="34" charset="0"/>
                <a:ea typeface="Open Sans" panose="020B0606030504020204" pitchFamily="34" charset="0"/>
                <a:cs typeface="Open Sans" panose="020B0606030504020204" pitchFamily="34" charset="0"/>
              </a:rPr>
              <a:t>Ministerstwo Funduszy i Polityki Regionalnej </a:t>
            </a:r>
            <a:br>
              <a:rPr lang="pl-PL" sz="1800" dirty="0">
                <a:latin typeface="Open Sans" panose="020B0606030504020204" pitchFamily="34" charset="0"/>
                <a:ea typeface="Open Sans" panose="020B0606030504020204" pitchFamily="34" charset="0"/>
                <a:cs typeface="Open Sans" panose="020B0606030504020204" pitchFamily="34" charset="0"/>
              </a:rPr>
            </a:br>
            <a:r>
              <a:rPr lang="pl-PL" sz="1600" dirty="0">
                <a:latin typeface="Open Sans" panose="020B0606030504020204" pitchFamily="34" charset="0"/>
                <a:ea typeface="Open Sans" panose="020B0606030504020204" pitchFamily="34" charset="0"/>
                <a:cs typeface="Open Sans" panose="020B0606030504020204" pitchFamily="34" charset="0"/>
              </a:rPr>
              <a:t>Departament Współpracy Terytorialnej</a:t>
            </a:r>
          </a:p>
          <a:p>
            <a:pPr algn="l"/>
            <a:r>
              <a:rPr lang="pl-PL" sz="1600" dirty="0">
                <a:latin typeface="Open Sans" panose="020B0606030504020204" pitchFamily="34" charset="0"/>
                <a:ea typeface="Open Sans" panose="020B0606030504020204" pitchFamily="34" charset="0"/>
                <a:cs typeface="Open Sans" panose="020B0606030504020204" pitchFamily="34" charset="0"/>
              </a:rPr>
              <a:t>Wydział Współpracy Transnarodowej i Międzyregionalnej w Katowicach</a:t>
            </a:r>
            <a:br>
              <a:rPr lang="pl-PL" sz="1100" dirty="0">
                <a:latin typeface="Open Sans" panose="020B0606030504020204" pitchFamily="34" charset="0"/>
                <a:ea typeface="Open Sans" panose="020B0606030504020204" pitchFamily="34" charset="0"/>
                <a:cs typeface="Open Sans" panose="020B0606030504020204" pitchFamily="34" charset="0"/>
              </a:rPr>
            </a:br>
            <a:endParaRPr lang="pl-PL" sz="1100" dirty="0">
              <a:latin typeface="Open Sans" panose="020B0606030504020204" pitchFamily="34" charset="0"/>
              <a:ea typeface="Open Sans" panose="020B0606030504020204" pitchFamily="34" charset="0"/>
              <a:cs typeface="Open Sans" panose="020B0606030504020204" pitchFamily="34" charset="0"/>
            </a:endParaRPr>
          </a:p>
          <a:p>
            <a:pPr algn="l"/>
            <a:br>
              <a:rPr lang="pl-PL" sz="1200" dirty="0">
                <a:latin typeface="Open Sans" panose="020B0606030504020204" pitchFamily="34" charset="0"/>
                <a:ea typeface="Open Sans" panose="020B0606030504020204" pitchFamily="34" charset="0"/>
                <a:cs typeface="Open Sans" panose="020B0606030504020204" pitchFamily="34" charset="0"/>
              </a:rPr>
            </a:br>
            <a:endParaRPr lang="pl-PL"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Obraz 5">
            <a:extLst>
              <a:ext uri="{FF2B5EF4-FFF2-40B4-BE49-F238E27FC236}">
                <a16:creationId xmlns:a16="http://schemas.microsoft.com/office/drawing/2014/main" id="{D3A9D556-D62E-44C6-A536-C5AD65995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7" name="pole tekstowe 6">
            <a:extLst>
              <a:ext uri="{FF2B5EF4-FFF2-40B4-BE49-F238E27FC236}">
                <a16:creationId xmlns:a16="http://schemas.microsoft.com/office/drawing/2014/main" id="{18BC1D84-F9AD-45E7-A201-1EF3DE721827}"/>
              </a:ext>
            </a:extLst>
          </p:cNvPr>
          <p:cNvSpPr txBox="1"/>
          <p:nvPr/>
        </p:nvSpPr>
        <p:spPr>
          <a:xfrm>
            <a:off x="569584" y="2593548"/>
            <a:ext cx="7962856" cy="954107"/>
          </a:xfrm>
          <a:prstGeom prst="rect">
            <a:avLst/>
          </a:prstGeom>
          <a:solidFill>
            <a:schemeClr val="accent2">
              <a:lumMod val="20000"/>
              <a:lumOff val="80000"/>
            </a:schemeClr>
          </a:solidFill>
        </p:spPr>
        <p:txBody>
          <a:bodyPr wrap="square">
            <a:spAutoFit/>
          </a:bodyPr>
          <a:lstStyle/>
          <a:p>
            <a:pPr marL="285750" indent="-285750" algn="ctr">
              <a:buFont typeface="Wingdings" panose="05000000000000000000" pitchFamily="2" charset="2"/>
              <a:buChar char="Ø"/>
            </a:pPr>
            <a:r>
              <a:rPr lang="pl-PL" sz="1400" dirty="0">
                <a:latin typeface="Open Sans" panose="020B0606030504020204" pitchFamily="34" charset="0"/>
                <a:ea typeface="Open Sans" panose="020B0606030504020204" pitchFamily="34" charset="0"/>
                <a:cs typeface="Open Sans" panose="020B0606030504020204" pitchFamily="34" charset="0"/>
              </a:rPr>
              <a:t>Udzielamy informacji o programie i platformie learningowej Interreg Europa po polsku</a:t>
            </a:r>
            <a:br>
              <a:rPr lang="pl-PL" sz="1400" dirty="0">
                <a:latin typeface="Open Sans" panose="020B0606030504020204" pitchFamily="34" charset="0"/>
                <a:ea typeface="Open Sans" panose="020B0606030504020204" pitchFamily="34" charset="0"/>
                <a:cs typeface="Open Sans" panose="020B0606030504020204" pitchFamily="34" charset="0"/>
              </a:rPr>
            </a:br>
            <a:endParaRPr lang="pl-PL"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ctr">
              <a:buFont typeface="Wingdings" panose="05000000000000000000" pitchFamily="2" charset="2"/>
              <a:buChar char="Ø"/>
            </a:pPr>
            <a:r>
              <a:rPr lang="pl-PL" sz="1400" dirty="0">
                <a:latin typeface="Open Sans" panose="020B0606030504020204" pitchFamily="34" charset="0"/>
                <a:ea typeface="Open Sans" panose="020B0606030504020204" pitchFamily="34" charset="0"/>
                <a:cs typeface="Open Sans" panose="020B0606030504020204" pitchFamily="34" charset="0"/>
              </a:rPr>
              <a:t>Pomagamy m.in. samorządom lokalnym i regionalnym w przygotowaniu wniosków o sesję </a:t>
            </a:r>
            <a:r>
              <a:rPr lang="pl-PL" sz="1400" dirty="0" err="1">
                <a:latin typeface="Open Sans" panose="020B0606030504020204" pitchFamily="34" charset="0"/>
                <a:ea typeface="Open Sans" panose="020B0606030504020204" pitchFamily="34" charset="0"/>
                <a:cs typeface="Open Sans" panose="020B0606030504020204" pitchFamily="34" charset="0"/>
              </a:rPr>
              <a:t>matchmakingową</a:t>
            </a:r>
            <a:r>
              <a:rPr lang="pl-PL" sz="1400" dirty="0">
                <a:latin typeface="Open Sans" panose="020B0606030504020204" pitchFamily="34" charset="0"/>
                <a:ea typeface="Open Sans" panose="020B0606030504020204" pitchFamily="34" charset="0"/>
                <a:cs typeface="Open Sans" panose="020B0606030504020204" pitchFamily="34" charset="0"/>
              </a:rPr>
              <a:t> oraz wzajemną ocenę (wnioski w języku angielskim)</a:t>
            </a:r>
          </a:p>
        </p:txBody>
      </p:sp>
      <p:sp>
        <p:nvSpPr>
          <p:cNvPr id="8" name="pole tekstowe 7">
            <a:extLst>
              <a:ext uri="{FF2B5EF4-FFF2-40B4-BE49-F238E27FC236}">
                <a16:creationId xmlns:a16="http://schemas.microsoft.com/office/drawing/2014/main" id="{2CEC2FE1-FA1C-4900-A6AA-E83B6451174E}"/>
              </a:ext>
            </a:extLst>
          </p:cNvPr>
          <p:cNvSpPr txBox="1"/>
          <p:nvPr/>
        </p:nvSpPr>
        <p:spPr>
          <a:xfrm>
            <a:off x="539551" y="3919852"/>
            <a:ext cx="4572000" cy="646331"/>
          </a:xfrm>
          <a:prstGeom prst="rect">
            <a:avLst/>
          </a:prstGeom>
          <a:noFill/>
        </p:spPr>
        <p:txBody>
          <a:bodyPr wrap="square">
            <a:spAutoFit/>
          </a:bodyPr>
          <a:lstStyle/>
          <a:p>
            <a:r>
              <a:rPr lang="pl-PL" sz="1200" dirty="0">
                <a:latin typeface="Open Sans" panose="020B0606030504020204" pitchFamily="34" charset="0"/>
                <a:ea typeface="Open Sans" panose="020B0606030504020204" pitchFamily="34" charset="0"/>
                <a:cs typeface="Open Sans" panose="020B0606030504020204" pitchFamily="34" charset="0"/>
              </a:rPr>
              <a:t>22 273 81 76</a:t>
            </a:r>
            <a:endParaRPr lang="pl-PL" sz="1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pl-PL" sz="1200" dirty="0">
                <a:solidFill>
                  <a:srgbClr val="00206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IE@mfipr.gov.pl</a:t>
            </a:r>
            <a:endParaRPr lang="pl-PL" sz="1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pl-PL" sz="120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www.interreg.gov.pl</a:t>
            </a:r>
            <a:r>
              <a:rPr lang="pl-PL" sz="1200" dirty="0">
                <a:latin typeface="Open Sans" panose="020B0606030504020204" pitchFamily="34" charset="0"/>
                <a:ea typeface="Open Sans" panose="020B0606030504020204" pitchFamily="34" charset="0"/>
                <a:cs typeface="Open Sans" panose="020B0606030504020204" pitchFamily="34" charset="0"/>
              </a:rPr>
              <a:t> </a:t>
            </a:r>
            <a:endParaRPr lang="pl-PL"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98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713C4-04E8-4738-876B-C539F8D3DDF4}"/>
              </a:ext>
            </a:extLst>
          </p:cNvPr>
          <p:cNvSpPr>
            <a:spLocks noGrp="1"/>
          </p:cNvSpPr>
          <p:nvPr>
            <p:ph type="title"/>
          </p:nvPr>
        </p:nvSpPr>
        <p:spPr>
          <a:xfrm>
            <a:off x="568428" y="350402"/>
            <a:ext cx="7886700" cy="994172"/>
          </a:xfrm>
        </p:spPr>
        <p:txBody>
          <a:bodyPr>
            <a:normAutofit/>
          </a:bodyPr>
          <a:lstStyle/>
          <a:p>
            <a:r>
              <a:rPr lang="pl-PL" sz="2400" dirty="0">
                <a:solidFill>
                  <a:srgbClr val="95948B"/>
                </a:solidFill>
              </a:rPr>
              <a:t>Czym jest Platforma learningowa Interreg Europa?</a:t>
            </a:r>
            <a:endParaRPr lang="en-US" sz="2400" dirty="0"/>
          </a:p>
        </p:txBody>
      </p:sp>
      <p:sp>
        <p:nvSpPr>
          <p:cNvPr id="5" name="Content Placeholder 1">
            <a:extLst>
              <a:ext uri="{FF2B5EF4-FFF2-40B4-BE49-F238E27FC236}">
                <a16:creationId xmlns:a16="http://schemas.microsoft.com/office/drawing/2014/main" id="{EB075D28-B1AA-4526-AE40-356BBAD9334E}"/>
              </a:ext>
            </a:extLst>
          </p:cNvPr>
          <p:cNvSpPr txBox="1">
            <a:spLocks/>
          </p:cNvSpPr>
          <p:nvPr/>
        </p:nvSpPr>
        <p:spPr>
          <a:xfrm>
            <a:off x="666365" y="2431668"/>
            <a:ext cx="7690826" cy="21084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endParaRPr lang="en-US" sz="1800" dirty="0">
              <a:solidFill>
                <a:srgbClr val="000000"/>
              </a:solidFill>
            </a:endParaRPr>
          </a:p>
        </p:txBody>
      </p:sp>
      <p:sp>
        <p:nvSpPr>
          <p:cNvPr id="8" name="Symbol zastępczy zawartości 7">
            <a:extLst>
              <a:ext uri="{FF2B5EF4-FFF2-40B4-BE49-F238E27FC236}">
                <a16:creationId xmlns:a16="http://schemas.microsoft.com/office/drawing/2014/main" id="{7AF201B8-34AF-4FDD-AD6D-3DDA87BFCE04}"/>
              </a:ext>
            </a:extLst>
          </p:cNvPr>
          <p:cNvSpPr>
            <a:spLocks noGrp="1"/>
          </p:cNvSpPr>
          <p:nvPr>
            <p:ph idx="1"/>
          </p:nvPr>
        </p:nvSpPr>
        <p:spPr>
          <a:xfrm>
            <a:off x="333328" y="1419621"/>
            <a:ext cx="8356899" cy="3456385"/>
          </a:xfrm>
          <a:l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77500" lnSpcReduction="20000"/>
          </a:bodyPr>
          <a:lstStyle/>
          <a:p>
            <a:pPr>
              <a:lnSpc>
                <a:spcPct val="200000"/>
              </a:lnSpc>
            </a:pPr>
            <a:r>
              <a:rPr lang="pl-PL" sz="1600" b="0" dirty="0"/>
              <a:t>To projekt strategiczny </a:t>
            </a:r>
            <a:r>
              <a:rPr lang="pl-PL" sz="1600" b="0" dirty="0">
                <a:hlinkClick r:id="rId3">
                  <a:extLst>
                    <a:ext uri="{A12FA001-AC4F-418D-AE19-62706E023703}">
                      <ahyp:hlinkClr xmlns:ahyp="http://schemas.microsoft.com/office/drawing/2018/hyperlinkcolor" val="tx"/>
                    </a:ext>
                  </a:extLst>
                </a:hlinkClick>
              </a:rPr>
              <a:t>programu Interreg Europa 2021-2027</a:t>
            </a:r>
            <a:endParaRPr lang="pl-PL" sz="1600" b="0" dirty="0"/>
          </a:p>
          <a:p>
            <a:pPr>
              <a:lnSpc>
                <a:spcPct val="200000"/>
              </a:lnSpc>
            </a:pPr>
            <a:r>
              <a:rPr lang="pl-PL" sz="1600" b="0" dirty="0"/>
              <a:t>Posiada </a:t>
            </a:r>
            <a:r>
              <a:rPr lang="pl-PL" sz="1600" b="0" dirty="0">
                <a:hlinkClick r:id="rId4">
                  <a:extLst>
                    <a:ext uri="{A12FA001-AC4F-418D-AE19-62706E023703}">
                      <ahyp:hlinkClr xmlns:ahyp="http://schemas.microsoft.com/office/drawing/2018/hyperlinkcolor" val="tx"/>
                    </a:ext>
                  </a:extLst>
                </a:hlinkClick>
              </a:rPr>
              <a:t>zespół ekspertów </a:t>
            </a:r>
            <a:r>
              <a:rPr lang="pl-PL" sz="1600" b="0" dirty="0"/>
              <a:t>ds. innowacji, ochrony środowiska, transportu i kwestii społecznych</a:t>
            </a:r>
          </a:p>
          <a:p>
            <a:pPr>
              <a:lnSpc>
                <a:spcPct val="200000"/>
              </a:lnSpc>
            </a:pPr>
            <a:r>
              <a:rPr lang="pl-PL" sz="1600" b="0" dirty="0"/>
              <a:t>Wspiera władze centralne, regionalne i lokalne w: </a:t>
            </a:r>
          </a:p>
          <a:p>
            <a:pPr lvl="1">
              <a:lnSpc>
                <a:spcPct val="200000"/>
              </a:lnSpc>
              <a:buFont typeface="Wingdings" panose="05000000000000000000" pitchFamily="2" charset="2"/>
              <a:buChar char="ü"/>
            </a:pPr>
            <a:r>
              <a:rPr lang="pl-PL" sz="1600" b="0" dirty="0"/>
              <a:t>dostępie do wiedzy i najnowszych trendów w Europie w obszarze rozwoju regionalnego </a:t>
            </a:r>
          </a:p>
          <a:p>
            <a:pPr lvl="1">
              <a:lnSpc>
                <a:spcPct val="200000"/>
              </a:lnSpc>
              <a:buFont typeface="Wingdings" panose="05000000000000000000" pitchFamily="2" charset="2"/>
              <a:buChar char="ü"/>
            </a:pPr>
            <a:r>
              <a:rPr lang="pl-PL" sz="1600" b="0" dirty="0"/>
              <a:t>sieciowaniu z instytucjami z 36 państw: UE-27, Norwegii, Szwajcarii, Mołdawii, Ukrainy i Bałkanów Zachodnich </a:t>
            </a:r>
          </a:p>
          <a:p>
            <a:pPr lvl="1">
              <a:lnSpc>
                <a:spcPct val="200000"/>
              </a:lnSpc>
              <a:buFont typeface="Wingdings" panose="05000000000000000000" pitchFamily="2" charset="2"/>
              <a:buChar char="ü"/>
            </a:pPr>
            <a:r>
              <a:rPr lang="pl-PL" sz="1600" dirty="0"/>
              <a:t>planowaniu zmian w instrumentach polityki, np. programach, strategiach, prawie lokalnym itp.</a:t>
            </a:r>
          </a:p>
          <a:p>
            <a:pPr>
              <a:lnSpc>
                <a:spcPct val="200000"/>
              </a:lnSpc>
            </a:pPr>
            <a:r>
              <a:rPr lang="pl-PL" sz="1600" b="0" dirty="0"/>
              <a:t>Wszystkie usługi są bezpłatne</a:t>
            </a:r>
          </a:p>
          <a:p>
            <a:pPr marL="0" indent="0">
              <a:buNone/>
            </a:pPr>
            <a:endParaRPr kumimoji="0" lang="pl-PL" sz="1300" i="0" strike="noStrike" kern="1200" cap="none" spc="0" normalizeH="0" baseline="0" noProof="0" dirty="0">
              <a:ln>
                <a:noFill/>
              </a:ln>
              <a:solidFill>
                <a:srgbClr val="002060"/>
              </a:solidFill>
              <a:effectLst/>
              <a:uLnTx/>
              <a:uFillTx/>
              <a:latin typeface="Open Sans" panose="020B0606030504020204" pitchFamily="34" charset="0"/>
              <a:ea typeface="+mn-ea"/>
              <a:cs typeface="+mn-cs"/>
            </a:endParaRPr>
          </a:p>
        </p:txBody>
      </p:sp>
      <p:pic>
        <p:nvPicPr>
          <p:cNvPr id="7" name="Obraz 6">
            <a:extLst>
              <a:ext uri="{FF2B5EF4-FFF2-40B4-BE49-F238E27FC236}">
                <a16:creationId xmlns:a16="http://schemas.microsoft.com/office/drawing/2014/main" id="{7E994396-A6DC-4AC3-BD41-418A514FB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pic>
        <p:nvPicPr>
          <p:cNvPr id="9" name="Obraz 8">
            <a:extLst>
              <a:ext uri="{FF2B5EF4-FFF2-40B4-BE49-F238E27FC236}">
                <a16:creationId xmlns:a16="http://schemas.microsoft.com/office/drawing/2014/main" id="{C1EB2659-1DAF-467F-801F-154DD673D321}"/>
              </a:ext>
            </a:extLst>
          </p:cNvPr>
          <p:cNvPicPr>
            <a:picLocks noChangeAspect="1"/>
          </p:cNvPicPr>
          <p:nvPr/>
        </p:nvPicPr>
        <p:blipFill>
          <a:blip r:embed="rId6"/>
          <a:stretch>
            <a:fillRect/>
          </a:stretch>
        </p:blipFill>
        <p:spPr>
          <a:xfrm>
            <a:off x="6123959" y="1105401"/>
            <a:ext cx="2331169" cy="820244"/>
          </a:xfrm>
          <a:custGeom>
            <a:avLst/>
            <a:gdLst>
              <a:gd name="connsiteX0" fmla="*/ 0 w 2331169"/>
              <a:gd name="connsiteY0" fmla="*/ 0 h 820244"/>
              <a:gd name="connsiteX1" fmla="*/ 559481 w 2331169"/>
              <a:gd name="connsiteY1" fmla="*/ 0 h 820244"/>
              <a:gd name="connsiteX2" fmla="*/ 1142273 w 2331169"/>
              <a:gd name="connsiteY2" fmla="*/ 0 h 820244"/>
              <a:gd name="connsiteX3" fmla="*/ 1655130 w 2331169"/>
              <a:gd name="connsiteY3" fmla="*/ 0 h 820244"/>
              <a:gd name="connsiteX4" fmla="*/ 2331169 w 2331169"/>
              <a:gd name="connsiteY4" fmla="*/ 0 h 820244"/>
              <a:gd name="connsiteX5" fmla="*/ 2331169 w 2331169"/>
              <a:gd name="connsiteY5" fmla="*/ 393717 h 820244"/>
              <a:gd name="connsiteX6" fmla="*/ 2331169 w 2331169"/>
              <a:gd name="connsiteY6" fmla="*/ 820244 h 820244"/>
              <a:gd name="connsiteX7" fmla="*/ 1748377 w 2331169"/>
              <a:gd name="connsiteY7" fmla="*/ 820244 h 820244"/>
              <a:gd name="connsiteX8" fmla="*/ 1212208 w 2331169"/>
              <a:gd name="connsiteY8" fmla="*/ 820244 h 820244"/>
              <a:gd name="connsiteX9" fmla="*/ 582792 w 2331169"/>
              <a:gd name="connsiteY9" fmla="*/ 820244 h 820244"/>
              <a:gd name="connsiteX10" fmla="*/ 0 w 2331169"/>
              <a:gd name="connsiteY10" fmla="*/ 820244 h 820244"/>
              <a:gd name="connsiteX11" fmla="*/ 0 w 2331169"/>
              <a:gd name="connsiteY11" fmla="*/ 426527 h 820244"/>
              <a:gd name="connsiteX12" fmla="*/ 0 w 2331169"/>
              <a:gd name="connsiteY12" fmla="*/ 0 h 82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1169" h="820244" fill="none" extrusionOk="0">
                <a:moveTo>
                  <a:pt x="0" y="0"/>
                </a:moveTo>
                <a:cubicBezTo>
                  <a:pt x="227877" y="27667"/>
                  <a:pt x="300002" y="-17710"/>
                  <a:pt x="559481" y="0"/>
                </a:cubicBezTo>
                <a:cubicBezTo>
                  <a:pt x="818960" y="17710"/>
                  <a:pt x="879042" y="20996"/>
                  <a:pt x="1142273" y="0"/>
                </a:cubicBezTo>
                <a:cubicBezTo>
                  <a:pt x="1405504" y="-20996"/>
                  <a:pt x="1438860" y="-6328"/>
                  <a:pt x="1655130" y="0"/>
                </a:cubicBezTo>
                <a:cubicBezTo>
                  <a:pt x="1871400" y="6328"/>
                  <a:pt x="2049459" y="31224"/>
                  <a:pt x="2331169" y="0"/>
                </a:cubicBezTo>
                <a:cubicBezTo>
                  <a:pt x="2341886" y="99259"/>
                  <a:pt x="2336510" y="270392"/>
                  <a:pt x="2331169" y="393717"/>
                </a:cubicBezTo>
                <a:cubicBezTo>
                  <a:pt x="2325828" y="517042"/>
                  <a:pt x="2330401" y="711500"/>
                  <a:pt x="2331169" y="820244"/>
                </a:cubicBezTo>
                <a:cubicBezTo>
                  <a:pt x="2207028" y="844554"/>
                  <a:pt x="2005025" y="815486"/>
                  <a:pt x="1748377" y="820244"/>
                </a:cubicBezTo>
                <a:cubicBezTo>
                  <a:pt x="1491729" y="825002"/>
                  <a:pt x="1341446" y="821390"/>
                  <a:pt x="1212208" y="820244"/>
                </a:cubicBezTo>
                <a:cubicBezTo>
                  <a:pt x="1082970" y="819098"/>
                  <a:pt x="739303" y="800706"/>
                  <a:pt x="582792" y="820244"/>
                </a:cubicBezTo>
                <a:cubicBezTo>
                  <a:pt x="426281" y="839782"/>
                  <a:pt x="261637" y="845219"/>
                  <a:pt x="0" y="820244"/>
                </a:cubicBezTo>
                <a:cubicBezTo>
                  <a:pt x="-12460" y="703657"/>
                  <a:pt x="-56" y="509012"/>
                  <a:pt x="0" y="426527"/>
                </a:cubicBezTo>
                <a:cubicBezTo>
                  <a:pt x="56" y="344042"/>
                  <a:pt x="17311" y="98708"/>
                  <a:pt x="0" y="0"/>
                </a:cubicBezTo>
                <a:close/>
              </a:path>
              <a:path w="2331169" h="820244" stroke="0" extrusionOk="0">
                <a:moveTo>
                  <a:pt x="0" y="0"/>
                </a:moveTo>
                <a:cubicBezTo>
                  <a:pt x="270145" y="-13182"/>
                  <a:pt x="384361" y="-23225"/>
                  <a:pt x="582792" y="0"/>
                </a:cubicBezTo>
                <a:cubicBezTo>
                  <a:pt x="781223" y="23225"/>
                  <a:pt x="889807" y="-5622"/>
                  <a:pt x="1188896" y="0"/>
                </a:cubicBezTo>
                <a:cubicBezTo>
                  <a:pt x="1487985" y="5622"/>
                  <a:pt x="1581159" y="-23667"/>
                  <a:pt x="1701753" y="0"/>
                </a:cubicBezTo>
                <a:cubicBezTo>
                  <a:pt x="1822347" y="23667"/>
                  <a:pt x="2190967" y="-18045"/>
                  <a:pt x="2331169" y="0"/>
                </a:cubicBezTo>
                <a:cubicBezTo>
                  <a:pt x="2343318" y="116187"/>
                  <a:pt x="2328824" y="231054"/>
                  <a:pt x="2331169" y="385515"/>
                </a:cubicBezTo>
                <a:cubicBezTo>
                  <a:pt x="2333514" y="539976"/>
                  <a:pt x="2328533" y="733249"/>
                  <a:pt x="2331169" y="820244"/>
                </a:cubicBezTo>
                <a:cubicBezTo>
                  <a:pt x="2215470" y="821314"/>
                  <a:pt x="2012542" y="800060"/>
                  <a:pt x="1818312" y="820244"/>
                </a:cubicBezTo>
                <a:cubicBezTo>
                  <a:pt x="1624082" y="840428"/>
                  <a:pt x="1411150" y="794050"/>
                  <a:pt x="1235520" y="820244"/>
                </a:cubicBezTo>
                <a:cubicBezTo>
                  <a:pt x="1059890" y="846438"/>
                  <a:pt x="908056" y="800976"/>
                  <a:pt x="606104" y="820244"/>
                </a:cubicBezTo>
                <a:cubicBezTo>
                  <a:pt x="304152" y="839512"/>
                  <a:pt x="232763" y="796370"/>
                  <a:pt x="0" y="820244"/>
                </a:cubicBezTo>
                <a:cubicBezTo>
                  <a:pt x="18086" y="699981"/>
                  <a:pt x="2559" y="590782"/>
                  <a:pt x="0" y="426527"/>
                </a:cubicBezTo>
                <a:cubicBezTo>
                  <a:pt x="-2559" y="262272"/>
                  <a:pt x="-19548" y="115278"/>
                  <a:pt x="0" y="0"/>
                </a:cubicBezTo>
                <a:close/>
              </a:path>
            </a:pathLst>
          </a:custGeom>
          <a:ln>
            <a:solidFill>
              <a:schemeClr val="tx1"/>
            </a:solidFill>
            <a:extLst>
              <a:ext uri="{C807C97D-BFC1-408E-A445-0C87EB9F89A2}">
                <ask:lineSketchStyleProps xmlns:ask="http://schemas.microsoft.com/office/drawing/2018/sketchyshapes" sd="1796175556">
                  <a:prstGeom prst="rect">
                    <a:avLst/>
                  </a:prstGeom>
                  <ask:type>
                    <ask:lineSketchFreehand/>
                  </ask:type>
                </ask:lineSketchStyleProps>
              </a:ext>
            </a:extLst>
          </a:ln>
        </p:spPr>
      </p:pic>
    </p:spTree>
    <p:extLst>
      <p:ext uri="{BB962C8B-B14F-4D97-AF65-F5344CB8AC3E}">
        <p14:creationId xmlns:p14="http://schemas.microsoft.com/office/powerpoint/2010/main" val="18302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C713C4-04E8-4738-876B-C539F8D3DDF4}"/>
              </a:ext>
            </a:extLst>
          </p:cNvPr>
          <p:cNvSpPr>
            <a:spLocks noGrp="1"/>
          </p:cNvSpPr>
          <p:nvPr>
            <p:ph type="title"/>
          </p:nvPr>
        </p:nvSpPr>
        <p:spPr>
          <a:xfrm>
            <a:off x="470491" y="714038"/>
            <a:ext cx="7886700" cy="994172"/>
          </a:xfrm>
        </p:spPr>
        <p:txBody>
          <a:bodyPr>
            <a:normAutofit fontScale="90000"/>
          </a:bodyPr>
          <a:lstStyle/>
          <a:p>
            <a:r>
              <a:rPr lang="pl-PL" sz="2400" dirty="0">
                <a:solidFill>
                  <a:srgbClr val="95948B"/>
                </a:solidFill>
              </a:rPr>
              <a:t>Eksperci tematyczni ds. celu polityki Bardziej ekologiczna, neutralna dla klimatu i odporna Europa</a:t>
            </a:r>
            <a:br>
              <a:rPr lang="pl-PL" sz="2400" dirty="0">
                <a:solidFill>
                  <a:srgbClr val="95948B"/>
                </a:solidFill>
              </a:rPr>
            </a:br>
            <a:endParaRPr lang="en-US" sz="2400" dirty="0"/>
          </a:p>
        </p:txBody>
      </p:sp>
      <p:sp>
        <p:nvSpPr>
          <p:cNvPr id="5" name="Content Placeholder 1">
            <a:extLst>
              <a:ext uri="{FF2B5EF4-FFF2-40B4-BE49-F238E27FC236}">
                <a16:creationId xmlns:a16="http://schemas.microsoft.com/office/drawing/2014/main" id="{EB075D28-B1AA-4526-AE40-356BBAD9334E}"/>
              </a:ext>
            </a:extLst>
          </p:cNvPr>
          <p:cNvSpPr txBox="1">
            <a:spLocks/>
          </p:cNvSpPr>
          <p:nvPr/>
        </p:nvSpPr>
        <p:spPr>
          <a:xfrm>
            <a:off x="666365" y="2431668"/>
            <a:ext cx="7690826" cy="21084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i="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i="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endParaRPr lang="en-US" sz="1800" dirty="0">
              <a:solidFill>
                <a:srgbClr val="000000"/>
              </a:solidFill>
            </a:endParaRPr>
          </a:p>
        </p:txBody>
      </p:sp>
      <p:pic>
        <p:nvPicPr>
          <p:cNvPr id="7" name="Obraz 6">
            <a:extLst>
              <a:ext uri="{FF2B5EF4-FFF2-40B4-BE49-F238E27FC236}">
                <a16:creationId xmlns:a16="http://schemas.microsoft.com/office/drawing/2014/main" id="{7E994396-A6DC-4AC3-BD41-418A514F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9" name="pole tekstowe 8">
            <a:extLst>
              <a:ext uri="{FF2B5EF4-FFF2-40B4-BE49-F238E27FC236}">
                <a16:creationId xmlns:a16="http://schemas.microsoft.com/office/drawing/2014/main" id="{C8D1ECB1-5B1F-42C3-9218-7A032964E094}"/>
              </a:ext>
            </a:extLst>
          </p:cNvPr>
          <p:cNvSpPr txBox="1"/>
          <p:nvPr/>
        </p:nvSpPr>
        <p:spPr>
          <a:xfrm>
            <a:off x="3132066" y="4723940"/>
            <a:ext cx="1565549" cy="369332"/>
          </a:xfrm>
          <a:prstGeom prst="rect">
            <a:avLst/>
          </a:prstGeom>
          <a:solidFill>
            <a:schemeClr val="tx1"/>
          </a:solidFill>
        </p:spPr>
        <p:txBody>
          <a:bodyPr wrap="square">
            <a:spAutoFit/>
          </a:bodyPr>
          <a:lstStyle/>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00"/>
                </a:solidFill>
                <a:effectLst/>
                <a:uLnTx/>
                <a:uFillTx/>
                <a:latin typeface="MV Boli" panose="02000500030200090000" pitchFamily="2" charset="0"/>
                <a:ea typeface="+mn-ea"/>
                <a:cs typeface="MV Boli" panose="02000500030200090000" pitchFamily="2" charset="0"/>
              </a:rPr>
              <a:t>Link: </a:t>
            </a:r>
            <a:r>
              <a:rPr kumimoji="0" lang="pl-PL" sz="1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eksperci</a:t>
            </a:r>
            <a:endParaRPr kumimoji="0" lang="pl-PL" sz="12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p:txBody>
      </p:sp>
      <p:pic>
        <p:nvPicPr>
          <p:cNvPr id="12" name="Obraz 11">
            <a:extLst>
              <a:ext uri="{FF2B5EF4-FFF2-40B4-BE49-F238E27FC236}">
                <a16:creationId xmlns:a16="http://schemas.microsoft.com/office/drawing/2014/main" id="{2160E1D9-CE8D-462D-A2EA-DE7EE30C2237}"/>
              </a:ext>
            </a:extLst>
          </p:cNvPr>
          <p:cNvPicPr>
            <a:picLocks noChangeAspect="1"/>
          </p:cNvPicPr>
          <p:nvPr/>
        </p:nvPicPr>
        <p:blipFill>
          <a:blip r:embed="rId6"/>
          <a:stretch>
            <a:fillRect/>
          </a:stretch>
        </p:blipFill>
        <p:spPr>
          <a:xfrm>
            <a:off x="236547" y="1774463"/>
            <a:ext cx="1852853" cy="2808312"/>
          </a:xfrm>
          <a:prstGeom prst="rect">
            <a:avLst/>
          </a:prstGeom>
        </p:spPr>
      </p:pic>
      <p:pic>
        <p:nvPicPr>
          <p:cNvPr id="15" name="Obraz 14">
            <a:extLst>
              <a:ext uri="{FF2B5EF4-FFF2-40B4-BE49-F238E27FC236}">
                <a16:creationId xmlns:a16="http://schemas.microsoft.com/office/drawing/2014/main" id="{B638B641-060D-47DC-BD5A-EA86941EFD75}"/>
              </a:ext>
            </a:extLst>
          </p:cNvPr>
          <p:cNvPicPr>
            <a:picLocks noChangeAspect="1"/>
          </p:cNvPicPr>
          <p:nvPr/>
        </p:nvPicPr>
        <p:blipFill>
          <a:blip r:embed="rId7"/>
          <a:stretch>
            <a:fillRect/>
          </a:stretch>
        </p:blipFill>
        <p:spPr>
          <a:xfrm>
            <a:off x="2370956" y="1664049"/>
            <a:ext cx="1860226" cy="2928423"/>
          </a:xfrm>
          <a:prstGeom prst="rect">
            <a:avLst/>
          </a:prstGeom>
        </p:spPr>
      </p:pic>
      <p:pic>
        <p:nvPicPr>
          <p:cNvPr id="17" name="Obraz 16">
            <a:extLst>
              <a:ext uri="{FF2B5EF4-FFF2-40B4-BE49-F238E27FC236}">
                <a16:creationId xmlns:a16="http://schemas.microsoft.com/office/drawing/2014/main" id="{08807861-89BA-4172-A1F8-F9D6D2788A71}"/>
              </a:ext>
            </a:extLst>
          </p:cNvPr>
          <p:cNvPicPr>
            <a:picLocks noChangeAspect="1"/>
          </p:cNvPicPr>
          <p:nvPr/>
        </p:nvPicPr>
        <p:blipFill>
          <a:blip r:embed="rId8"/>
          <a:stretch>
            <a:fillRect/>
          </a:stretch>
        </p:blipFill>
        <p:spPr>
          <a:xfrm>
            <a:off x="4550276" y="1669367"/>
            <a:ext cx="1860226" cy="2917789"/>
          </a:xfrm>
          <a:prstGeom prst="rect">
            <a:avLst/>
          </a:prstGeom>
        </p:spPr>
      </p:pic>
      <p:pic>
        <p:nvPicPr>
          <p:cNvPr id="20" name="Obraz 19">
            <a:extLst>
              <a:ext uri="{FF2B5EF4-FFF2-40B4-BE49-F238E27FC236}">
                <a16:creationId xmlns:a16="http://schemas.microsoft.com/office/drawing/2014/main" id="{2B9A705A-78A3-4109-A91C-74D31C8A514B}"/>
              </a:ext>
            </a:extLst>
          </p:cNvPr>
          <p:cNvPicPr>
            <a:picLocks noChangeAspect="1"/>
          </p:cNvPicPr>
          <p:nvPr/>
        </p:nvPicPr>
        <p:blipFill>
          <a:blip r:embed="rId9"/>
          <a:stretch>
            <a:fillRect/>
          </a:stretch>
        </p:blipFill>
        <p:spPr>
          <a:xfrm>
            <a:off x="6729596" y="1576126"/>
            <a:ext cx="1943913" cy="3147814"/>
          </a:xfrm>
          <a:prstGeom prst="rect">
            <a:avLst/>
          </a:prstGeom>
        </p:spPr>
      </p:pic>
    </p:spTree>
    <p:extLst>
      <p:ext uri="{BB962C8B-B14F-4D97-AF65-F5344CB8AC3E}">
        <p14:creationId xmlns:p14="http://schemas.microsoft.com/office/powerpoint/2010/main" val="295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A67F3662-B0BF-4D78-80D6-DFDF410F1C64}"/>
              </a:ext>
            </a:extLst>
          </p:cNvPr>
          <p:cNvSpPr/>
          <p:nvPr/>
        </p:nvSpPr>
        <p:spPr>
          <a:xfrm>
            <a:off x="3501571" y="2323320"/>
            <a:ext cx="2294566" cy="2263372"/>
          </a:xfrm>
          <a:prstGeom prst="ellipse">
            <a:avLst/>
          </a:prstGeom>
          <a:no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000000"/>
              </a:solidFill>
              <a:latin typeface="Calibri" panose="020F0502020204030204"/>
            </a:endParaRPr>
          </a:p>
        </p:txBody>
      </p:sp>
      <p:sp>
        <p:nvSpPr>
          <p:cNvPr id="2" name="Rectangle: Rounded Corners 1">
            <a:extLst>
              <a:ext uri="{FF2B5EF4-FFF2-40B4-BE49-F238E27FC236}">
                <a16:creationId xmlns:a16="http://schemas.microsoft.com/office/drawing/2014/main" id="{8FA2A80E-A76B-3929-73AF-F8F7A38CE87E}"/>
              </a:ext>
            </a:extLst>
          </p:cNvPr>
          <p:cNvSpPr/>
          <p:nvPr/>
        </p:nvSpPr>
        <p:spPr>
          <a:xfrm>
            <a:off x="2723147" y="2818653"/>
            <a:ext cx="880863" cy="853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5" name="Rectangle 4">
            <a:extLst>
              <a:ext uri="{FF2B5EF4-FFF2-40B4-BE49-F238E27FC236}">
                <a16:creationId xmlns:a16="http://schemas.microsoft.com/office/drawing/2014/main" id="{C86A859F-F63C-12C0-A301-A7282FD18008}"/>
              </a:ext>
            </a:extLst>
          </p:cNvPr>
          <p:cNvSpPr/>
          <p:nvPr/>
        </p:nvSpPr>
        <p:spPr>
          <a:xfrm>
            <a:off x="4815832" y="2050942"/>
            <a:ext cx="848042" cy="76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6" name="Rectangle 5">
            <a:extLst>
              <a:ext uri="{FF2B5EF4-FFF2-40B4-BE49-F238E27FC236}">
                <a16:creationId xmlns:a16="http://schemas.microsoft.com/office/drawing/2014/main" id="{E2AD213E-3C10-07B8-E093-95AAA1BC97F8}"/>
              </a:ext>
            </a:extLst>
          </p:cNvPr>
          <p:cNvSpPr/>
          <p:nvPr/>
        </p:nvSpPr>
        <p:spPr>
          <a:xfrm>
            <a:off x="4893734" y="3345877"/>
            <a:ext cx="715048" cy="76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sp>
        <p:nvSpPr>
          <p:cNvPr id="10" name="Rectangle 9">
            <a:extLst>
              <a:ext uri="{FF2B5EF4-FFF2-40B4-BE49-F238E27FC236}">
                <a16:creationId xmlns:a16="http://schemas.microsoft.com/office/drawing/2014/main" id="{8BBCE46C-7BF1-CF03-9784-E5D5E73954B5}"/>
              </a:ext>
            </a:extLst>
          </p:cNvPr>
          <p:cNvSpPr/>
          <p:nvPr/>
        </p:nvSpPr>
        <p:spPr>
          <a:xfrm>
            <a:off x="331165" y="1965105"/>
            <a:ext cx="977228" cy="853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pic>
        <p:nvPicPr>
          <p:cNvPr id="35" name="Graphic 34">
            <a:extLst>
              <a:ext uri="{FF2B5EF4-FFF2-40B4-BE49-F238E27FC236}">
                <a16:creationId xmlns:a16="http://schemas.microsoft.com/office/drawing/2014/main" id="{D71DF0E3-B526-4BAB-A7D1-521444C753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7619" y="3634374"/>
            <a:ext cx="848042" cy="833247"/>
          </a:xfrm>
          <a:prstGeom prst="rect">
            <a:avLst/>
          </a:prstGeom>
        </p:spPr>
      </p:pic>
      <p:pic>
        <p:nvPicPr>
          <p:cNvPr id="29" name="Graphic 28">
            <a:extLst>
              <a:ext uri="{FF2B5EF4-FFF2-40B4-BE49-F238E27FC236}">
                <a16:creationId xmlns:a16="http://schemas.microsoft.com/office/drawing/2014/main" id="{AE240BF6-017B-A441-A438-323A916180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0856" y="1988772"/>
            <a:ext cx="848042" cy="833247"/>
          </a:xfrm>
          <a:prstGeom prst="rect">
            <a:avLst/>
          </a:prstGeom>
        </p:spPr>
      </p:pic>
      <p:sp>
        <p:nvSpPr>
          <p:cNvPr id="16" name="TextBox 15">
            <a:extLst>
              <a:ext uri="{FF2B5EF4-FFF2-40B4-BE49-F238E27FC236}">
                <a16:creationId xmlns:a16="http://schemas.microsoft.com/office/drawing/2014/main" id="{FE45B891-B9A2-4E28-8339-BA361392B160}"/>
              </a:ext>
            </a:extLst>
          </p:cNvPr>
          <p:cNvSpPr txBox="1"/>
          <p:nvPr/>
        </p:nvSpPr>
        <p:spPr>
          <a:xfrm>
            <a:off x="204299" y="2563198"/>
            <a:ext cx="2987824" cy="1023357"/>
          </a:xfrm>
          <a:prstGeom prst="rect">
            <a:avLst/>
          </a:prstGeom>
          <a:noFill/>
        </p:spPr>
        <p:txBody>
          <a:bodyPr wrap="square" lIns="68580" tIns="34290" rIns="68580" bIns="34290" anchor="t">
            <a:spAutoFit/>
          </a:bodyPr>
          <a:lstStyle/>
          <a:p>
            <a:pPr defTabSz="685800">
              <a:defRPr/>
            </a:pPr>
            <a:r>
              <a:rPr lang="pl-PL" sz="1600" b="1" u="sng" dirty="0">
                <a:solidFill>
                  <a:srgbClr val="000000"/>
                </a:solidFill>
                <a:latin typeface="Open Sans"/>
                <a:ea typeface="Open Sans"/>
                <a:cs typeface="Open Sans"/>
              </a:rPr>
              <a:t>Możliwość poznawania ludzi</a:t>
            </a:r>
            <a:br>
              <a:rPr lang="pl-PL" sz="1500" b="1" dirty="0">
                <a:solidFill>
                  <a:srgbClr val="000000"/>
                </a:solidFill>
                <a:latin typeface="Open Sans"/>
                <a:ea typeface="Open Sans"/>
                <a:cs typeface="Open Sans"/>
              </a:rPr>
            </a:br>
            <a:r>
              <a:rPr lang="pl-PL" sz="1500" dirty="0">
                <a:solidFill>
                  <a:srgbClr val="000000"/>
                </a:solidFill>
                <a:latin typeface="Open Sans"/>
                <a:ea typeface="Open Sans"/>
                <a:cs typeface="Open Sans"/>
              </a:rPr>
              <a:t>- </a:t>
            </a:r>
            <a:r>
              <a:rPr lang="pl-PL" sz="1500" dirty="0">
                <a:latin typeface="Open Sans"/>
                <a:ea typeface="Open Sans"/>
                <a:cs typeface="Open Sans"/>
                <a:hlinkClick r:id="rId7">
                  <a:extLst>
                    <a:ext uri="{A12FA001-AC4F-418D-AE19-62706E023703}">
                      <ahyp:hlinkClr xmlns:ahyp="http://schemas.microsoft.com/office/drawing/2018/hyperlinkcolor" val="tx"/>
                    </a:ext>
                  </a:extLst>
                </a:hlinkClick>
              </a:rPr>
              <a:t>społeczność praktyków z Europy</a:t>
            </a:r>
            <a:endParaRPr lang="en-US" sz="1500" dirty="0">
              <a:latin typeface="Open Sans"/>
              <a:ea typeface="Open Sans"/>
              <a:cs typeface="Open Sans"/>
            </a:endParaRPr>
          </a:p>
        </p:txBody>
      </p:sp>
      <p:sp>
        <p:nvSpPr>
          <p:cNvPr id="17" name="TextBox 16">
            <a:extLst>
              <a:ext uri="{FF2B5EF4-FFF2-40B4-BE49-F238E27FC236}">
                <a16:creationId xmlns:a16="http://schemas.microsoft.com/office/drawing/2014/main" id="{401152BF-5E15-411B-BAA1-04CF5DA1932E}"/>
              </a:ext>
            </a:extLst>
          </p:cNvPr>
          <p:cNvSpPr txBox="1"/>
          <p:nvPr/>
        </p:nvSpPr>
        <p:spPr>
          <a:xfrm>
            <a:off x="6079712" y="3476137"/>
            <a:ext cx="2884729" cy="1392689"/>
          </a:xfrm>
          <a:prstGeom prst="rect">
            <a:avLst/>
          </a:prstGeom>
          <a:noFill/>
        </p:spPr>
        <p:txBody>
          <a:bodyPr wrap="square" lIns="68580" tIns="34290" rIns="68580" bIns="34290" rtlCol="0" anchor="t">
            <a:spAutoFit/>
          </a:bodyPr>
          <a:lstStyle/>
          <a:p>
            <a:pPr defTabSz="685800">
              <a:defRPr/>
            </a:pPr>
            <a:r>
              <a:rPr lang="pl-PL" sz="1600" b="1" u="sng" dirty="0">
                <a:solidFill>
                  <a:srgbClr val="000000"/>
                </a:solidFill>
                <a:latin typeface="Open Sans"/>
                <a:ea typeface="Open Sans"/>
                <a:cs typeface="Open Sans"/>
              </a:rPr>
              <a:t>Spotkania indywidualne z ekspertami i praktykami  </a:t>
            </a:r>
            <a:endParaRPr lang="en-US" sz="1600" b="1" u="sng" dirty="0">
              <a:solidFill>
                <a:srgbClr val="000000"/>
              </a:solidFill>
              <a:latin typeface="Open Sans"/>
              <a:ea typeface="Open Sans"/>
              <a:cs typeface="Open Sans"/>
            </a:endParaRPr>
          </a:p>
          <a:p>
            <a:pPr defTabSz="685800">
              <a:defRPr/>
            </a:pPr>
            <a:r>
              <a:rPr lang="pl-PL" sz="1500" dirty="0">
                <a:solidFill>
                  <a:srgbClr val="000000"/>
                </a:solidFill>
                <a:latin typeface="Open Sans"/>
                <a:ea typeface="Open Sans"/>
                <a:cs typeface="Open Sans"/>
              </a:rPr>
              <a:t>- </a:t>
            </a:r>
            <a:r>
              <a:rPr lang="pl-PL" sz="1500" dirty="0">
                <a:solidFill>
                  <a:srgbClr val="002060"/>
                </a:solidFill>
                <a:latin typeface="Open Sans"/>
                <a:ea typeface="Open Sans"/>
                <a:cs typeface="Open Sans"/>
                <a:hlinkClick r:id="rId8">
                  <a:extLst>
                    <a:ext uri="{A12FA001-AC4F-418D-AE19-62706E023703}">
                      <ahyp:hlinkClr xmlns:ahyp="http://schemas.microsoft.com/office/drawing/2018/hyperlinkcolor" val="tx"/>
                    </a:ext>
                  </a:extLst>
                </a:hlinkClick>
              </a:rPr>
              <a:t>wzajemne oceny</a:t>
            </a:r>
            <a:br>
              <a:rPr lang="pl-PL" sz="1500" dirty="0">
                <a:solidFill>
                  <a:srgbClr val="000000"/>
                </a:solidFill>
                <a:latin typeface="Open Sans"/>
                <a:ea typeface="Open Sans"/>
                <a:cs typeface="Open Sans"/>
              </a:rPr>
            </a:br>
            <a:r>
              <a:rPr lang="pl-PL" sz="1500" dirty="0">
                <a:solidFill>
                  <a:srgbClr val="000000"/>
                </a:solidFill>
                <a:latin typeface="Open Sans"/>
                <a:ea typeface="Open Sans"/>
                <a:cs typeface="Open Sans"/>
              </a:rPr>
              <a:t>- </a:t>
            </a:r>
            <a:r>
              <a:rPr lang="pl-PL" sz="1500" dirty="0">
                <a:solidFill>
                  <a:srgbClr val="002060"/>
                </a:solidFill>
                <a:latin typeface="Open Sans"/>
                <a:ea typeface="Open Sans"/>
                <a:cs typeface="Open Sans"/>
                <a:hlinkClick r:id="rId9">
                  <a:extLst>
                    <a:ext uri="{A12FA001-AC4F-418D-AE19-62706E023703}">
                      <ahyp:hlinkClr xmlns:ahyp="http://schemas.microsoft.com/office/drawing/2018/hyperlinkcolor" val="tx"/>
                    </a:ext>
                  </a:extLst>
                </a:hlinkClick>
              </a:rPr>
              <a:t>sesje matchmakingowe</a:t>
            </a:r>
            <a:br>
              <a:rPr lang="pl-PL" sz="1500" dirty="0">
                <a:solidFill>
                  <a:srgbClr val="000000"/>
                </a:solidFill>
                <a:latin typeface="Open Sans"/>
                <a:ea typeface="Open Sans"/>
                <a:cs typeface="Open Sans"/>
              </a:rPr>
            </a:br>
            <a:r>
              <a:rPr lang="pl-PL" sz="1500" dirty="0">
                <a:solidFill>
                  <a:srgbClr val="000000"/>
                </a:solidFill>
                <a:latin typeface="Open Sans"/>
                <a:ea typeface="Open Sans"/>
                <a:cs typeface="Open Sans"/>
              </a:rPr>
              <a:t>- </a:t>
            </a:r>
            <a:r>
              <a:rPr lang="pl-PL" sz="1500" dirty="0">
                <a:solidFill>
                  <a:srgbClr val="002060"/>
                </a:solidFill>
                <a:latin typeface="Open Sans"/>
                <a:ea typeface="Open Sans"/>
                <a:cs typeface="Open Sans"/>
                <a:hlinkClick r:id="rId10">
                  <a:extLst>
                    <a:ext uri="{A12FA001-AC4F-418D-AE19-62706E023703}">
                      <ahyp:hlinkClr xmlns:ahyp="http://schemas.microsoft.com/office/drawing/2018/hyperlinkcolor" val="tx"/>
                    </a:ext>
                  </a:extLst>
                </a:hlinkClick>
              </a:rPr>
              <a:t>pomoc doradcza</a:t>
            </a:r>
            <a:endParaRPr lang="en-US" sz="1500" dirty="0">
              <a:solidFill>
                <a:srgbClr val="002060"/>
              </a:solidFill>
              <a:latin typeface="Open Sans"/>
              <a:ea typeface="Open Sans"/>
              <a:cs typeface="Open Sans"/>
            </a:endParaRPr>
          </a:p>
          <a:p>
            <a:pPr defTabSz="685800">
              <a:defRPr/>
            </a:pPr>
            <a:endParaRPr lang="en-US" sz="9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81BE7C52-DC1D-4729-AA99-AD6B8FF1F8BF}"/>
              </a:ext>
            </a:extLst>
          </p:cNvPr>
          <p:cNvSpPr txBox="1"/>
          <p:nvPr/>
        </p:nvSpPr>
        <p:spPr>
          <a:xfrm>
            <a:off x="5903701" y="1518297"/>
            <a:ext cx="2978390" cy="1300356"/>
          </a:xfrm>
          <a:prstGeom prst="rect">
            <a:avLst/>
          </a:prstGeom>
          <a:noFill/>
        </p:spPr>
        <p:txBody>
          <a:bodyPr wrap="square" lIns="68580" tIns="34290" rIns="68580" bIns="34290" anchor="t">
            <a:spAutoFit/>
          </a:bodyPr>
          <a:lstStyle/>
          <a:p>
            <a:pPr defTabSz="685800">
              <a:defRPr/>
            </a:pPr>
            <a:r>
              <a:rPr lang="pl-PL" sz="1600" b="1" u="sng" dirty="0">
                <a:solidFill>
                  <a:srgbClr val="000000"/>
                </a:solidFill>
                <a:latin typeface="Open Sans"/>
                <a:ea typeface="Open Sans"/>
                <a:cs typeface="Open Sans"/>
              </a:rPr>
              <a:t>Dostęp do najnowszych rozwiązań i trendów </a:t>
            </a:r>
            <a:br>
              <a:rPr lang="pl-PL" sz="1500" b="1" dirty="0">
                <a:solidFill>
                  <a:srgbClr val="000000"/>
                </a:solidFill>
                <a:latin typeface="Open Sans"/>
                <a:ea typeface="Open Sans"/>
                <a:cs typeface="Open Sans"/>
              </a:rPr>
            </a:br>
            <a:r>
              <a:rPr lang="pl-PL" sz="1500" dirty="0">
                <a:solidFill>
                  <a:srgbClr val="000000"/>
                </a:solidFill>
                <a:latin typeface="Open Sans"/>
                <a:ea typeface="Open Sans"/>
                <a:cs typeface="Open Sans"/>
              </a:rPr>
              <a:t>- </a:t>
            </a:r>
            <a:r>
              <a:rPr lang="pl-PL" sz="1500" dirty="0">
                <a:latin typeface="Open Sans"/>
                <a:ea typeface="Open Sans"/>
                <a:cs typeface="Open Sans"/>
                <a:hlinkClick r:id="rId11">
                  <a:extLst>
                    <a:ext uri="{A12FA001-AC4F-418D-AE19-62706E023703}">
                      <ahyp:hlinkClr xmlns:ahyp="http://schemas.microsoft.com/office/drawing/2018/hyperlinkcolor" val="tx"/>
                    </a:ext>
                  </a:extLst>
                </a:hlinkClick>
              </a:rPr>
              <a:t>tematyczne publikacje</a:t>
            </a:r>
            <a:br>
              <a:rPr lang="pl-PL" sz="1500" dirty="0">
                <a:solidFill>
                  <a:srgbClr val="000000"/>
                </a:solidFill>
                <a:latin typeface="Open Sans"/>
                <a:ea typeface="Open Sans"/>
                <a:cs typeface="Open Sans"/>
              </a:rPr>
            </a:br>
            <a:r>
              <a:rPr lang="pl-PL" sz="1500" dirty="0">
                <a:solidFill>
                  <a:srgbClr val="000000"/>
                </a:solidFill>
                <a:latin typeface="Open Sans"/>
                <a:ea typeface="Open Sans"/>
                <a:cs typeface="Open Sans"/>
              </a:rPr>
              <a:t>- </a:t>
            </a:r>
            <a:r>
              <a:rPr lang="pl-PL" sz="1500" dirty="0">
                <a:latin typeface="Open Sans"/>
                <a:ea typeface="Open Sans"/>
                <a:cs typeface="Open Sans"/>
                <a:hlinkClick r:id="rId12">
                  <a:extLst>
                    <a:ext uri="{A12FA001-AC4F-418D-AE19-62706E023703}">
                      <ahyp:hlinkClr xmlns:ahyp="http://schemas.microsoft.com/office/drawing/2018/hyperlinkcolor" val="tx"/>
                    </a:ext>
                  </a:extLst>
                </a:hlinkClick>
              </a:rPr>
              <a:t>tematyczne wydarzenia</a:t>
            </a:r>
            <a:endParaRPr lang="pl-PL" sz="1500" dirty="0">
              <a:latin typeface="Open Sans"/>
              <a:ea typeface="Open Sans"/>
              <a:cs typeface="Open Sans"/>
            </a:endParaRPr>
          </a:p>
          <a:p>
            <a:pPr defTabSz="685800">
              <a:defRPr/>
            </a:pPr>
            <a:r>
              <a:rPr lang="pl-PL" sz="1500" dirty="0">
                <a:solidFill>
                  <a:srgbClr val="000000"/>
                </a:solidFill>
                <a:latin typeface="Open Sans"/>
                <a:ea typeface="Open Sans"/>
                <a:cs typeface="Open Sans"/>
              </a:rPr>
              <a:t>- </a:t>
            </a:r>
            <a:r>
              <a:rPr lang="pl-PL" sz="1500" dirty="0">
                <a:latin typeface="Open Sans"/>
                <a:ea typeface="Open Sans"/>
                <a:cs typeface="Open Sans"/>
                <a:hlinkClick r:id="rId13">
                  <a:extLst>
                    <a:ext uri="{A12FA001-AC4F-418D-AE19-62706E023703}">
                      <ahyp:hlinkClr xmlns:ahyp="http://schemas.microsoft.com/office/drawing/2018/hyperlinkcolor" val="tx"/>
                    </a:ext>
                  </a:extLst>
                </a:hlinkClick>
              </a:rPr>
              <a:t>baza dobrych praktyk</a:t>
            </a:r>
            <a:endParaRPr lang="en-US" sz="1800" dirty="0">
              <a:latin typeface="Open Sans"/>
              <a:ea typeface="Open Sans"/>
              <a:cs typeface="Open Sans"/>
            </a:endParaRPr>
          </a:p>
        </p:txBody>
      </p:sp>
      <p:pic>
        <p:nvPicPr>
          <p:cNvPr id="8" name="Graphic 7">
            <a:extLst>
              <a:ext uri="{FF2B5EF4-FFF2-40B4-BE49-F238E27FC236}">
                <a16:creationId xmlns:a16="http://schemas.microsoft.com/office/drawing/2014/main" id="{E64BE0FD-5BF4-0F03-9651-805DEAAD57CB}"/>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38044" t="43089" r="49410" b="47631"/>
          <a:stretch/>
        </p:blipFill>
        <p:spPr>
          <a:xfrm>
            <a:off x="2756084" y="2711682"/>
            <a:ext cx="977228" cy="1022945"/>
          </a:xfrm>
          <a:prstGeom prst="rect">
            <a:avLst/>
          </a:prstGeom>
        </p:spPr>
      </p:pic>
      <p:sp>
        <p:nvSpPr>
          <p:cNvPr id="9" name="Title 2">
            <a:extLst>
              <a:ext uri="{FF2B5EF4-FFF2-40B4-BE49-F238E27FC236}">
                <a16:creationId xmlns:a16="http://schemas.microsoft.com/office/drawing/2014/main" id="{3156E9D9-8BA9-6DB4-39AE-94D6ACF43E88}"/>
              </a:ext>
            </a:extLst>
          </p:cNvPr>
          <p:cNvSpPr>
            <a:spLocks noGrp="1"/>
          </p:cNvSpPr>
          <p:nvPr>
            <p:ph type="title"/>
          </p:nvPr>
        </p:nvSpPr>
        <p:spPr>
          <a:xfrm>
            <a:off x="269962" y="532177"/>
            <a:ext cx="8604448" cy="994172"/>
          </a:xfrm>
        </p:spPr>
        <p:txBody>
          <a:bodyPr>
            <a:normAutofit/>
          </a:bodyPr>
          <a:lstStyle/>
          <a:p>
            <a:r>
              <a:rPr lang="pl-PL" sz="2400" dirty="0">
                <a:solidFill>
                  <a:srgbClr val="797769"/>
                </a:solidFill>
              </a:rPr>
              <a:t>Co oferuje platforma learningowa Interreg Europa?</a:t>
            </a:r>
            <a:endParaRPr lang="en-US" sz="2400" dirty="0"/>
          </a:p>
        </p:txBody>
      </p:sp>
      <p:sp>
        <p:nvSpPr>
          <p:cNvPr id="12" name="TextBox 1">
            <a:extLst>
              <a:ext uri="{FF2B5EF4-FFF2-40B4-BE49-F238E27FC236}">
                <a16:creationId xmlns:a16="http://schemas.microsoft.com/office/drawing/2014/main" id="{B1412F5D-A854-EF32-B482-524CB0773152}"/>
              </a:ext>
            </a:extLst>
          </p:cNvPr>
          <p:cNvSpPr txBox="1"/>
          <p:nvPr/>
        </p:nvSpPr>
        <p:spPr>
          <a:xfrm>
            <a:off x="159806" y="1401550"/>
            <a:ext cx="4407010" cy="4326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GB" sz="1650" dirty="0">
                <a:solidFill>
                  <a:schemeClr val="bg1"/>
                </a:solidFill>
                <a:highlight>
                  <a:srgbClr val="000000"/>
                </a:highlight>
                <a:latin typeface="Open Sans"/>
                <a:ea typeface="Open Sans"/>
                <a:cs typeface="Open Sans"/>
                <a:hlinkClick r:id="rId16"/>
              </a:rPr>
              <a:t>www.interregeurope.eu/policylearning</a:t>
            </a:r>
            <a:r>
              <a:rPr lang="en-GB" sz="1650" dirty="0">
                <a:solidFill>
                  <a:schemeClr val="bg1"/>
                </a:solidFill>
                <a:highlight>
                  <a:srgbClr val="000000"/>
                </a:highlight>
                <a:latin typeface="Open Sans"/>
                <a:ea typeface="Open Sans"/>
                <a:cs typeface="Open Sans"/>
              </a:rPr>
              <a:t> </a:t>
            </a:r>
          </a:p>
        </p:txBody>
      </p:sp>
      <p:pic>
        <p:nvPicPr>
          <p:cNvPr id="20" name="Obraz 19">
            <a:extLst>
              <a:ext uri="{FF2B5EF4-FFF2-40B4-BE49-F238E27FC236}">
                <a16:creationId xmlns:a16="http://schemas.microsoft.com/office/drawing/2014/main" id="{F0E1F47F-5B64-4E28-A95E-30C2BD5DCB5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Tree>
    <p:extLst>
      <p:ext uri="{BB962C8B-B14F-4D97-AF65-F5344CB8AC3E}">
        <p14:creationId xmlns:p14="http://schemas.microsoft.com/office/powerpoint/2010/main" val="281721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0" y="202456"/>
            <a:ext cx="8253218" cy="994172"/>
          </a:xfrm>
        </p:spPr>
        <p:txBody>
          <a:bodyPr>
            <a:normAutofit/>
          </a:bodyPr>
          <a:lstStyle/>
          <a:p>
            <a:r>
              <a:rPr lang="pl-PL" sz="2000" dirty="0">
                <a:solidFill>
                  <a:schemeClr val="tx2">
                    <a:lumMod val="50000"/>
                    <a:lumOff val="50000"/>
                  </a:schemeClr>
                </a:solidFill>
              </a:rPr>
              <a:t>Tematyczne publikacje</a:t>
            </a:r>
            <a:endParaRPr lang="en-US" sz="20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289" y="0"/>
            <a:ext cx="3177420" cy="699542"/>
          </a:xfrm>
          <a:prstGeom prst="rect">
            <a:avLst/>
          </a:prstGeom>
        </p:spPr>
      </p:pic>
      <p:sp>
        <p:nvSpPr>
          <p:cNvPr id="9" name="pole tekstowe 8">
            <a:extLst>
              <a:ext uri="{FF2B5EF4-FFF2-40B4-BE49-F238E27FC236}">
                <a16:creationId xmlns:a16="http://schemas.microsoft.com/office/drawing/2014/main" id="{E9F2A4A4-3164-42F2-90DE-72F710764DC4}"/>
              </a:ext>
            </a:extLst>
          </p:cNvPr>
          <p:cNvSpPr txBox="1"/>
          <p:nvPr/>
        </p:nvSpPr>
        <p:spPr>
          <a:xfrm>
            <a:off x="35526" y="4571712"/>
            <a:ext cx="1709565" cy="369332"/>
          </a:xfrm>
          <a:prstGeom prst="rect">
            <a:avLst/>
          </a:prstGeom>
          <a:solidFill>
            <a:schemeClr val="tx1"/>
          </a:solidFill>
        </p:spPr>
        <p:txBody>
          <a:bodyPr wrap="square">
            <a:spAutoFit/>
          </a:bodyPr>
          <a:lstStyle/>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00"/>
                </a:solidFill>
                <a:effectLst/>
                <a:uLnTx/>
                <a:uFillTx/>
                <a:latin typeface="MV Boli" panose="02000500030200090000" pitchFamily="2" charset="0"/>
                <a:ea typeface="+mn-ea"/>
                <a:cs typeface="MV Boli" panose="02000500030200090000" pitchFamily="2" charset="0"/>
              </a:rPr>
              <a:t>Link: </a:t>
            </a:r>
            <a:r>
              <a:rPr kumimoji="0" lang="pl-PL" sz="1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publikacje</a:t>
            </a:r>
            <a:endParaRPr kumimoji="0" lang="pl-PL" sz="12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p:txBody>
      </p:sp>
      <p:pic>
        <p:nvPicPr>
          <p:cNvPr id="3" name="Obraz 2">
            <a:extLst>
              <a:ext uri="{FF2B5EF4-FFF2-40B4-BE49-F238E27FC236}">
                <a16:creationId xmlns:a16="http://schemas.microsoft.com/office/drawing/2014/main" id="{61FF332C-ACE7-4DE2-9515-61D9E3DAA231}"/>
              </a:ext>
            </a:extLst>
          </p:cNvPr>
          <p:cNvPicPr>
            <a:picLocks noChangeAspect="1"/>
          </p:cNvPicPr>
          <p:nvPr/>
        </p:nvPicPr>
        <p:blipFill>
          <a:blip r:embed="rId6"/>
          <a:stretch>
            <a:fillRect/>
          </a:stretch>
        </p:blipFill>
        <p:spPr>
          <a:xfrm>
            <a:off x="557851" y="1075377"/>
            <a:ext cx="2930413" cy="3464345"/>
          </a:xfrm>
          <a:prstGeom prst="rect">
            <a:avLst/>
          </a:prstGeom>
        </p:spPr>
      </p:pic>
      <p:pic>
        <p:nvPicPr>
          <p:cNvPr id="5" name="Obraz 4">
            <a:extLst>
              <a:ext uri="{FF2B5EF4-FFF2-40B4-BE49-F238E27FC236}">
                <a16:creationId xmlns:a16="http://schemas.microsoft.com/office/drawing/2014/main" id="{8150FE65-76F8-43BD-8C5D-5F74EF9E6F30}"/>
              </a:ext>
            </a:extLst>
          </p:cNvPr>
          <p:cNvPicPr>
            <a:picLocks noChangeAspect="1"/>
          </p:cNvPicPr>
          <p:nvPr/>
        </p:nvPicPr>
        <p:blipFill>
          <a:blip r:embed="rId7"/>
          <a:stretch>
            <a:fillRect/>
          </a:stretch>
        </p:blipFill>
        <p:spPr>
          <a:xfrm>
            <a:off x="3755519" y="1090242"/>
            <a:ext cx="4854334" cy="3825488"/>
          </a:xfrm>
          <a:prstGeom prst="rect">
            <a:avLst/>
          </a:prstGeom>
        </p:spPr>
      </p:pic>
      <p:sp>
        <p:nvSpPr>
          <p:cNvPr id="15" name="pole tekstowe 14">
            <a:extLst>
              <a:ext uri="{FF2B5EF4-FFF2-40B4-BE49-F238E27FC236}">
                <a16:creationId xmlns:a16="http://schemas.microsoft.com/office/drawing/2014/main" id="{8461206A-CB23-4985-8FAC-12AA4D1418E4}"/>
              </a:ext>
            </a:extLst>
          </p:cNvPr>
          <p:cNvSpPr txBox="1"/>
          <p:nvPr/>
        </p:nvSpPr>
        <p:spPr>
          <a:xfrm>
            <a:off x="3755519" y="786050"/>
            <a:ext cx="4340269" cy="307777"/>
          </a:xfrm>
          <a:prstGeom prst="rect">
            <a:avLst/>
          </a:prstGeom>
          <a:noFill/>
        </p:spPr>
        <p:txBody>
          <a:bodyPr wrap="square">
            <a:spAutoFit/>
          </a:bodyPr>
          <a:lstStyle/>
          <a:p>
            <a:r>
              <a:rPr lang="en-GB" sz="1400" dirty="0">
                <a:solidFill>
                  <a:schemeClr val="accent5">
                    <a:lumMod val="50000"/>
                  </a:schemeClr>
                </a:solidFill>
                <a:effectLst/>
                <a:latin typeface="Arial" panose="020B0604020202020204" pitchFamily="34" charset="0"/>
                <a:ea typeface="Aptos"/>
              </a:rPr>
              <a:t>Story on </a:t>
            </a:r>
            <a:r>
              <a:rPr lang="en-GB" sz="1400" u="sng" dirty="0">
                <a:solidFill>
                  <a:schemeClr val="accent5">
                    <a:lumMod val="50000"/>
                  </a:schemeClr>
                </a:solidFill>
                <a:effectLst/>
                <a:latin typeface="Arial" panose="020B0604020202020204" pitchFamily="34" charset="0"/>
                <a:ea typeface="Aptos"/>
                <a:cs typeface="Times New Roman" panose="02020603050405020304" pitchFamily="18" charset="0"/>
                <a:hlinkClick r:id="rId8">
                  <a:extLst>
                    <a:ext uri="{A12FA001-AC4F-418D-AE19-62706E023703}">
                      <ahyp:hlinkClr xmlns:ahyp="http://schemas.microsoft.com/office/drawing/2018/hyperlinkcolor" val="tx"/>
                    </a:ext>
                  </a:extLst>
                </a:hlinkClick>
              </a:rPr>
              <a:t>Flood prevention and damage restoration</a:t>
            </a:r>
            <a:endParaRPr lang="pl-PL" dirty="0">
              <a:solidFill>
                <a:schemeClr val="accent5">
                  <a:lumMod val="50000"/>
                </a:schemeClr>
              </a:solidFill>
            </a:endParaRPr>
          </a:p>
        </p:txBody>
      </p:sp>
    </p:spTree>
    <p:extLst>
      <p:ext uri="{BB962C8B-B14F-4D97-AF65-F5344CB8AC3E}">
        <p14:creationId xmlns:p14="http://schemas.microsoft.com/office/powerpoint/2010/main" val="5497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0" y="202456"/>
            <a:ext cx="8253218" cy="994172"/>
          </a:xfrm>
        </p:spPr>
        <p:txBody>
          <a:bodyPr>
            <a:normAutofit/>
          </a:bodyPr>
          <a:lstStyle/>
          <a:p>
            <a:r>
              <a:rPr lang="pl-PL" sz="2000" dirty="0">
                <a:solidFill>
                  <a:schemeClr val="tx2">
                    <a:lumMod val="50000"/>
                    <a:lumOff val="50000"/>
                  </a:schemeClr>
                </a:solidFill>
              </a:rPr>
              <a:t>Baza dobrych praktyk</a:t>
            </a:r>
            <a:endParaRPr lang="en-US" sz="20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289" y="0"/>
            <a:ext cx="3177420" cy="699542"/>
          </a:xfrm>
          <a:prstGeom prst="rect">
            <a:avLst/>
          </a:prstGeom>
        </p:spPr>
      </p:pic>
      <p:sp>
        <p:nvSpPr>
          <p:cNvPr id="10" name="pole tekstowe 9">
            <a:extLst>
              <a:ext uri="{FF2B5EF4-FFF2-40B4-BE49-F238E27FC236}">
                <a16:creationId xmlns:a16="http://schemas.microsoft.com/office/drawing/2014/main" id="{96113E34-2120-473C-830B-4814AAE685FE}"/>
              </a:ext>
            </a:extLst>
          </p:cNvPr>
          <p:cNvSpPr txBox="1"/>
          <p:nvPr/>
        </p:nvSpPr>
        <p:spPr>
          <a:xfrm>
            <a:off x="7020272" y="4535086"/>
            <a:ext cx="1398131" cy="369332"/>
          </a:xfrm>
          <a:prstGeom prst="rect">
            <a:avLst/>
          </a:prstGeom>
          <a:solidFill>
            <a:schemeClr val="tx1"/>
          </a:solidFill>
        </p:spPr>
        <p:txBody>
          <a:bodyPr wrap="square">
            <a:spAutoFit/>
          </a:bodyPr>
          <a:lstStyle/>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00"/>
                </a:solidFill>
                <a:effectLst/>
                <a:uLnTx/>
                <a:uFillTx/>
                <a:latin typeface="MV Boli" panose="02000500030200090000" pitchFamily="2" charset="0"/>
                <a:ea typeface="+mn-ea"/>
                <a:cs typeface="MV Boli" panose="02000500030200090000" pitchFamily="2" charset="0"/>
              </a:rPr>
              <a:t>Link: </a:t>
            </a:r>
            <a:r>
              <a:rPr kumimoji="0" lang="pl-PL" sz="1200" b="1" i="0" u="none" strike="noStrike" kern="1200" cap="none" spc="0" normalizeH="0" baseline="0" noProof="0" dirty="0">
                <a:ln>
                  <a:noFill/>
                </a:ln>
                <a:solidFill>
                  <a:srgbClr val="FFFF00"/>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baza</a:t>
            </a:r>
            <a:endParaRPr kumimoji="0" lang="pl-PL" sz="1200" b="0" i="0" u="none" strike="noStrike" kern="1200" cap="none" spc="0" normalizeH="0" baseline="0" noProof="0" dirty="0">
              <a:ln>
                <a:noFill/>
              </a:ln>
              <a:solidFill>
                <a:srgbClr val="FFFF00"/>
              </a:solidFill>
              <a:effectLst/>
              <a:uLnTx/>
              <a:uFillTx/>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p:txBody>
      </p:sp>
      <p:sp>
        <p:nvSpPr>
          <p:cNvPr id="2" name="pole tekstowe 1">
            <a:extLst>
              <a:ext uri="{FF2B5EF4-FFF2-40B4-BE49-F238E27FC236}">
                <a16:creationId xmlns:a16="http://schemas.microsoft.com/office/drawing/2014/main" id="{67D2B57E-0B5E-44F3-B1E7-2593EE0467AB}"/>
              </a:ext>
            </a:extLst>
          </p:cNvPr>
          <p:cNvSpPr txBox="1"/>
          <p:nvPr/>
        </p:nvSpPr>
        <p:spPr>
          <a:xfrm>
            <a:off x="890782" y="999881"/>
            <a:ext cx="6624736" cy="276999"/>
          </a:xfrm>
          <a:prstGeom prst="rect">
            <a:avLst/>
          </a:prstGeom>
          <a:noFill/>
        </p:spPr>
        <p:txBody>
          <a:bodyPr wrap="square" rtlCol="0">
            <a:spAutoFit/>
          </a:bodyPr>
          <a:lstStyle/>
          <a:p>
            <a:pPr algn="l"/>
            <a:r>
              <a:rPr lang="en-US" sz="1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Adapting to climate change: flood control by deceleration and water retention</a:t>
            </a:r>
            <a:endParaRPr lang="pl-PL" sz="1200" b="1"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pole tekstowe 12">
            <a:extLst>
              <a:ext uri="{FF2B5EF4-FFF2-40B4-BE49-F238E27FC236}">
                <a16:creationId xmlns:a16="http://schemas.microsoft.com/office/drawing/2014/main" id="{33B5F58F-52FF-4F4D-8F34-E300CD89BAD2}"/>
              </a:ext>
            </a:extLst>
          </p:cNvPr>
          <p:cNvSpPr txBox="1"/>
          <p:nvPr/>
        </p:nvSpPr>
        <p:spPr>
          <a:xfrm>
            <a:off x="251520" y="1432729"/>
            <a:ext cx="3312368" cy="3562001"/>
          </a:xfrm>
          <a:prstGeom prst="rect">
            <a:avLst/>
          </a:prstGeom>
          <a:noFill/>
        </p:spPr>
        <p:txBody>
          <a:bodyPr wrap="square">
            <a:spAutoFit/>
          </a:bodyPr>
          <a:lstStyle/>
          <a:p>
            <a:r>
              <a:rPr lang="en-US" b="1" u="sng" dirty="0"/>
              <a:t>Evidence of success</a:t>
            </a:r>
          </a:p>
          <a:p>
            <a:r>
              <a:rPr lang="en-US" dirty="0"/>
              <a:t>The total potential water retention capacity is 14000 m3. Approximately 15000 m3 can be retained in case of a heavy rain event.</a:t>
            </a:r>
          </a:p>
          <a:p>
            <a:br>
              <a:rPr lang="pl-PL" dirty="0"/>
            </a:br>
            <a:r>
              <a:rPr lang="en-US" dirty="0"/>
              <a:t>On 14 June 2020 a flash flood and the inherent sediment was managed and regulated by the nature-based solution’s dams, causing no damage in </a:t>
            </a:r>
            <a:r>
              <a:rPr lang="en-US" dirty="0" err="1"/>
              <a:t>Püspökszilágy</a:t>
            </a:r>
            <a:r>
              <a:rPr lang="en-US" dirty="0"/>
              <a:t>. After the notice of probable high precipitation the municipality drained enough water from the lateral reservoir that it could absorb the high water flow. This incident proved that this solution is in fact, a success.</a:t>
            </a:r>
          </a:p>
        </p:txBody>
      </p:sp>
      <p:pic>
        <p:nvPicPr>
          <p:cNvPr id="5" name="Obraz 4">
            <a:extLst>
              <a:ext uri="{FF2B5EF4-FFF2-40B4-BE49-F238E27FC236}">
                <a16:creationId xmlns:a16="http://schemas.microsoft.com/office/drawing/2014/main" id="{1E0871C7-D274-4AF2-B3FA-1ECB006666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4302" y="1276880"/>
            <a:ext cx="4567279" cy="3044852"/>
          </a:xfrm>
          <a:prstGeom prst="rect">
            <a:avLst/>
          </a:prstGeom>
        </p:spPr>
      </p:pic>
    </p:spTree>
    <p:extLst>
      <p:ext uri="{BB962C8B-B14F-4D97-AF65-F5344CB8AC3E}">
        <p14:creationId xmlns:p14="http://schemas.microsoft.com/office/powerpoint/2010/main" val="249486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262132" y="397347"/>
            <a:ext cx="8253218" cy="994172"/>
          </a:xfrm>
        </p:spPr>
        <p:txBody>
          <a:bodyPr>
            <a:normAutofit/>
          </a:bodyPr>
          <a:lstStyle/>
          <a:p>
            <a:r>
              <a:rPr lang="pl-PL" sz="2400" dirty="0">
                <a:solidFill>
                  <a:schemeClr val="tx2">
                    <a:lumMod val="50000"/>
                    <a:lumOff val="50000"/>
                  </a:schemeClr>
                </a:solidFill>
              </a:rPr>
              <a:t>Tematyczne spotkania i webinaria</a:t>
            </a:r>
            <a:endParaRPr lang="en-US"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6" name="pole tekstowe 5">
            <a:extLst>
              <a:ext uri="{FF2B5EF4-FFF2-40B4-BE49-F238E27FC236}">
                <a16:creationId xmlns:a16="http://schemas.microsoft.com/office/drawing/2014/main" id="{B3689F82-F491-46A8-B2E0-F60E807E2557}"/>
              </a:ext>
            </a:extLst>
          </p:cNvPr>
          <p:cNvSpPr txBox="1"/>
          <p:nvPr/>
        </p:nvSpPr>
        <p:spPr>
          <a:xfrm>
            <a:off x="6372200" y="4557924"/>
            <a:ext cx="2487978" cy="369332"/>
          </a:xfrm>
          <a:prstGeom prst="rect">
            <a:avLst/>
          </a:prstGeom>
          <a:solidFill>
            <a:schemeClr val="tx1"/>
          </a:solidFill>
        </p:spPr>
        <p:txBody>
          <a:bodyPr wrap="square">
            <a:spAutoFit/>
          </a:bodyPr>
          <a:lstStyle/>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00"/>
                </a:solidFill>
                <a:effectLst/>
                <a:uLnTx/>
                <a:uFillTx/>
                <a:latin typeface="MV Boli" panose="02000500030200090000" pitchFamily="2" charset="0"/>
                <a:ea typeface="+mn-ea"/>
                <a:cs typeface="MV Boli" panose="02000500030200090000" pitchFamily="2" charset="0"/>
              </a:rPr>
              <a:t>Link:</a:t>
            </a:r>
            <a:r>
              <a:rPr kumimoji="0" lang="pl-PL" sz="1800" b="1" i="0" u="none" strike="noStrike" kern="1200" cap="none" spc="0" normalizeH="0" baseline="0" noProof="0" dirty="0">
                <a:ln>
                  <a:noFill/>
                </a:ln>
                <a:solidFill>
                  <a:srgbClr val="000000"/>
                </a:solidFill>
                <a:effectLst/>
                <a:uLnTx/>
                <a:uFillTx/>
                <a:latin typeface="MV Boli" panose="02000500030200090000" pitchFamily="2" charset="0"/>
                <a:ea typeface="+mn-ea"/>
                <a:cs typeface="MV Boli" panose="02000500030200090000" pitchFamily="2" charset="0"/>
              </a:rPr>
              <a:t> </a:t>
            </a:r>
            <a:r>
              <a:rPr kumimoji="0" lang="pl-PL" sz="1400" b="1" i="0" u="none" strike="noStrike" kern="1200" cap="none" spc="0" normalizeH="0" baseline="0" noProof="0" dirty="0">
                <a:ln>
                  <a:noFill/>
                </a:ln>
                <a:solidFill>
                  <a:schemeClr val="bg1"/>
                </a:solidFill>
                <a:effectLst/>
                <a:uLnTx/>
                <a:uFillTx/>
                <a:ea typeface="+mn-ea"/>
                <a:cs typeface="MV Boli" panose="02000500030200090000" pitchFamily="2" charset="0"/>
                <a:hlinkClick r:id="rId4">
                  <a:extLst>
                    <a:ext uri="{A12FA001-AC4F-418D-AE19-62706E023703}">
                      <ahyp:hlinkClr xmlns:ahyp="http://schemas.microsoft.com/office/drawing/2018/hyperlinkcolor" val="tx"/>
                    </a:ext>
                  </a:extLst>
                </a:hlinkClick>
              </a:rPr>
              <a:t>nagrania z webinariów</a:t>
            </a:r>
            <a:endParaRPr kumimoji="0" lang="pl-PL" sz="16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p:txBody>
      </p:sp>
      <p:sp>
        <p:nvSpPr>
          <p:cNvPr id="10" name="pole tekstowe 9">
            <a:extLst>
              <a:ext uri="{FF2B5EF4-FFF2-40B4-BE49-F238E27FC236}">
                <a16:creationId xmlns:a16="http://schemas.microsoft.com/office/drawing/2014/main" id="{094CD71C-7A5A-4BF5-A51F-185E1EE82354}"/>
              </a:ext>
            </a:extLst>
          </p:cNvPr>
          <p:cNvSpPr txBox="1"/>
          <p:nvPr/>
        </p:nvSpPr>
        <p:spPr>
          <a:xfrm>
            <a:off x="395536" y="1391519"/>
            <a:ext cx="3312368" cy="3288336"/>
          </a:xfrm>
          <a:prstGeom prst="rect">
            <a:avLst/>
          </a:prstGeom>
          <a:noFill/>
        </p:spPr>
        <p:txBody>
          <a:bodyPr wrap="square">
            <a:spAutoFit/>
          </a:bodyPr>
          <a:lstStyle/>
          <a:p>
            <a:r>
              <a:rPr lang="pl-PL" sz="1600" b="1" u="sng" dirty="0">
                <a:solidFill>
                  <a:srgbClr val="002060"/>
                </a:solidFill>
                <a:highlight>
                  <a:srgbClr val="FFFF00"/>
                </a:highlight>
              </a:rPr>
              <a:t>Nagrania wideo z webinariów</a:t>
            </a:r>
          </a:p>
          <a:p>
            <a:endParaRPr lang="pl-PL" dirty="0"/>
          </a:p>
          <a:p>
            <a:pPr marL="342900" lvl="0" indent="-342900" algn="just">
              <a:lnSpc>
                <a:spcPct val="115000"/>
              </a:lnSpc>
              <a:spcBef>
                <a:spcPts val="600"/>
              </a:spcBef>
              <a:spcAft>
                <a:spcPts val="600"/>
              </a:spcAft>
              <a:buClr>
                <a:srgbClr val="000000"/>
              </a:buClr>
              <a:buFont typeface="Arial" panose="020B0604020202020204" pitchFamily="34" charset="0"/>
              <a:buChar char="-"/>
            </a:pPr>
            <a:r>
              <a:rPr lang="en-GB" sz="1600" u="sng" kern="100" dirty="0">
                <a:solidFill>
                  <a:srgbClr val="002060"/>
                </a:solidFill>
                <a:effectLst/>
                <a:ea typeface="Aptos"/>
                <a:cs typeface="Times New Roman" panose="02020603050405020304" pitchFamily="18" charset="0"/>
                <a:hlinkClick r:id="rId6">
                  <a:extLst>
                    <a:ext uri="{A12FA001-AC4F-418D-AE19-62706E023703}">
                      <ahyp:hlinkClr xmlns:ahyp="http://schemas.microsoft.com/office/drawing/2018/hyperlinkcolor" val="tx"/>
                    </a:ext>
                  </a:extLst>
                </a:hlinkClick>
              </a:rPr>
              <a:t>sustainable water management</a:t>
            </a:r>
            <a:r>
              <a:rPr lang="en-GB" sz="1600" kern="100" dirty="0">
                <a:solidFill>
                  <a:srgbClr val="002060"/>
                </a:solidFill>
                <a:effectLst/>
                <a:ea typeface="Aptos"/>
                <a:cs typeface="Times New Roman" panose="02020603050405020304" pitchFamily="18" charset="0"/>
              </a:rPr>
              <a:t>,</a:t>
            </a:r>
            <a:endParaRPr lang="pl-PL" sz="1600" kern="100" dirty="0">
              <a:solidFill>
                <a:srgbClr val="002060"/>
              </a:solidFill>
              <a:effectLst/>
              <a:ea typeface="Aptos"/>
              <a:cs typeface="Times New Roman" panose="02020603050405020304" pitchFamily="18" charset="0"/>
            </a:endParaRPr>
          </a:p>
          <a:p>
            <a:pPr marL="342900" lvl="0" indent="-342900" algn="just">
              <a:lnSpc>
                <a:spcPct val="115000"/>
              </a:lnSpc>
              <a:spcBef>
                <a:spcPts val="600"/>
              </a:spcBef>
              <a:spcAft>
                <a:spcPts val="600"/>
              </a:spcAft>
              <a:buClr>
                <a:srgbClr val="000000"/>
              </a:buClr>
              <a:buFont typeface="Arial" panose="020B0604020202020204" pitchFamily="34" charset="0"/>
              <a:buChar char="-"/>
            </a:pPr>
            <a:r>
              <a:rPr lang="en-GB" sz="1600" u="sng" kern="100" dirty="0">
                <a:solidFill>
                  <a:srgbClr val="002060"/>
                </a:solidFill>
                <a:effectLst/>
                <a:ea typeface="Aptos"/>
                <a:cs typeface="Times New Roman" panose="02020603050405020304" pitchFamily="18" charset="0"/>
                <a:hlinkClick r:id="rId7">
                  <a:extLst>
                    <a:ext uri="{A12FA001-AC4F-418D-AE19-62706E023703}">
                      <ahyp:hlinkClr xmlns:ahyp="http://schemas.microsoft.com/office/drawing/2018/hyperlinkcolor" val="tx"/>
                    </a:ext>
                  </a:extLst>
                </a:hlinkClick>
              </a:rPr>
              <a:t>greening the urban landscape</a:t>
            </a:r>
            <a:endParaRPr lang="pl-PL" sz="1600" kern="100" dirty="0">
              <a:solidFill>
                <a:srgbClr val="002060"/>
              </a:solidFill>
              <a:effectLst/>
              <a:ea typeface="Aptos"/>
              <a:cs typeface="Times New Roman" panose="02020603050405020304" pitchFamily="18" charset="0"/>
            </a:endParaRPr>
          </a:p>
          <a:p>
            <a:pPr marL="342900" lvl="0" indent="-342900" algn="just">
              <a:lnSpc>
                <a:spcPct val="115000"/>
              </a:lnSpc>
              <a:spcBef>
                <a:spcPts val="600"/>
              </a:spcBef>
              <a:spcAft>
                <a:spcPts val="600"/>
              </a:spcAft>
              <a:buClr>
                <a:srgbClr val="000000"/>
              </a:buClr>
              <a:buFont typeface="Arial" panose="020B0604020202020204" pitchFamily="34" charset="0"/>
              <a:buChar char="-"/>
            </a:pPr>
            <a:r>
              <a:rPr lang="en-GB" sz="1600" u="sng" kern="100" dirty="0">
                <a:solidFill>
                  <a:srgbClr val="002060"/>
                </a:solidFill>
                <a:effectLst/>
                <a:ea typeface="Aptos"/>
                <a:cs typeface="Times New Roman" panose="02020603050405020304" pitchFamily="18" charset="0"/>
                <a:hlinkClick r:id="rId8">
                  <a:extLst>
                    <a:ext uri="{A12FA001-AC4F-418D-AE19-62706E023703}">
                      <ahyp:hlinkClr xmlns:ahyp="http://schemas.microsoft.com/office/drawing/2018/hyperlinkcolor" val="tx"/>
                    </a:ext>
                  </a:extLst>
                </a:hlinkClick>
              </a:rPr>
              <a:t>citizens’ participation</a:t>
            </a:r>
            <a:endParaRPr lang="pl-PL" sz="1600" u="sng" kern="100" dirty="0">
              <a:solidFill>
                <a:srgbClr val="002060"/>
              </a:solidFill>
              <a:effectLst/>
              <a:ea typeface="Aptos"/>
              <a:cs typeface="Times New Roman" panose="02020603050405020304" pitchFamily="18" charset="0"/>
            </a:endParaRPr>
          </a:p>
          <a:p>
            <a:pPr marL="342900" lvl="0" indent="-342900" algn="just">
              <a:lnSpc>
                <a:spcPct val="115000"/>
              </a:lnSpc>
              <a:spcBef>
                <a:spcPts val="600"/>
              </a:spcBef>
              <a:spcAft>
                <a:spcPts val="600"/>
              </a:spcAft>
              <a:buClr>
                <a:srgbClr val="000000"/>
              </a:buClr>
              <a:buFont typeface="Arial" panose="020B0604020202020204" pitchFamily="34" charset="0"/>
              <a:buChar char="-"/>
            </a:pPr>
            <a:r>
              <a:rPr lang="en-GB" sz="1600" u="sng" dirty="0">
                <a:solidFill>
                  <a:srgbClr val="002060"/>
                </a:solidFill>
                <a:effectLst/>
                <a:ea typeface="Aptos"/>
                <a:cs typeface="Times New Roman" panose="02020603050405020304" pitchFamily="18" charset="0"/>
                <a:hlinkClick r:id="rId9">
                  <a:extLst>
                    <a:ext uri="{A12FA001-AC4F-418D-AE19-62706E023703}">
                      <ahyp:hlinkClr xmlns:ahyp="http://schemas.microsoft.com/office/drawing/2018/hyperlinkcolor" val="tx"/>
                    </a:ext>
                  </a:extLst>
                </a:hlinkClick>
              </a:rPr>
              <a:t>wetland restoration</a:t>
            </a:r>
            <a:endParaRPr lang="pl-PL" sz="1600" u="sng" dirty="0">
              <a:solidFill>
                <a:srgbClr val="002060"/>
              </a:solidFill>
              <a:effectLst/>
              <a:ea typeface="Aptos"/>
              <a:cs typeface="Times New Roman" panose="02020603050405020304" pitchFamily="18" charset="0"/>
            </a:endParaRPr>
          </a:p>
          <a:p>
            <a:pPr marL="342900" lvl="0" indent="-342900" algn="just">
              <a:lnSpc>
                <a:spcPct val="115000"/>
              </a:lnSpc>
              <a:spcBef>
                <a:spcPts val="600"/>
              </a:spcBef>
              <a:spcAft>
                <a:spcPts val="600"/>
              </a:spcAft>
              <a:buClr>
                <a:srgbClr val="000000"/>
              </a:buClr>
              <a:buFont typeface="Arial" panose="020B0604020202020204" pitchFamily="34" charset="0"/>
              <a:buChar char="-"/>
            </a:pPr>
            <a:r>
              <a:rPr lang="en-GB" sz="1600" u="sng" kern="100" dirty="0">
                <a:solidFill>
                  <a:srgbClr val="002060"/>
                </a:solidFill>
                <a:effectLst/>
                <a:ea typeface="Aptos"/>
                <a:cs typeface="Times New Roman" panose="02020603050405020304" pitchFamily="18" charset="0"/>
                <a:hlinkClick r:id="rId10">
                  <a:extLst>
                    <a:ext uri="{A12FA001-AC4F-418D-AE19-62706E023703}">
                      <ahyp:hlinkClr xmlns:ahyp="http://schemas.microsoft.com/office/drawing/2018/hyperlinkcolor" val="tx"/>
                    </a:ext>
                  </a:extLst>
                </a:hlinkClick>
              </a:rPr>
              <a:t>coastal restoration</a:t>
            </a:r>
            <a:r>
              <a:rPr lang="en-GB" sz="1600" kern="100" dirty="0">
                <a:solidFill>
                  <a:srgbClr val="002060"/>
                </a:solidFill>
                <a:effectLst/>
                <a:ea typeface="Aptos"/>
                <a:cs typeface="Times New Roman" panose="02020603050405020304" pitchFamily="18" charset="0"/>
              </a:rPr>
              <a:t> </a:t>
            </a:r>
            <a:endParaRPr lang="pl-PL" sz="2400" kern="100" dirty="0">
              <a:solidFill>
                <a:srgbClr val="002060"/>
              </a:solidFill>
              <a:effectLst/>
              <a:ea typeface="Aptos"/>
              <a:cs typeface="Times New Roman" panose="02020603050405020304" pitchFamily="18" charset="0"/>
            </a:endParaRPr>
          </a:p>
          <a:p>
            <a:pPr marL="342900" lvl="0" indent="-342900" algn="just">
              <a:lnSpc>
                <a:spcPct val="115000"/>
              </a:lnSpc>
              <a:spcBef>
                <a:spcPts val="600"/>
              </a:spcBef>
              <a:spcAft>
                <a:spcPts val="600"/>
              </a:spcAft>
              <a:buClr>
                <a:srgbClr val="000000"/>
              </a:buClr>
              <a:buFont typeface="Arial" panose="020B0604020202020204" pitchFamily="34" charset="0"/>
              <a:buChar char="-"/>
            </a:pPr>
            <a:endParaRPr lang="pl-PL" sz="1000" kern="100" dirty="0">
              <a:solidFill>
                <a:srgbClr val="002060"/>
              </a:solidFill>
              <a:effectLst/>
              <a:ea typeface="Aptos"/>
              <a:cs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7AC16ACC-6B92-4C4F-9414-6761407CBF4D}"/>
              </a:ext>
            </a:extLst>
          </p:cNvPr>
          <p:cNvPicPr>
            <a:picLocks noChangeAspect="1"/>
          </p:cNvPicPr>
          <p:nvPr/>
        </p:nvPicPr>
        <p:blipFill>
          <a:blip r:embed="rId11"/>
          <a:stretch>
            <a:fillRect/>
          </a:stretch>
        </p:blipFill>
        <p:spPr>
          <a:xfrm>
            <a:off x="3841308" y="1203598"/>
            <a:ext cx="4403100" cy="3299760"/>
          </a:xfrm>
          <a:prstGeom prst="rect">
            <a:avLst/>
          </a:prstGeom>
        </p:spPr>
      </p:pic>
    </p:spTree>
    <p:extLst>
      <p:ext uri="{BB962C8B-B14F-4D97-AF65-F5344CB8AC3E}">
        <p14:creationId xmlns:p14="http://schemas.microsoft.com/office/powerpoint/2010/main" val="374447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311492" y="23515"/>
            <a:ext cx="8253218" cy="994172"/>
          </a:xfrm>
        </p:spPr>
        <p:txBody>
          <a:bodyPr>
            <a:normAutofit/>
          </a:bodyPr>
          <a:lstStyle/>
          <a:p>
            <a:r>
              <a:rPr lang="pl-PL" sz="2400" dirty="0">
                <a:solidFill>
                  <a:schemeClr val="tx2">
                    <a:lumMod val="50000"/>
                    <a:lumOff val="50000"/>
                  </a:schemeClr>
                </a:solidFill>
              </a:rPr>
              <a:t>Policy helpdesk </a:t>
            </a:r>
            <a:endParaRPr lang="en-US"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2" name="pole tekstowe 1">
            <a:extLst>
              <a:ext uri="{FF2B5EF4-FFF2-40B4-BE49-F238E27FC236}">
                <a16:creationId xmlns:a16="http://schemas.microsoft.com/office/drawing/2014/main" id="{C8B117CF-82BF-44D9-B758-72A76E8607C7}"/>
              </a:ext>
            </a:extLst>
          </p:cNvPr>
          <p:cNvSpPr txBox="1"/>
          <p:nvPr/>
        </p:nvSpPr>
        <p:spPr>
          <a:xfrm>
            <a:off x="107505" y="1041202"/>
            <a:ext cx="3168351" cy="3416320"/>
          </a:xfrm>
          <a:prstGeom prst="rect">
            <a:avLst/>
          </a:prstGeom>
          <a:noFill/>
        </p:spPr>
        <p:txBody>
          <a:bodyPr wrap="square" rtlCol="0">
            <a:spAutoFit/>
          </a:bodyPr>
          <a:lstStyle/>
          <a:p>
            <a:pPr marL="171450" indent="-171450">
              <a:buFont typeface="Arial" panose="020B0604020202020204" pitchFamily="34" charset="0"/>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Dotyczy</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określonego problemu polityki rozwoju</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Żeby skorzystać z tej usługi trzeba mieć założone konto na stronie programu Interreg Europa (zakłada się je klikając w górnym prawym rogu strony w My </a:t>
            </a:r>
            <a:r>
              <a:rPr lang="pl-PL" sz="1200"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account</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1200" dirty="0">
                <a:latin typeface="Open Sans" panose="020B0606030504020204" pitchFamily="34" charset="0"/>
                <a:ea typeface="Open Sans" panose="020B0606030504020204" pitchFamily="34" charset="0"/>
                <a:cs typeface="Open Sans" panose="020B0606030504020204" pitchFamily="34" charset="0"/>
              </a:rPr>
              <a:t>– </a:t>
            </a:r>
            <a:r>
              <a:rPr lang="pl-PL" sz="12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www.interregeurope.eu</a:t>
            </a:r>
            <a:r>
              <a:rPr lang="pl-PL" sz="1200" dirty="0">
                <a:latin typeface="Open Sans" panose="020B0606030504020204" pitchFamily="34" charset="0"/>
                <a:ea typeface="Open Sans" panose="020B0606030504020204" pitchFamily="34" charset="0"/>
                <a:cs typeface="Open Sans" panose="020B0606030504020204" pitchFamily="34" charset="0"/>
              </a:rPr>
              <a:t> </a:t>
            </a: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pl-PL" sz="12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Eksperci platformy learningowej Interreg Europa</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wskażą adekwatne do tematu źródła informacji z zasobów programu Interreg Europa: projekty, tematyczne publikacje i wydarzenia, dobre praktyki itp.</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Obraz 8">
            <a:extLst>
              <a:ext uri="{FF2B5EF4-FFF2-40B4-BE49-F238E27FC236}">
                <a16:creationId xmlns:a16="http://schemas.microsoft.com/office/drawing/2014/main" id="{737A7E97-4F9D-48BF-B10B-A4CE63029E17}"/>
              </a:ext>
            </a:extLst>
          </p:cNvPr>
          <p:cNvPicPr>
            <a:picLocks noChangeAspect="1"/>
          </p:cNvPicPr>
          <p:nvPr/>
        </p:nvPicPr>
        <p:blipFill>
          <a:blip r:embed="rId5"/>
          <a:stretch>
            <a:fillRect/>
          </a:stretch>
        </p:blipFill>
        <p:spPr>
          <a:xfrm>
            <a:off x="5940153" y="915566"/>
            <a:ext cx="2968270" cy="2929316"/>
          </a:xfrm>
          <a:prstGeom prst="rect">
            <a:avLst/>
          </a:prstGeom>
        </p:spPr>
      </p:pic>
      <p:sp>
        <p:nvSpPr>
          <p:cNvPr id="10" name="pole tekstowe 9">
            <a:extLst>
              <a:ext uri="{FF2B5EF4-FFF2-40B4-BE49-F238E27FC236}">
                <a16:creationId xmlns:a16="http://schemas.microsoft.com/office/drawing/2014/main" id="{9C37FC80-DEB5-4BCB-B4B0-044A4C7952FB}"/>
              </a:ext>
            </a:extLst>
          </p:cNvPr>
          <p:cNvSpPr txBox="1"/>
          <p:nvPr/>
        </p:nvSpPr>
        <p:spPr>
          <a:xfrm>
            <a:off x="3923928" y="4011910"/>
            <a:ext cx="2744312" cy="307777"/>
          </a:xfrm>
          <a:prstGeom prst="rect">
            <a:avLst/>
          </a:prstGeom>
          <a:solidFill>
            <a:schemeClr val="tx1"/>
          </a:solidFill>
        </p:spPr>
        <p:txBody>
          <a:bodyPr wrap="square" rtlCol="0">
            <a:spAutoFit/>
          </a:bodyPr>
          <a:lstStyle/>
          <a:p>
            <a:pPr algn="ctr"/>
            <a:r>
              <a:rPr lang="pl-PL" sz="1400" b="1" dirty="0">
                <a:solidFill>
                  <a:srgbClr val="FFFF0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Link</a:t>
            </a:r>
            <a:r>
              <a:rPr lang="pl-PL" sz="1400" b="1" dirty="0">
                <a:solidFill>
                  <a:srgbClr val="D9D7CF"/>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 do Policy helpdesk</a:t>
            </a:r>
            <a:endParaRPr lang="pl-PL" sz="1400" b="1" dirty="0">
              <a:solidFill>
                <a:srgbClr val="FFFF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Obraz 4">
            <a:extLst>
              <a:ext uri="{FF2B5EF4-FFF2-40B4-BE49-F238E27FC236}">
                <a16:creationId xmlns:a16="http://schemas.microsoft.com/office/drawing/2014/main" id="{7CD1E407-79F9-498D-B26B-54FAAF6EA7E6}"/>
              </a:ext>
            </a:extLst>
          </p:cNvPr>
          <p:cNvPicPr>
            <a:picLocks noChangeAspect="1"/>
          </p:cNvPicPr>
          <p:nvPr/>
        </p:nvPicPr>
        <p:blipFill>
          <a:blip r:embed="rId7"/>
          <a:stretch>
            <a:fillRect/>
          </a:stretch>
        </p:blipFill>
        <p:spPr>
          <a:xfrm>
            <a:off x="3294000" y="1017687"/>
            <a:ext cx="2556000" cy="2277417"/>
          </a:xfrm>
          <a:prstGeom prst="rect">
            <a:avLst/>
          </a:prstGeom>
        </p:spPr>
      </p:pic>
    </p:spTree>
    <p:extLst>
      <p:ext uri="{BB962C8B-B14F-4D97-AF65-F5344CB8AC3E}">
        <p14:creationId xmlns:p14="http://schemas.microsoft.com/office/powerpoint/2010/main" val="300300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B44D7BE-90DB-6AB3-9CD0-0E712DAD80A8}"/>
              </a:ext>
            </a:extLst>
          </p:cNvPr>
          <p:cNvSpPr>
            <a:spLocks noGrp="1"/>
          </p:cNvSpPr>
          <p:nvPr>
            <p:ph type="title"/>
          </p:nvPr>
        </p:nvSpPr>
        <p:spPr>
          <a:xfrm>
            <a:off x="311492" y="23515"/>
            <a:ext cx="8253218" cy="994172"/>
          </a:xfrm>
        </p:spPr>
        <p:txBody>
          <a:bodyPr>
            <a:normAutofit/>
          </a:bodyPr>
          <a:lstStyle/>
          <a:p>
            <a:r>
              <a:rPr lang="pl-PL" sz="2400" dirty="0">
                <a:solidFill>
                  <a:schemeClr val="tx2">
                    <a:lumMod val="50000"/>
                    <a:lumOff val="50000"/>
                  </a:schemeClr>
                </a:solidFill>
              </a:rPr>
              <a:t>Sesja </a:t>
            </a:r>
            <a:r>
              <a:rPr lang="pl-PL" sz="2400" dirty="0" err="1">
                <a:solidFill>
                  <a:schemeClr val="tx2">
                    <a:lumMod val="50000"/>
                    <a:lumOff val="50000"/>
                  </a:schemeClr>
                </a:solidFill>
              </a:rPr>
              <a:t>matchmakingowa</a:t>
            </a:r>
            <a:endParaRPr lang="en-US" sz="2400" dirty="0"/>
          </a:p>
        </p:txBody>
      </p:sp>
      <p:pic>
        <p:nvPicPr>
          <p:cNvPr id="8" name="Obraz 7">
            <a:extLst>
              <a:ext uri="{FF2B5EF4-FFF2-40B4-BE49-F238E27FC236}">
                <a16:creationId xmlns:a16="http://schemas.microsoft.com/office/drawing/2014/main" id="{807D84D0-4EF2-467F-83C8-CBB315B83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46" y="0"/>
            <a:ext cx="3243263" cy="714038"/>
          </a:xfrm>
          <a:prstGeom prst="rect">
            <a:avLst/>
          </a:prstGeom>
        </p:spPr>
      </p:pic>
      <p:sp>
        <p:nvSpPr>
          <p:cNvPr id="2" name="pole tekstowe 1">
            <a:extLst>
              <a:ext uri="{FF2B5EF4-FFF2-40B4-BE49-F238E27FC236}">
                <a16:creationId xmlns:a16="http://schemas.microsoft.com/office/drawing/2014/main" id="{C8B117CF-82BF-44D9-B758-72A76E8607C7}"/>
              </a:ext>
            </a:extLst>
          </p:cNvPr>
          <p:cNvSpPr txBox="1"/>
          <p:nvPr/>
        </p:nvSpPr>
        <p:spPr>
          <a:xfrm>
            <a:off x="311492" y="1074073"/>
            <a:ext cx="3947233" cy="3524042"/>
          </a:xfrm>
          <a:prstGeom prst="rect">
            <a:avLst/>
          </a:prstGeom>
          <a:noFill/>
        </p:spPr>
        <p:txBody>
          <a:bodyPr wrap="square" rtlCol="0">
            <a:spAutoFit/>
          </a:bodyPr>
          <a:lstStyle/>
          <a:p>
            <a:pPr marL="171450" indent="-171450">
              <a:buFont typeface="Arial" panose="020B0604020202020204" pitchFamily="34" charset="0"/>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Dotyczy</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określonego problemu polityki rozwoju</a:t>
            </a:r>
          </a:p>
          <a:p>
            <a:pPr marL="171450" indent="-171450">
              <a:buFont typeface="Arial" panose="020B0604020202020204" pitchFamily="34" charset="0"/>
              <a:buChar char="•"/>
            </a:pPr>
            <a:endPar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Dla</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samorządów lokalnych i regionalnych oraz władz centralnych </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Trwa</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2 godziny</a:t>
            </a:r>
          </a:p>
          <a:p>
            <a:pPr algn="l"/>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Odbywa się </a:t>
            </a:r>
            <a: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w formie dyskusji online lub na miejscu</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200" b="1" u="sng"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Eksperci platformy learningowej Interreg Europa</a:t>
            </a:r>
            <a:r>
              <a:rPr lang="pl-PL"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ü"/>
            </a:pPr>
            <a:r>
              <a:rPr lang="pl-PL" sz="11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organizują dyskusję</a:t>
            </a:r>
          </a:p>
          <a:p>
            <a:pPr marL="285750" indent="-285750">
              <a:buFont typeface="Wingdings" panose="05000000000000000000" pitchFamily="2" charset="2"/>
              <a:buChar char="ü"/>
            </a:pPr>
            <a:r>
              <a:rPr lang="pl-PL" sz="11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dobierają zagranicznych uczestników </a:t>
            </a:r>
            <a:br>
              <a:rPr lang="pl-PL" sz="11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pl-PL" sz="11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praktyków z samorządów, ministerstw, uczelni itp.</a:t>
            </a:r>
          </a:p>
          <a:p>
            <a:pPr marL="285750" indent="-285750">
              <a:buFont typeface="Wingdings" panose="05000000000000000000" pitchFamily="2" charset="2"/>
              <a:buChar char="ü"/>
            </a:pPr>
            <a:r>
              <a:rPr lang="pl-PL" sz="11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moderują dyskusję</a:t>
            </a:r>
          </a:p>
          <a:p>
            <a:pPr marL="285750" indent="-285750">
              <a:buFont typeface="Wingdings" panose="05000000000000000000" pitchFamily="2" charset="2"/>
              <a:buChar char="ü"/>
            </a:pPr>
            <a:r>
              <a:rPr lang="pl-PL" sz="11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opracowują rekomendacje</a:t>
            </a: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br>
            <a:endParaRPr lang="pl-PL"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ole tekstowe 5">
            <a:extLst>
              <a:ext uri="{FF2B5EF4-FFF2-40B4-BE49-F238E27FC236}">
                <a16:creationId xmlns:a16="http://schemas.microsoft.com/office/drawing/2014/main" id="{B3689F82-F491-46A8-B2E0-F60E807E2557}"/>
              </a:ext>
            </a:extLst>
          </p:cNvPr>
          <p:cNvSpPr txBox="1"/>
          <p:nvPr/>
        </p:nvSpPr>
        <p:spPr>
          <a:xfrm>
            <a:off x="4466821" y="4528775"/>
            <a:ext cx="4057691" cy="369332"/>
          </a:xfrm>
          <a:prstGeom prst="rect">
            <a:avLst/>
          </a:prstGeom>
          <a:solidFill>
            <a:schemeClr val="tx1"/>
          </a:solidFill>
        </p:spPr>
        <p:txBody>
          <a:bodyPr wrap="square">
            <a:spAutoFit/>
          </a:bodyPr>
          <a:lstStyle/>
          <a:p>
            <a:pPr marL="0" marR="0" lvl="0" indent="0" algn="l" defTabSz="357896"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FFFF00"/>
                </a:solidFill>
                <a:effectLst/>
                <a:uLnTx/>
                <a:uFillTx/>
                <a:latin typeface="MV Boli" panose="02000500030200090000" pitchFamily="2" charset="0"/>
                <a:ea typeface="+mn-ea"/>
                <a:cs typeface="MV Boli" panose="02000500030200090000" pitchFamily="2" charset="0"/>
              </a:rPr>
              <a:t>Link: </a:t>
            </a:r>
            <a:r>
              <a:rPr kumimoji="0" lang="pl-PL" sz="1200" b="1" i="0" u="none" strike="noStrike" kern="1200" cap="none" spc="0" normalizeH="0" baseline="0" noProof="0" dirty="0">
                <a:ln>
                  <a:noFill/>
                </a:ln>
                <a:solidFill>
                  <a:schemeClr val="bg1"/>
                </a:solidFill>
                <a:effectLst/>
                <a:uLnTx/>
                <a:uFillTx/>
                <a:ea typeface="+mn-ea"/>
                <a:cs typeface="MV Boli" panose="02000500030200090000" pitchFamily="2" charset="0"/>
                <a:hlinkClick r:id="rId4">
                  <a:extLst>
                    <a:ext uri="{A12FA001-AC4F-418D-AE19-62706E023703}">
                      <ahyp:hlinkClr xmlns:ahyp="http://schemas.microsoft.com/office/drawing/2018/hyperlinkcolor" val="tx"/>
                    </a:ext>
                  </a:extLst>
                </a:hlinkClick>
              </a:rPr>
              <a:t>przeprowadzone w Europie sesje matchmakingowe</a:t>
            </a:r>
            <a:endParaRPr kumimoji="0" lang="pl-PL" sz="1200" b="0" i="0" u="none" strike="noStrike" kern="1200" cap="none" spc="0" normalizeH="0" baseline="0" noProof="0" dirty="0">
              <a:ln>
                <a:noFill/>
              </a:ln>
              <a:solidFill>
                <a:schemeClr val="bg1"/>
              </a:solidFill>
              <a:effectLst/>
              <a:uLnTx/>
              <a:uFillTx/>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endParaRPr>
          </a:p>
        </p:txBody>
      </p:sp>
      <p:pic>
        <p:nvPicPr>
          <p:cNvPr id="4" name="Obraz 3">
            <a:extLst>
              <a:ext uri="{FF2B5EF4-FFF2-40B4-BE49-F238E27FC236}">
                <a16:creationId xmlns:a16="http://schemas.microsoft.com/office/drawing/2014/main" id="{C5BEF0C1-3B5B-4224-B276-D88B81205473}"/>
              </a:ext>
            </a:extLst>
          </p:cNvPr>
          <p:cNvPicPr>
            <a:picLocks noChangeAspect="1"/>
          </p:cNvPicPr>
          <p:nvPr/>
        </p:nvPicPr>
        <p:blipFill>
          <a:blip r:embed="rId6"/>
          <a:stretch>
            <a:fillRect/>
          </a:stretch>
        </p:blipFill>
        <p:spPr>
          <a:xfrm>
            <a:off x="4438101" y="627534"/>
            <a:ext cx="1995567" cy="3435846"/>
          </a:xfrm>
          <a:prstGeom prst="rect">
            <a:avLst/>
          </a:prstGeom>
        </p:spPr>
      </p:pic>
      <p:pic>
        <p:nvPicPr>
          <p:cNvPr id="9" name="Obraz 8">
            <a:extLst>
              <a:ext uri="{FF2B5EF4-FFF2-40B4-BE49-F238E27FC236}">
                <a16:creationId xmlns:a16="http://schemas.microsoft.com/office/drawing/2014/main" id="{9603B65B-346D-4547-BCA2-4FBF9CB20EBC}"/>
              </a:ext>
            </a:extLst>
          </p:cNvPr>
          <p:cNvPicPr>
            <a:picLocks noChangeAspect="1"/>
          </p:cNvPicPr>
          <p:nvPr/>
        </p:nvPicPr>
        <p:blipFill>
          <a:blip r:embed="rId7"/>
          <a:stretch>
            <a:fillRect/>
          </a:stretch>
        </p:blipFill>
        <p:spPr>
          <a:xfrm>
            <a:off x="6578582" y="678595"/>
            <a:ext cx="2253926" cy="3723878"/>
          </a:xfrm>
          <a:prstGeom prst="rect">
            <a:avLst/>
          </a:prstGeom>
        </p:spPr>
      </p:pic>
    </p:spTree>
    <p:extLst>
      <p:ext uri="{BB962C8B-B14F-4D97-AF65-F5344CB8AC3E}">
        <p14:creationId xmlns:p14="http://schemas.microsoft.com/office/powerpoint/2010/main" val="3846482781"/>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2" id="{F686C102-76A2-EC43-B51C-3B5532159C73}" vid="{FE46D899-EEC1-8E47-A2F7-B1BF46302C41}"/>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2769</TotalTime>
  <Words>1431</Words>
  <Application>Microsoft Office PowerPoint</Application>
  <PresentationFormat>Pokaz na ekranie (16:9)</PresentationFormat>
  <Paragraphs>184</Paragraphs>
  <Slides>18</Slides>
  <Notes>18</Notes>
  <HiddenSlides>0</HiddenSlides>
  <MMClips>0</MMClips>
  <ScaleCrop>false</ScaleCrop>
  <HeadingPairs>
    <vt:vector size="8" baseType="variant">
      <vt:variant>
        <vt:lpstr>Używane czcionki</vt:lpstr>
      </vt:variant>
      <vt:variant>
        <vt:i4>6</vt:i4>
      </vt:variant>
      <vt:variant>
        <vt:lpstr>Motyw</vt:lpstr>
      </vt:variant>
      <vt:variant>
        <vt:i4>2</vt:i4>
      </vt:variant>
      <vt:variant>
        <vt:lpstr>Osadzone serwery OLE</vt:lpstr>
      </vt:variant>
      <vt:variant>
        <vt:i4>1</vt:i4>
      </vt:variant>
      <vt:variant>
        <vt:lpstr>Tytuły slajdów</vt:lpstr>
      </vt:variant>
      <vt:variant>
        <vt:i4>18</vt:i4>
      </vt:variant>
    </vt:vector>
  </HeadingPairs>
  <TitlesOfParts>
    <vt:vector size="27" baseType="lpstr">
      <vt:lpstr>Arial</vt:lpstr>
      <vt:lpstr>Calibri</vt:lpstr>
      <vt:lpstr>MV Boli</vt:lpstr>
      <vt:lpstr>Open Sans</vt:lpstr>
      <vt:lpstr>Open Sans Semibold</vt:lpstr>
      <vt:lpstr>Wingdings</vt:lpstr>
      <vt:lpstr>Motyw pakietu Office</vt:lpstr>
      <vt:lpstr>Office Theme</vt:lpstr>
      <vt:lpstr>Acrobat Document</vt:lpstr>
      <vt:lpstr>Platforma learningowa programu Interreg Europa Gospodarka wodna i adaptacja do zmian klimatu   </vt:lpstr>
      <vt:lpstr>Czym jest Platforma learningowa Interreg Europa?</vt:lpstr>
      <vt:lpstr>Eksperci tematyczni ds. celu polityki Bardziej ekologiczna, neutralna dla klimatu i odporna Europa </vt:lpstr>
      <vt:lpstr>Co oferuje platforma learningowa Interreg Europa?</vt:lpstr>
      <vt:lpstr>Tematyczne publikacje</vt:lpstr>
      <vt:lpstr>Baza dobrych praktyk</vt:lpstr>
      <vt:lpstr>Tematyczne spotkania i webinaria</vt:lpstr>
      <vt:lpstr>Policy helpdesk </vt:lpstr>
      <vt:lpstr>Sesja matchmakingowa</vt:lpstr>
      <vt:lpstr>Jak ubiegać się o sesję matchmakingową?</vt:lpstr>
      <vt:lpstr>Wzajemna ocena (peer review)</vt:lpstr>
      <vt:lpstr>Wzajemna ocena dla regionu Hauts-de-France</vt:lpstr>
      <vt:lpstr>Wzajemna ocena dla regionu Hauts-de-France cd.</vt:lpstr>
      <vt:lpstr>Wzajemna ocena cd.</vt:lpstr>
      <vt:lpstr>Wzajemna ocena cd.</vt:lpstr>
      <vt:lpstr>Jak ubiegać się o wzajemną ocenę?</vt:lpstr>
      <vt:lpstr>Wzajemna ocena – szansa na świeże spojrzenie </vt:lpstr>
      <vt:lpstr>Krajowy Punkt Kontaktowy Interreg Europa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Stol Anna</cp:lastModifiedBy>
  <cp:revision>812</cp:revision>
  <dcterms:created xsi:type="dcterms:W3CDTF">2022-06-22T09:40:44Z</dcterms:created>
  <dcterms:modified xsi:type="dcterms:W3CDTF">2025-04-16T12:59:02Z</dcterms:modified>
</cp:coreProperties>
</file>