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0"/>
  </p:notesMasterIdLst>
  <p:handoutMasterIdLst>
    <p:handoutMasterId r:id="rId21"/>
  </p:handoutMasterIdLst>
  <p:sldIdLst>
    <p:sldId id="354" r:id="rId3"/>
    <p:sldId id="343" r:id="rId4"/>
    <p:sldId id="348" r:id="rId5"/>
    <p:sldId id="349" r:id="rId6"/>
    <p:sldId id="350" r:id="rId7"/>
    <p:sldId id="355" r:id="rId8"/>
    <p:sldId id="344" r:id="rId9"/>
    <p:sldId id="356" r:id="rId10"/>
    <p:sldId id="345" r:id="rId11"/>
    <p:sldId id="358" r:id="rId12"/>
    <p:sldId id="346" r:id="rId13"/>
    <p:sldId id="357" r:id="rId14"/>
    <p:sldId id="347" r:id="rId15"/>
    <p:sldId id="351" r:id="rId16"/>
    <p:sldId id="353" r:id="rId17"/>
    <p:sldId id="361" r:id="rId18"/>
    <p:sldId id="335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14FC1-9B37-4F6D-8B19-0B1F5AF29700}" v="22" dt="2025-11-06T09:40:2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4282527B-810E-4275-AC95-DA8E13B2F713}"/>
    <pc:docChg chg="modSld">
      <pc:chgData name="Vejrosta Daniel" userId="f7b5cc0d-04d4-4156-acb3-b67fdf0cfe37" providerId="ADAL" clId="{4282527B-810E-4275-AC95-DA8E13B2F713}" dt="2025-11-06T09:40:35.037" v="139" actId="20577"/>
      <pc:docMkLst>
        <pc:docMk/>
      </pc:docMkLst>
      <pc:sldChg chg="modSp mod">
        <pc:chgData name="Vejrosta Daniel" userId="f7b5cc0d-04d4-4156-acb3-b67fdf0cfe37" providerId="ADAL" clId="{4282527B-810E-4275-AC95-DA8E13B2F713}" dt="2025-11-06T09:39:07.046" v="115" actId="20577"/>
        <pc:sldMkLst>
          <pc:docMk/>
          <pc:sldMk cId="18489545" sldId="344"/>
        </pc:sldMkLst>
        <pc:graphicFrameChg chg="mod modGraphic">
          <ac:chgData name="Vejrosta Daniel" userId="f7b5cc0d-04d4-4156-acb3-b67fdf0cfe37" providerId="ADAL" clId="{4282527B-810E-4275-AC95-DA8E13B2F713}" dt="2025-11-06T09:39:07.046" v="115" actId="20577"/>
          <ac:graphicFrameMkLst>
            <pc:docMk/>
            <pc:sldMk cId="18489545" sldId="344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5-11-06T09:34:41.370" v="19" actId="20577"/>
        <pc:sldMkLst>
          <pc:docMk/>
          <pc:sldMk cId="1673874893" sldId="349"/>
        </pc:sldMkLst>
        <pc:graphicFrameChg chg="modGraphic">
          <ac:chgData name="Vejrosta Daniel" userId="f7b5cc0d-04d4-4156-acb3-b67fdf0cfe37" providerId="ADAL" clId="{4282527B-810E-4275-AC95-DA8E13B2F713}" dt="2025-11-06T09:34:41.370" v="19" actId="20577"/>
          <ac:graphicFrameMkLst>
            <pc:docMk/>
            <pc:sldMk cId="1673874893" sldId="349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5-11-06T09:36:30.516" v="68" actId="20577"/>
        <pc:sldMkLst>
          <pc:docMk/>
          <pc:sldMk cId="2840152177" sldId="355"/>
        </pc:sldMkLst>
        <pc:graphicFrameChg chg="mod modGraphic">
          <ac:chgData name="Vejrosta Daniel" userId="f7b5cc0d-04d4-4156-acb3-b67fdf0cfe37" providerId="ADAL" clId="{4282527B-810E-4275-AC95-DA8E13B2F713}" dt="2025-11-06T09:36:30.516" v="68" actId="20577"/>
          <ac:graphicFrameMkLst>
            <pc:docMk/>
            <pc:sldMk cId="2840152177" sldId="355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5-11-06T09:40:35.037" v="139" actId="20577"/>
        <pc:sldMkLst>
          <pc:docMk/>
          <pc:sldMk cId="423420426" sldId="358"/>
        </pc:sldMkLst>
        <pc:graphicFrameChg chg="mod modGraphic">
          <ac:chgData name="Vejrosta Daniel" userId="f7b5cc0d-04d4-4156-acb3-b67fdf0cfe37" providerId="ADAL" clId="{4282527B-810E-4275-AC95-DA8E13B2F713}" dt="2025-11-06T09:40:35.037" v="139" actId="20577"/>
          <ac:graphicFrameMkLst>
            <pc:docMk/>
            <pc:sldMk cId="423420426" sldId="358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5-11-03T08:34:20.765" v="13" actId="20577"/>
        <pc:sldMkLst>
          <pc:docMk/>
          <pc:sldMk cId="382002879" sldId="361"/>
        </pc:sldMkLst>
        <pc:graphicFrameChg chg="mod modGraphic">
          <ac:chgData name="Vejrosta Daniel" userId="f7b5cc0d-04d4-4156-acb3-b67fdf0cfe37" providerId="ADAL" clId="{4282527B-810E-4275-AC95-DA8E13B2F713}" dt="2025-11-03T08:34:20.765" v="13" actId="20577"/>
          <ac:graphicFrameMkLst>
            <pc:docMk/>
            <pc:sldMk cId="382002879" sldId="361"/>
            <ac:graphicFrameMk id="16" creationId="{75DEC0FF-2380-4BD3-8A55-0E976553F919}"/>
          </ac:graphicFrameMkLst>
        </pc:graphicFrameChg>
      </pc:sldChg>
    </pc:docChg>
  </pc:docChgLst>
  <pc:docChgLst>
    <pc:chgData name="Vejrosta Daniel" userId="f7b5cc0d-04d4-4156-acb3-b67fdf0cfe37" providerId="ADAL" clId="{07AF0D26-8384-4C49-ACDD-918CA801FF25}"/>
    <pc:docChg chg="undo custSel modSld">
      <pc:chgData name="Vejrosta Daniel" userId="f7b5cc0d-04d4-4156-acb3-b67fdf0cfe37" providerId="ADAL" clId="{07AF0D26-8384-4C49-ACDD-918CA801FF25}" dt="2025-10-13T07:00:12.180" v="79" actId="20577"/>
      <pc:docMkLst>
        <pc:docMk/>
      </pc:docMkLst>
      <pc:sldChg chg="modSp mod">
        <pc:chgData name="Vejrosta Daniel" userId="f7b5cc0d-04d4-4156-acb3-b67fdf0cfe37" providerId="ADAL" clId="{07AF0D26-8384-4C49-ACDD-918CA801FF25}" dt="2025-10-10T13:30:50.059" v="23" actId="20577"/>
        <pc:sldMkLst>
          <pc:docMk/>
          <pc:sldMk cId="18489545" sldId="344"/>
        </pc:sldMkLst>
        <pc:graphicFrameChg chg="modGraphic">
          <ac:chgData name="Vejrosta Daniel" userId="f7b5cc0d-04d4-4156-acb3-b67fdf0cfe37" providerId="ADAL" clId="{07AF0D26-8384-4C49-ACDD-918CA801FF25}" dt="2025-10-10T13:30:50.059" v="23" actId="20577"/>
          <ac:graphicFrameMkLst>
            <pc:docMk/>
            <pc:sldMk cId="18489545" sldId="344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07AF0D26-8384-4C49-ACDD-918CA801FF25}" dt="2025-10-10T13:28:41.553" v="21" actId="20577"/>
        <pc:sldMkLst>
          <pc:docMk/>
          <pc:sldMk cId="390424251" sldId="348"/>
        </pc:sldMkLst>
        <pc:graphicFrameChg chg="modGraphic">
          <ac:chgData name="Vejrosta Daniel" userId="f7b5cc0d-04d4-4156-acb3-b67fdf0cfe37" providerId="ADAL" clId="{07AF0D26-8384-4C49-ACDD-918CA801FF25}" dt="2025-10-10T13:28:41.553" v="21" actId="20577"/>
          <ac:graphicFrameMkLst>
            <pc:docMk/>
            <pc:sldMk cId="390424251" sldId="348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07AF0D26-8384-4C49-ACDD-918CA801FF25}" dt="2025-10-10T13:36:47.733" v="52" actId="113"/>
        <pc:sldMkLst>
          <pc:docMk/>
          <pc:sldMk cId="7488230" sldId="351"/>
        </pc:sldMkLst>
        <pc:graphicFrameChg chg="mod modGraphic">
          <ac:chgData name="Vejrosta Daniel" userId="f7b5cc0d-04d4-4156-acb3-b67fdf0cfe37" providerId="ADAL" clId="{07AF0D26-8384-4C49-ACDD-918CA801FF25}" dt="2025-10-10T13:36:47.733" v="52" actId="113"/>
          <ac:graphicFrameMkLst>
            <pc:docMk/>
            <pc:sldMk cId="7488230" sldId="351"/>
            <ac:graphicFrameMk id="3" creationId="{7F97BF25-3F48-F9F1-80EF-401CD031031C}"/>
          </ac:graphicFrameMkLst>
        </pc:graphicFrameChg>
      </pc:sldChg>
      <pc:sldChg chg="addSp delSp modSp mod">
        <pc:chgData name="Vejrosta Daniel" userId="f7b5cc0d-04d4-4156-acb3-b67fdf0cfe37" providerId="ADAL" clId="{07AF0D26-8384-4C49-ACDD-918CA801FF25}" dt="2025-10-10T13:42:23.542" v="57" actId="14100"/>
        <pc:sldMkLst>
          <pc:docMk/>
          <pc:sldMk cId="2155416557" sldId="353"/>
        </pc:sldMkLst>
        <pc:graphicFrameChg chg="add mod">
          <ac:chgData name="Vejrosta Daniel" userId="f7b5cc0d-04d4-4156-acb3-b67fdf0cfe37" providerId="ADAL" clId="{07AF0D26-8384-4C49-ACDD-918CA801FF25}" dt="2025-10-10T13:42:23.542" v="57" actId="14100"/>
          <ac:graphicFrameMkLst>
            <pc:docMk/>
            <pc:sldMk cId="2155416557" sldId="353"/>
            <ac:graphicFrameMk id="2" creationId="{B4BEAE44-E323-44D6-868F-F49C64B9F649}"/>
          </ac:graphicFrameMkLst>
        </pc:graphicFrameChg>
      </pc:sldChg>
      <pc:sldChg chg="modSp mod">
        <pc:chgData name="Vejrosta Daniel" userId="f7b5cc0d-04d4-4156-acb3-b67fdf0cfe37" providerId="ADAL" clId="{07AF0D26-8384-4C49-ACDD-918CA801FF25}" dt="2025-10-13T07:00:12.180" v="79" actId="20577"/>
        <pc:sldMkLst>
          <pc:docMk/>
          <pc:sldMk cId="382002879" sldId="361"/>
        </pc:sldMkLst>
        <pc:graphicFrameChg chg="mod modGraphic">
          <ac:chgData name="Vejrosta Daniel" userId="f7b5cc0d-04d4-4156-acb3-b67fdf0cfe37" providerId="ADAL" clId="{07AF0D26-8384-4C49-ACDD-918CA801FF25}" dt="2025-10-13T07:00:12.180" v="79" actId="20577"/>
          <ac:graphicFrameMkLst>
            <pc:docMk/>
            <pc:sldMk cId="382002879" sldId="361"/>
            <ac:graphicFrameMk id="16" creationId="{75DEC0FF-2380-4BD3-8A55-0E976553F919}"/>
          </ac:graphicFrameMkLst>
        </pc:graphicFrameChg>
      </pc:sldChg>
    </pc:docChg>
  </pc:docChgLst>
  <pc:docChgLst>
    <pc:chgData name="Vejrosta Daniel" userId="f7b5cc0d-04d4-4156-acb3-b67fdf0cfe37" providerId="ADAL" clId="{37B84B80-31D8-4B6C-B714-1E9B4AF0C516}"/>
    <pc:docChg chg="custSel delSld modSld">
      <pc:chgData name="Vejrosta Daniel" userId="f7b5cc0d-04d4-4156-acb3-b67fdf0cfe37" providerId="ADAL" clId="{37B84B80-31D8-4B6C-B714-1E9B4AF0C516}" dt="2025-08-29T07:32:32.042" v="172"/>
      <pc:docMkLst>
        <pc:docMk/>
      </pc:docMkLst>
      <pc:sldChg chg="del">
        <pc:chgData name="Vejrosta Daniel" userId="f7b5cc0d-04d4-4156-acb3-b67fdf0cfe37" providerId="ADAL" clId="{37B84B80-31D8-4B6C-B714-1E9B4AF0C516}" dt="2025-08-29T07:27:18.488" v="0" actId="47"/>
        <pc:sldMkLst>
          <pc:docMk/>
          <pc:sldMk cId="1667892304" sldId="360"/>
        </pc:sldMkLst>
      </pc:sldChg>
      <pc:sldChg chg="modSp mod">
        <pc:chgData name="Vejrosta Daniel" userId="f7b5cc0d-04d4-4156-acb3-b67fdf0cfe37" providerId="ADAL" clId="{37B84B80-31D8-4B6C-B714-1E9B4AF0C516}" dt="2025-08-29T07:32:32.042" v="172"/>
        <pc:sldMkLst>
          <pc:docMk/>
          <pc:sldMk cId="382002879" sldId="3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rcz-my.sharepoint.com/personal/vejrostad_crr_cz/Documents/0_VECKO/0_INTERREG_CZ_PL_21_27/d-MV%20a%20OP/MV/Stav%20implementace%20programu/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Alokace / Alokacja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71344799454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8-466B-9EB0-8E2622CD7394}"/>
                </c:ext>
              </c:extLst>
            </c:dLbl>
            <c:dLbl>
              <c:idx val="1"/>
              <c:layout>
                <c:manualLayout>
                  <c:x val="0"/>
                  <c:y val="-2.1832355993632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8-466B-9EB0-8E2622CD7394}"/>
                </c:ext>
              </c:extLst>
            </c:dLbl>
            <c:dLbl>
              <c:idx val="3"/>
              <c:layout>
                <c:manualLayout>
                  <c:x val="0"/>
                  <c:y val="-1.8713447994542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8-466B-9EB0-8E2622CD7394}"/>
                </c:ext>
              </c:extLst>
            </c:dLbl>
            <c:dLbl>
              <c:idx val="4"/>
              <c:layout>
                <c:manualLayout>
                  <c:x val="1.3071744418929618E-16"/>
                  <c:y val="-6.861597597998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8-466B-9EB0-8E2622CD7394}"/>
                </c:ext>
              </c:extLst>
            </c:dLbl>
            <c:dLbl>
              <c:idx val="5"/>
              <c:layout>
                <c:manualLayout>
                  <c:x val="-1.3071744418929618E-16"/>
                  <c:y val="-9.356723997271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8-466B-9EB0-8E2622CD7394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7600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graf!$B$2:$B$8</c:f>
              <c:numCache>
                <c:formatCode>#,##0</c:formatCode>
                <c:ptCount val="7"/>
                <c:pt idx="0">
                  <c:v>12370448.9</c:v>
                </c:pt>
                <c:pt idx="1">
                  <c:v>11701776</c:v>
                </c:pt>
                <c:pt idx="2" formatCode="#,##0.00">
                  <c:v>66867290</c:v>
                </c:pt>
                <c:pt idx="3">
                  <c:v>36777010</c:v>
                </c:pt>
                <c:pt idx="4">
                  <c:v>3343365</c:v>
                </c:pt>
                <c:pt idx="5">
                  <c:v>30090280</c:v>
                </c:pt>
                <c:pt idx="6">
                  <c:v>6018056.0999999996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68-466B-9EB0-8E2622CD7394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Doporučeno k financování / Rekomendowano do dofinansowania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783619986355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8-466B-9EB0-8E2622CD7394}"/>
                </c:ext>
              </c:extLst>
            </c:dLbl>
            <c:dLbl>
              <c:idx val="1"/>
              <c:layout>
                <c:manualLayout>
                  <c:x val="-3.2679361047324044E-17"/>
                  <c:y val="-1.871344799454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68-466B-9EB0-8E2622CD7394}"/>
                </c:ext>
              </c:extLst>
            </c:dLbl>
            <c:dLbl>
              <c:idx val="2"/>
              <c:layout>
                <c:manualLayout>
                  <c:x val="0"/>
                  <c:y val="-3.7426895989084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68-466B-9EB0-8E2622CD7394}"/>
                </c:ext>
              </c:extLst>
            </c:dLbl>
            <c:dLbl>
              <c:idx val="3"/>
              <c:layout>
                <c:manualLayout>
                  <c:x val="0"/>
                  <c:y val="-1.247563199636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68-466B-9EB0-8E2622CD7394}"/>
                </c:ext>
              </c:extLst>
            </c:dLbl>
            <c:dLbl>
              <c:idx val="4"/>
              <c:layout>
                <c:manualLayout>
                  <c:x val="0"/>
                  <c:y val="-2.8070171991813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68-466B-9EB0-8E2622CD7394}"/>
                </c:ext>
              </c:extLst>
            </c:dLbl>
            <c:dLbl>
              <c:idx val="5"/>
              <c:layout>
                <c:manualLayout>
                  <c:x val="-1.3071744418929618E-16"/>
                  <c:y val="-2.8070171991813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68-466B-9EB0-8E2622CD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graf!$C$2:$C$8</c:f>
              <c:numCache>
                <c:formatCode>#,##0</c:formatCode>
                <c:ptCount val="7"/>
                <c:pt idx="0">
                  <c:v>14275506.379999999</c:v>
                </c:pt>
                <c:pt idx="1">
                  <c:v>6781682.1100000003</c:v>
                </c:pt>
                <c:pt idx="2" formatCode="#,##0.00">
                  <c:v>49182049.287455998</c:v>
                </c:pt>
                <c:pt idx="3">
                  <c:v>33571382.599999994</c:v>
                </c:pt>
                <c:pt idx="4">
                  <c:v>3138157.0600000005</c:v>
                </c:pt>
                <c:pt idx="5">
                  <c:v>25471122.309999999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68-466B-9EB0-8E2622CD7394}"/>
            </c:ext>
          </c:extLst>
        </c:ser>
        <c:ser>
          <c:idx val="2"/>
          <c:order val="2"/>
          <c:tx>
            <c:strRef>
              <c:f>graf!$D$1</c:f>
              <c:strCache>
                <c:ptCount val="1"/>
                <c:pt idx="0">
                  <c:v>Smluvně navázáno / Zakontraktowano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679361047324044E-17"/>
                  <c:y val="9.356723997271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68-466B-9EB0-8E2622CD7394}"/>
                </c:ext>
              </c:extLst>
            </c:dLbl>
            <c:dLbl>
              <c:idx val="2"/>
              <c:layout>
                <c:manualLayout>
                  <c:x val="2.6737967914438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68-466B-9EB0-8E2622CD7394}"/>
                </c:ext>
              </c:extLst>
            </c:dLbl>
            <c:dLbl>
              <c:idx val="3"/>
              <c:layout>
                <c:manualLayout>
                  <c:x val="2.6737967914438436E-2"/>
                  <c:y val="-5.7179319442945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68-466B-9EB0-8E2622CD7394}"/>
                </c:ext>
              </c:extLst>
            </c:dLbl>
            <c:dLbl>
              <c:idx val="5"/>
              <c:layout>
                <c:manualLayout>
                  <c:x val="3.7433155080213776E-2"/>
                  <c:y val="1.14358638885891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68-466B-9EB0-8E2622CD7394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graf!$D$2:$D$8</c:f>
              <c:numCache>
                <c:formatCode>_-* #\ ##0_-;\-* #\ ##0_-;_-* "-"??_-;_-@_-</c:formatCode>
                <c:ptCount val="7"/>
                <c:pt idx="0">
                  <c:v>11682673.93</c:v>
                </c:pt>
                <c:pt idx="1">
                  <c:v>6781682.1100000003</c:v>
                </c:pt>
                <c:pt idx="2">
                  <c:v>48795774.849999994</c:v>
                </c:pt>
                <c:pt idx="3">
                  <c:v>32172373.419999998</c:v>
                </c:pt>
                <c:pt idx="4">
                  <c:v>3238157.0600000005</c:v>
                </c:pt>
                <c:pt idx="5">
                  <c:v>25419629.140000001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168-466B-9EB0-8E2622CD7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05135"/>
        <c:axId val="81904303"/>
      </c:barChart>
      <c:catAx>
        <c:axId val="819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4303"/>
        <c:crosses val="autoZero"/>
        <c:auto val="1"/>
        <c:lblAlgn val="ctr"/>
        <c:lblOffset val="100"/>
        <c:noMultiLvlLbl val="0"/>
      </c:catAx>
      <c:valAx>
        <c:axId val="819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\ [$€-1]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3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5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2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9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9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8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2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7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8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1400574"/>
            <a:ext cx="8317105" cy="28205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informace o stavu implementace 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rogramu </a:t>
            </a:r>
            <a:r>
              <a:rPr lang="cs-CZ" sz="3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Česko-Polsko</a:t>
            </a:r>
            <a:b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3000" b="1" dirty="0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Aktualne informacje o wdrażaniu programu </a:t>
            </a:r>
            <a:r>
              <a:rPr lang="pl-PL" altLang="cs-CZ" sz="3000" b="1" dirty="0" err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Interreg</a:t>
            </a:r>
            <a:r>
              <a:rPr lang="pl-PL" altLang="cs-CZ" sz="3000" b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 Czechy-Polska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02515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Přizpůsobení silniční infrastruktury pro rozvoj přeshraniční veřejné a bezemisní individuální dopravy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předloženy byly 3 projektové záměry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Dostosowanie infrastruktury drogowej do potrzeb rozwoju transgranicznej komunikacji publicznej oraz </a:t>
                      </a:r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bezemisyjnego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indywidualnego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złożone 3 propozycje projektowe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59809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Spolupráce veřejné správy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6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Współpraca administracji publicznej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6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99255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Spolupráce institucí a obyvatel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15 žádostí o podporu 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projektové záměry budou přijímány do 14. 1.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Współpraca instytucji i mieszkańców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15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propozycje projektowe będą przyjmowane do 14 stycznia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5982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Podnikání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projektové záměry budou přijímány do 14. 1.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Przedsiębiorczość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pierwszy nabór, propozycje projektowe będą przyjmowane do 14 stycznia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68954"/>
              </p:ext>
            </p:extLst>
          </p:nvPr>
        </p:nvGraphicFramePr>
        <p:xfrm>
          <a:off x="251521" y="980727"/>
          <a:ext cx="8599378" cy="4320481"/>
        </p:xfrm>
        <a:graphic>
          <a:graphicData uri="http://schemas.openxmlformats.org/drawingml/2006/table">
            <a:tbl>
              <a:tblPr firstRow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1862264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  <a:gridCol w="2056595">
                  <a:extLst>
                    <a:ext uri="{9D8B030D-6E8A-4147-A177-3AD203B41FA5}">
                      <a16:colId xmlns:a16="http://schemas.microsoft.com/office/drawing/2014/main" val="470879367"/>
                    </a:ext>
                  </a:extLst>
                </a:gridCol>
              </a:tblGrid>
              <a:tr h="88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schválených projektů /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zatwierdzonych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projektů s právním aktem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zakontraktowanych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Smluvně navázané prostředky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Zakontraktowane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(EUR EFRR)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11 682 674 €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6 781 682 €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24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48 795 775 €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32 172 373 €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3 238 157 €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25 419 629 €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64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128 090 291 €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44095"/>
                  </a:ext>
                </a:extLst>
              </a:tr>
            </a:tbl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4BEAE44-E323-44D6-868F-F49C64B9F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1807"/>
              </p:ext>
            </p:extLst>
          </p:nvPr>
        </p:nvGraphicFramePr>
        <p:xfrm>
          <a:off x="395536" y="980728"/>
          <a:ext cx="8352928" cy="448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5541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8503"/>
              </p:ext>
            </p:extLst>
          </p:nvPr>
        </p:nvGraphicFramePr>
        <p:xfrm>
          <a:off x="293102" y="980727"/>
          <a:ext cx="8557796" cy="4889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nutno odeslat do EK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ve výši 10 168 902 €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1. 9. 2025 bylo odesláno 8 086 913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Certifikací k 1.11. došlo ke splnění pravidla N+3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należy przesłać do KE wydatki w wysokości 10 168 902 €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dzień 1 września 2025 r. wysłano kwotę 8 086 913 €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Certyfikacją na dzień 1.11. spełniono zasadę N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pravidla N+3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Wdrażania zasady N+3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4884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47573"/>
              </p:ext>
            </p:extLst>
          </p:nvPr>
        </p:nvGraphicFramePr>
        <p:xfrm>
          <a:off x="293102" y="980726"/>
          <a:ext cx="8557796" cy="4478927"/>
        </p:xfrm>
        <a:graphic>
          <a:graphicData uri="http://schemas.openxmlformats.org/drawingml/2006/table">
            <a:tbl>
              <a:tblPr firstRow="1" bandRow="1"/>
              <a:tblGrid>
                <a:gridCol w="4789505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073569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694722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55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7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7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 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12 370 449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11 701 776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44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66 867 290 </a:t>
                      </a:r>
                      <a:endParaRPr lang="cs-CZ" sz="130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cs-CZ" sz="1300" kern="12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15 454 450 FMP)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36 777 010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3 343 365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FMP)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30 090 280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19 819 652 FMP)</a:t>
                      </a:r>
                      <a:endParaRPr kumimoji="0" lang="cs-C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6 018 056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167 168 701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27ECA3AD-A594-3AA4-884E-232DD1622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43371"/>
              </p:ext>
            </p:extLst>
          </p:nvPr>
        </p:nvGraphicFramePr>
        <p:xfrm>
          <a:off x="293102" y="980727"/>
          <a:ext cx="8557796" cy="44541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541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přes JS: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školení a seminářů pro žadatele a příjemce, včetně burzy partnerství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 250 konzultací projektových záměrů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školení, semináře a konzultace jsou organizovány regionálními subjekty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Výroční akce 2024, 2025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Organizowane przez WS:</a:t>
                      </a:r>
                    </a:p>
                    <a:p>
                      <a:pPr marL="534988" marR="0" lvl="1" indent="-192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szkoleń i seminariów dla wnioskodawców i beneficjentów, w tym wymiana partnerska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ponad 250 konsultacji propozycji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Dalsze szkolenia, seminaria i konsultacje organizowane są przez podmioty regionalne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Wydarzenie roczne 2024,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Propagační a informační aktivity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Działania promocyjne i informacyjne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619AAF-76D3-7E8D-58A6-CDD58E9C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74825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Odesláno 274 stanovisek </a:t>
                      </a:r>
                      <a:b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projektovým záměrům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Zkontrolováno 229 žádostí o podporu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14 Společných panelů expertů, kde bylo hodnoceno 182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Przesłano 274 opinii dotyczących propozycji projektowych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Sprawdzono 229 wniosków o dofinansowanie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Zorganizowano 14 Wspólnych Paneli Ekspertów, w ramach których ocenionych zostało 182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přijatelnosti a hodnocení žádostí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Kontrola</a:t>
            </a: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kwalifikowalności i ocena wniosków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42762E6-31F7-B0A1-B8C0-A36276925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2953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IZS a krizové řízení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schváleno 14 žádostí o podporu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ZSR i zarządzania kryzysowe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14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4900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Životní prostředí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7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předloženo bylo 10 projektových záměrů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Środowisko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7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złożono 10 propozycji projektowych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2473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Cestovní ruch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20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4. byly ukončeny další dvě souběžné výzvy (investiční a vzdělávací), k projednání na tomto MV je předloženo 14 (investiční) a 4 (vzdělávací)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Turystyka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20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16.04 zostały zakończone dalsze dwa równoległe nabory (inwestycyjny i kształcenie), do rozpatrzenia na tym KM przedłożono 14 (inwestycje) + 4 (kształcenie) wnioski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5602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schváleny 2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 1 projektový záměr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zatwierdzone 2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została przedłożona 1 propozycja projektowa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32273"/>
              </p:ext>
            </p:extLst>
          </p:nvPr>
        </p:nvGraphicFramePr>
        <p:xfrm>
          <a:off x="293102" y="980727"/>
          <a:ext cx="8557796" cy="4528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Silnice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schváleny 3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Železnice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výzva, schválena 1 žádost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Drogi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zatwierdzone 3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Kolej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zatwierdzony 1 wniosek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1102</Words>
  <Application>Microsoft Office PowerPoint</Application>
  <PresentationFormat>Předvádění na obrazovce (4:3)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Aktuální informace o stavu implementace programu Interreg Česko-Polsko Aktualne informacje o wdrażaniu programu Interreg Czechy-Polska</vt:lpstr>
      <vt:lpstr>Rozpočet programu  Budżet programu</vt:lpstr>
      <vt:lpstr>Propagační a informační aktivity Działania promocyjne i informacyjne</vt:lpstr>
      <vt:lpstr>Kontrola přijatelnosti a hodnocení žádostí Kontrola kwalifikowalności i ocena wniosków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Prezentace aplikace PowerPoint</vt:lpstr>
      <vt:lpstr>Prezentace aplikace PowerPoint</vt:lpstr>
      <vt:lpstr>Plnění pravidla N+3 Wdrażania zasady N+3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Vejrosta Daniel</cp:lastModifiedBy>
  <cp:revision>523</cp:revision>
  <cp:lastPrinted>2017-01-18T11:02:04Z</cp:lastPrinted>
  <dcterms:created xsi:type="dcterms:W3CDTF">2015-07-27T08:43:00Z</dcterms:created>
  <dcterms:modified xsi:type="dcterms:W3CDTF">2025-11-06T09:40:38Z</dcterms:modified>
</cp:coreProperties>
</file>