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  <p:sldMasterId id="2147483972" r:id="rId2"/>
  </p:sldMasterIdLst>
  <p:notesMasterIdLst>
    <p:notesMasterId r:id="rId20"/>
  </p:notesMasterIdLst>
  <p:handoutMasterIdLst>
    <p:handoutMasterId r:id="rId21"/>
  </p:handoutMasterIdLst>
  <p:sldIdLst>
    <p:sldId id="354" r:id="rId3"/>
    <p:sldId id="343" r:id="rId4"/>
    <p:sldId id="348" r:id="rId5"/>
    <p:sldId id="349" r:id="rId6"/>
    <p:sldId id="350" r:id="rId7"/>
    <p:sldId id="355" r:id="rId8"/>
    <p:sldId id="344" r:id="rId9"/>
    <p:sldId id="356" r:id="rId10"/>
    <p:sldId id="345" r:id="rId11"/>
    <p:sldId id="358" r:id="rId12"/>
    <p:sldId id="346" r:id="rId13"/>
    <p:sldId id="357" r:id="rId14"/>
    <p:sldId id="347" r:id="rId15"/>
    <p:sldId id="351" r:id="rId16"/>
    <p:sldId id="353" r:id="rId17"/>
    <p:sldId id="361" r:id="rId18"/>
    <p:sldId id="335" r:id="rId19"/>
  </p:sldIdLst>
  <p:sldSz cx="9144000" cy="6858000" type="screen4x3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olak Maciej" initials="MM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7B84B80-31D8-4B6C-B714-1E9B4AF0C516}" v="11" dt="2025-08-29T07:32:32.04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Střední styl 4 – zvýraznění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47" autoAdjust="0"/>
  </p:normalViewPr>
  <p:slideViewPr>
    <p:cSldViewPr>
      <p:cViewPr varScale="1">
        <p:scale>
          <a:sx n="48" d="100"/>
          <a:sy n="48" d="100"/>
        </p:scale>
        <p:origin x="1728" y="2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commentAuthors" Target="commentAuthors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ejrosta Daniel" userId="f7b5cc0d-04d4-4156-acb3-b67fdf0cfe37" providerId="ADAL" clId="{37B84B80-31D8-4B6C-B714-1E9B4AF0C516}"/>
    <pc:docChg chg="custSel delSld modSld">
      <pc:chgData name="Vejrosta Daniel" userId="f7b5cc0d-04d4-4156-acb3-b67fdf0cfe37" providerId="ADAL" clId="{37B84B80-31D8-4B6C-B714-1E9B4AF0C516}" dt="2025-08-29T07:32:32.042" v="172"/>
      <pc:docMkLst>
        <pc:docMk/>
      </pc:docMkLst>
      <pc:sldChg chg="del">
        <pc:chgData name="Vejrosta Daniel" userId="f7b5cc0d-04d4-4156-acb3-b67fdf0cfe37" providerId="ADAL" clId="{37B84B80-31D8-4B6C-B714-1E9B4AF0C516}" dt="2025-08-29T07:27:18.488" v="0" actId="47"/>
        <pc:sldMkLst>
          <pc:docMk/>
          <pc:sldMk cId="1667892304" sldId="360"/>
        </pc:sldMkLst>
      </pc:sldChg>
      <pc:sldChg chg="modSp mod">
        <pc:chgData name="Vejrosta Daniel" userId="f7b5cc0d-04d4-4156-acb3-b67fdf0cfe37" providerId="ADAL" clId="{37B84B80-31D8-4B6C-B714-1E9B4AF0C516}" dt="2025-08-29T07:32:32.042" v="172"/>
        <pc:sldMkLst>
          <pc:docMk/>
          <pc:sldMk cId="382002879" sldId="361"/>
        </pc:sldMkLst>
        <pc:graphicFrameChg chg="mod modGraphic">
          <ac:chgData name="Vejrosta Daniel" userId="f7b5cc0d-04d4-4156-acb3-b67fdf0cfe37" providerId="ADAL" clId="{37B84B80-31D8-4B6C-B714-1E9B4AF0C516}" dt="2025-08-29T07:32:32.042" v="172"/>
          <ac:graphicFrameMkLst>
            <pc:docMk/>
            <pc:sldMk cId="382002879" sldId="361"/>
            <ac:graphicFrameMk id="16" creationId="{75DEC0FF-2380-4BD3-8A55-0E976553F919}"/>
          </ac:graphicFrameMkLst>
        </pc:graphicFrame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crrcz-my.sharepoint.com/personal/vejrostad_crr_cz/Documents/0_VECKO/0_INTERREG_CZ_PL_21_27/d-MV%20a%20OP/MV/Stav%20implementace%20programu/GRAF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graf!$B$1</c:f>
              <c:strCache>
                <c:ptCount val="1"/>
                <c:pt idx="0">
                  <c:v>Alokace / Alokacja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3"/>
              <c:layout>
                <c:manualLayout>
                  <c:x val="0"/>
                  <c:y val="-1.871344799454221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48B-48D1-986C-3BA4280F6515}"/>
                </c:ext>
              </c:extLst>
            </c:dLbl>
            <c:dLbl>
              <c:idx val="4"/>
              <c:layout>
                <c:manualLayout>
                  <c:x val="1.3071744418929618E-16"/>
                  <c:y val="-6.861597597998790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48B-48D1-986C-3BA4280F6515}"/>
                </c:ext>
              </c:extLst>
            </c:dLbl>
            <c:dLbl>
              <c:idx val="5"/>
              <c:layout>
                <c:manualLayout>
                  <c:x val="-1.3071744418929618E-16"/>
                  <c:y val="-9.35672399727107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48B-48D1-986C-3BA4280F6515}"/>
                </c:ext>
              </c:extLst>
            </c:dLbl>
            <c:numFmt formatCode="#,##0\ [$€-1]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57600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graf!$A$2:$A$8</c:f>
              <c:strCache>
                <c:ptCount val="7"/>
                <c:pt idx="0">
                  <c:v>1.1</c:v>
                </c:pt>
                <c:pt idx="1">
                  <c:v>1.2</c:v>
                </c:pt>
                <c:pt idx="2">
                  <c:v>2</c:v>
                </c:pt>
                <c:pt idx="3">
                  <c:v>3</c:v>
                </c:pt>
                <c:pt idx="4">
                  <c:v>4.1</c:v>
                </c:pt>
                <c:pt idx="5">
                  <c:v>4.2</c:v>
                </c:pt>
                <c:pt idx="6">
                  <c:v>5</c:v>
                </c:pt>
              </c:strCache>
            </c:strRef>
          </c:cat>
          <c:val>
            <c:numRef>
              <c:f>graf!$B$2:$B$8</c:f>
              <c:numCache>
                <c:formatCode>#,##0</c:formatCode>
                <c:ptCount val="7"/>
                <c:pt idx="0">
                  <c:v>12370448.9</c:v>
                </c:pt>
                <c:pt idx="1">
                  <c:v>11701776</c:v>
                </c:pt>
                <c:pt idx="2" formatCode="#,##0.00">
                  <c:v>66867290</c:v>
                </c:pt>
                <c:pt idx="3">
                  <c:v>36777010</c:v>
                </c:pt>
                <c:pt idx="4">
                  <c:v>3343365</c:v>
                </c:pt>
                <c:pt idx="5">
                  <c:v>30090280</c:v>
                </c:pt>
                <c:pt idx="6">
                  <c:v>6018056.0999999996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48B-48D1-986C-3BA4280F6515}"/>
            </c:ext>
          </c:extLst>
        </c:ser>
        <c:ser>
          <c:idx val="1"/>
          <c:order val="1"/>
          <c:tx>
            <c:strRef>
              <c:f>graf!$C$1</c:f>
              <c:strCache>
                <c:ptCount val="1"/>
                <c:pt idx="0">
                  <c:v>Doporučeno k financování / Rekomendowano do dofinansowania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-9.35672399727107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48B-48D1-986C-3BA4280F6515}"/>
                </c:ext>
              </c:extLst>
            </c:dLbl>
            <c:dLbl>
              <c:idx val="1"/>
              <c:layout>
                <c:manualLayout>
                  <c:x val="-3.2679361047324044E-17"/>
                  <c:y val="-1.871344799454215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48B-48D1-986C-3BA4280F6515}"/>
                </c:ext>
              </c:extLst>
            </c:dLbl>
            <c:dLbl>
              <c:idx val="2"/>
              <c:layout>
                <c:manualLayout>
                  <c:x val="0"/>
                  <c:y val="-3.742689598908431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748B-48D1-986C-3BA4280F6515}"/>
                </c:ext>
              </c:extLst>
            </c:dLbl>
            <c:dLbl>
              <c:idx val="3"/>
              <c:layout>
                <c:manualLayout>
                  <c:x val="0"/>
                  <c:y val="-1.24756319963613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48B-48D1-986C-3BA4280F6515}"/>
                </c:ext>
              </c:extLst>
            </c:dLbl>
            <c:dLbl>
              <c:idx val="4"/>
              <c:layout>
                <c:manualLayout>
                  <c:x val="0"/>
                  <c:y val="-2.807017199181334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748B-48D1-986C-3BA4280F6515}"/>
                </c:ext>
              </c:extLst>
            </c:dLbl>
            <c:dLbl>
              <c:idx val="5"/>
              <c:layout>
                <c:manualLayout>
                  <c:x val="-1.3071744418929618E-16"/>
                  <c:y val="-2.807017199181323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748B-48D1-986C-3BA4280F651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graf!$A$2:$A$8</c:f>
              <c:strCache>
                <c:ptCount val="7"/>
                <c:pt idx="0">
                  <c:v>1.1</c:v>
                </c:pt>
                <c:pt idx="1">
                  <c:v>1.2</c:v>
                </c:pt>
                <c:pt idx="2">
                  <c:v>2</c:v>
                </c:pt>
                <c:pt idx="3">
                  <c:v>3</c:v>
                </c:pt>
                <c:pt idx="4">
                  <c:v>4.1</c:v>
                </c:pt>
                <c:pt idx="5">
                  <c:v>4.2</c:v>
                </c:pt>
                <c:pt idx="6">
                  <c:v>5</c:v>
                </c:pt>
              </c:strCache>
            </c:strRef>
          </c:cat>
          <c:val>
            <c:numRef>
              <c:f>graf!$C$2:$C$8</c:f>
              <c:numCache>
                <c:formatCode>#,##0</c:formatCode>
                <c:ptCount val="7"/>
                <c:pt idx="0">
                  <c:v>14275506.379999999</c:v>
                </c:pt>
                <c:pt idx="1">
                  <c:v>6781682.1100000003</c:v>
                </c:pt>
                <c:pt idx="2" formatCode="#,##0.00">
                  <c:v>49182049.287455998</c:v>
                </c:pt>
                <c:pt idx="3">
                  <c:v>33571382.599999994</c:v>
                </c:pt>
                <c:pt idx="4">
                  <c:v>3138157.0600000005</c:v>
                </c:pt>
                <c:pt idx="5">
                  <c:v>25471122.309999999</c:v>
                </c:pt>
                <c:pt idx="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748B-48D1-986C-3BA4280F6515}"/>
            </c:ext>
          </c:extLst>
        </c:ser>
        <c:ser>
          <c:idx val="2"/>
          <c:order val="2"/>
          <c:tx>
            <c:strRef>
              <c:f>graf!$D$1</c:f>
              <c:strCache>
                <c:ptCount val="1"/>
                <c:pt idx="0">
                  <c:v>Smluvně navázáno / Zakontraktowano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3.2679361047324044E-17"/>
                  <c:y val="9.35672399727107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748B-48D1-986C-3BA4280F6515}"/>
                </c:ext>
              </c:extLst>
            </c:dLbl>
            <c:dLbl>
              <c:idx val="2"/>
              <c:layout>
                <c:manualLayout>
                  <c:x val="2.6737967914438436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748B-48D1-986C-3BA4280F6515}"/>
                </c:ext>
              </c:extLst>
            </c:dLbl>
            <c:dLbl>
              <c:idx val="3"/>
              <c:layout>
                <c:manualLayout>
                  <c:x val="2.6737967914438436E-2"/>
                  <c:y val="-5.7179319442945747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748B-48D1-986C-3BA4280F6515}"/>
                </c:ext>
              </c:extLst>
            </c:dLbl>
            <c:dLbl>
              <c:idx val="5"/>
              <c:layout>
                <c:manualLayout>
                  <c:x val="3.7433155080213776E-2"/>
                  <c:y val="1.1435863888589149E-1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748B-48D1-986C-3BA4280F6515}"/>
                </c:ext>
              </c:extLst>
            </c:dLbl>
            <c:numFmt formatCode="#,##0\ [$€-1]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graf!$A$2:$A$8</c:f>
              <c:strCache>
                <c:ptCount val="7"/>
                <c:pt idx="0">
                  <c:v>1.1</c:v>
                </c:pt>
                <c:pt idx="1">
                  <c:v>1.2</c:v>
                </c:pt>
                <c:pt idx="2">
                  <c:v>2</c:v>
                </c:pt>
                <c:pt idx="3">
                  <c:v>3</c:v>
                </c:pt>
                <c:pt idx="4">
                  <c:v>4.1</c:v>
                </c:pt>
                <c:pt idx="5">
                  <c:v>4.2</c:v>
                </c:pt>
                <c:pt idx="6">
                  <c:v>5</c:v>
                </c:pt>
              </c:strCache>
            </c:strRef>
          </c:cat>
          <c:val>
            <c:numRef>
              <c:f>graf!$D$2:$D$8</c:f>
              <c:numCache>
                <c:formatCode>_-* #\ ##0_-;\-* #\ ##0_-;_-* "-"??_-;_-@_-</c:formatCode>
                <c:ptCount val="7"/>
                <c:pt idx="0">
                  <c:v>9603232.5500000007</c:v>
                </c:pt>
                <c:pt idx="1">
                  <c:v>6781682.1100000003</c:v>
                </c:pt>
                <c:pt idx="2">
                  <c:v>49395346.149999999</c:v>
                </c:pt>
                <c:pt idx="3">
                  <c:v>32172373.419999998</c:v>
                </c:pt>
                <c:pt idx="4">
                  <c:v>3238157.0600000005</c:v>
                </c:pt>
                <c:pt idx="5">
                  <c:v>25419629.140000001</c:v>
                </c:pt>
                <c:pt idx="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748B-48D1-986C-3BA4280F651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1905135"/>
        <c:axId val="81904303"/>
      </c:barChart>
      <c:catAx>
        <c:axId val="8190513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81904303"/>
        <c:crosses val="autoZero"/>
        <c:auto val="1"/>
        <c:lblAlgn val="ctr"/>
        <c:lblOffset val="100"/>
        <c:noMultiLvlLbl val="0"/>
      </c:catAx>
      <c:valAx>
        <c:axId val="8190430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olid"/>
              <a:round/>
            </a:ln>
            <a:effectLst/>
          </c:spPr>
        </c:majorGridlines>
        <c:numFmt formatCode="#,##0\ [$€-1]" sourceLinked="0"/>
        <c:majorTickMark val="none"/>
        <c:minorTickMark val="none"/>
        <c:tickLblPos val="nextTo"/>
        <c:spPr>
          <a:noFill/>
          <a:ln w="6350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8190513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prstDash val="solid"/>
      <a:round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74E7F0-5254-42C9-AEE0-A73A6CD9F615}" type="datetimeFigureOut">
              <a:rPr lang="cs-CZ" smtClean="0"/>
              <a:pPr/>
              <a:t>29.08.2025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B4604D-E65F-48AE-9908-1607B3D3E82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4673351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793755-2986-431C-8950-5D667DADAE22}" type="datetimeFigureOut">
              <a:rPr lang="cs-CZ" smtClean="0"/>
              <a:pPr/>
              <a:t>29.08.2025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D1DCCE-12DA-48C1-94C6-39C361F4F0BE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6921231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51C6B-BC02-6942-AEF7-14F9BBBA05A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98862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51C6B-BC02-6942-AEF7-14F9BBBA05A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29375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51C6B-BC02-6942-AEF7-14F9BBBA05A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4695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51C6B-BC02-6942-AEF7-14F9BBBA05A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95514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51C6B-BC02-6942-AEF7-14F9BBBA05A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042611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51C6B-BC02-6942-AEF7-14F9BBBA05A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214618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51C6B-BC02-6942-AEF7-14F9BBBA05A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399854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51C6B-BC02-6942-AEF7-14F9BBBA05A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059166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51C6B-BC02-6942-AEF7-14F9BBBA05A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06481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51C6B-BC02-6942-AEF7-14F9BBBA05A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23677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51C6B-BC02-6942-AEF7-14F9BBBA05A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34871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51C6B-BC02-6942-AEF7-14F9BBBA05A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86905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51C6B-BC02-6942-AEF7-14F9BBBA05A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87251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51C6B-BC02-6942-AEF7-14F9BBBA05A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5006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51C6B-BC02-6942-AEF7-14F9BBBA05A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51717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51C6B-BC02-6942-AEF7-14F9BBBA05A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43823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51C6B-BC02-6942-AEF7-14F9BBBA05A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63884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12058-94EB-440D-9E77-ECCD1739E56A}" type="datetime1">
              <a:rPr lang="cs-CZ" smtClean="0"/>
              <a:pPr/>
              <a:t>29.08.2025</a:t>
            </a:fld>
            <a:endParaRPr lang="cs-CZ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E385FE7-624C-4736-9B0E-1EA4EE346A7E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pl-PL"/>
              <a:t>Interreg V-A Česká republika – Polsko   Společný sekretariát, Hálkova 2, Olomouc  www.cz-pl.eu    email: js.olomouc@crr.cz </a:t>
            </a:r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78BC5-95A5-46F0-804B-027E21DF8357}" type="datetime1">
              <a:rPr lang="cs-CZ" smtClean="0"/>
              <a:pPr/>
              <a:t>29.08.2025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Interreg V-A Česká republika – Polsko   Společný sekretariát, Hálkova 2, Olomouc  www.cz-pl.eu    email: js.olomouc@crr.cz </a:t>
            </a: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85FE7-624C-4736-9B0E-1EA4EE346A7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EA07E-9565-432D-9B73-4CBEB11BD633}" type="datetime1">
              <a:rPr lang="cs-CZ" smtClean="0"/>
              <a:pPr/>
              <a:t>29.08.2025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Interreg V-A Česká republika – Polsko   Společný sekretariát, Hálkova 2, Olomouc  www.cz-pl.eu    email: js.olomouc@crr.cz </a:t>
            </a: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85FE7-624C-4736-9B0E-1EA4EE346A7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D3BE451-F29C-2EBD-E26F-CFEC5D0DAA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6111AC8B-45F2-A8D1-5E59-77C68CCE9B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2256C49-35BD-256D-3BA5-9F8C8C3EC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8D666-A126-4B42-98EF-41DC134321B2}" type="datetimeFigureOut">
              <a:rPr lang="cs-CZ" smtClean="0"/>
              <a:t>29.08.2025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FA55172-4B3E-0104-7159-8BDA8F7160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31AB2E0-7656-0C03-1BAF-00AEBF8078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4975C-BFF4-C241-AEEE-0F888DCD8FC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384902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F6A3951-C97F-7319-7EFA-D7A06F664A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7B5FC82-A705-ABF4-FB03-40B7A362C9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9EF3351-C7F6-5C44-8A02-812A2E440B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8D666-A126-4B42-98EF-41DC134321B2}" type="datetimeFigureOut">
              <a:rPr lang="cs-CZ" smtClean="0"/>
              <a:t>29.08.2025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1E6FC52-CCB5-86BC-5CAB-4054D18211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E12ACFF-18D5-CDB6-8E6C-57886A665D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4975C-BFF4-C241-AEEE-0F888DCD8FC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427754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7C2C5F4-8A6D-B0DA-4BF9-DB7A049B3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F59966CA-F823-7D31-6AD3-A7303ED19C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ECE62E5-C250-AECC-A686-DE263FFB17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8D666-A126-4B42-98EF-41DC134321B2}" type="datetimeFigureOut">
              <a:rPr lang="cs-CZ" smtClean="0"/>
              <a:t>29.08.2025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CC1BA2C-301E-9D87-C3FF-230E2293C5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4F01389-8A7F-468E-1AE2-F2FF1AE1B2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4975C-BFF4-C241-AEEE-0F888DCD8FC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634301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8804F9A-289D-82B0-7552-BA50D06743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8B1F9C7-41C4-DB92-2672-B0417B24D1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711AE010-4C9E-2A59-9C67-08FD03A14F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42F37D1B-030F-69F7-6110-4C8F896043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8D666-A126-4B42-98EF-41DC134321B2}" type="datetimeFigureOut">
              <a:rPr lang="cs-CZ" smtClean="0"/>
              <a:t>29.08.2025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BE710D6A-5CC3-CA50-021A-7EE3D0DFDE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450F9641-0EA5-C188-4776-404EEC3C3D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4975C-BFF4-C241-AEEE-0F888DCD8FC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448074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EDB5611-1E33-33DF-7FB8-393D468727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8171F124-D755-19AF-F089-1380E33E5B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627F277D-1D20-FC52-3FB0-482C3739AF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53FFC95F-5DE5-9D8D-87D4-6241F07CB88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9D877C73-7BD9-AC50-6F00-00B0727CFD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4FACD836-BE9A-47AF-F590-243AC4B13E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8D666-A126-4B42-98EF-41DC134321B2}" type="datetimeFigureOut">
              <a:rPr lang="cs-CZ" smtClean="0"/>
              <a:t>29.08.2025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B4032D3E-7DE0-DEAE-A184-C1CC3BE379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F79986CA-D02E-BA8B-ABAE-FA74420282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4975C-BFF4-C241-AEEE-0F888DCD8FC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020081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4CAEB97-7730-AA17-F84B-81D3F5EAE3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8255E771-3CE0-BCE0-BA15-FAEC2CC47F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8D666-A126-4B42-98EF-41DC134321B2}" type="datetimeFigureOut">
              <a:rPr lang="cs-CZ" smtClean="0"/>
              <a:t>29.08.2025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694E9B44-5DEB-A09F-077D-2356B3715B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A53991DF-BC83-3604-C953-509B1F26E1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4975C-BFF4-C241-AEEE-0F888DCD8FC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223087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039997FF-C810-7167-4FFC-B84AC57BCD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8D666-A126-4B42-98EF-41DC134321B2}" type="datetimeFigureOut">
              <a:rPr lang="cs-CZ" smtClean="0"/>
              <a:t>29.08.2025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893D26ED-76D9-D259-D984-81D8C4A483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AAECF0DE-D695-467D-C924-CC8AFB8969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4975C-BFF4-C241-AEEE-0F888DCD8FC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2143847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69C067E-8CD5-26FB-30F1-922DA05C4E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E656CD0-F4AD-2537-228B-E399388623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A4A653F9-EC50-1886-8853-5ABAADE538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68D43821-F2B6-F5CA-DBBA-48E8CF4E77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8D666-A126-4B42-98EF-41DC134321B2}" type="datetimeFigureOut">
              <a:rPr lang="cs-CZ" smtClean="0"/>
              <a:t>29.08.2025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D65AFE6B-F283-74D7-C323-6052FA912A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43611BC5-06F7-F509-A3AF-D5C30333C9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4975C-BFF4-C241-AEEE-0F888DCD8FC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294018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148C6-3747-4472-AD08-6D6AF1780E6D}" type="datetime1">
              <a:rPr lang="cs-CZ" smtClean="0"/>
              <a:pPr/>
              <a:t>29.08.2025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Interreg V-A Česká republika – Polsko   Společný sekretariát, Hálkova 2, Olomouc  www.cz-pl.eu    email: js.olomouc@crr.cz </a:t>
            </a: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85FE7-624C-4736-9B0E-1EA4EE346A7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BC14130-0F54-E8B3-4B20-BC2131E89C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3EA7BE69-4C05-C017-BC47-09F1D6582F7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550E0C8A-B16A-32DB-05F0-B037A182B0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DF7E6744-4FD4-DBAE-46DA-127830F19F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8D666-A126-4B42-98EF-41DC134321B2}" type="datetimeFigureOut">
              <a:rPr lang="cs-CZ" smtClean="0"/>
              <a:t>29.08.2025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B40E3ACC-9ED6-D141-FDF9-E4DDE18FE7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937E9DAF-464C-B240-6CC4-49FCC48BEF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4975C-BFF4-C241-AEEE-0F888DCD8FC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125585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BE09B65-4B17-552B-B918-546F742E8F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EFD5CB09-EBF1-C5FA-4C35-DC444F6C0F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8B14016-53BC-79C4-433D-D96BF896D5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8D666-A126-4B42-98EF-41DC134321B2}" type="datetimeFigureOut">
              <a:rPr lang="cs-CZ" smtClean="0"/>
              <a:t>29.08.2025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F1DBC79-6293-FA97-498F-6287C85B82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9EE3E67-0618-7D95-DBB2-1D56C75D1D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4975C-BFF4-C241-AEEE-0F888DCD8FC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475037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63C1459D-2CEA-6AF3-A2B7-0C7D8A940C0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1958D297-8A4F-647F-C846-2F327DC61A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93131ED-5869-FC96-049B-C41997DCA0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8D666-A126-4B42-98EF-41DC134321B2}" type="datetimeFigureOut">
              <a:rPr lang="cs-CZ" smtClean="0"/>
              <a:t>29.08.2025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32ED1B0-31E1-F95B-0EA3-3FAF801EEC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B6DA6E0-7363-9DB4-8770-209E6BD9FA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4975C-BFF4-C241-AEEE-0F888DCD8FC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322758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2F989-843F-4D8C-8A2A-D21DB5A2D7E3}" type="datetime1">
              <a:rPr lang="cs-CZ" smtClean="0"/>
              <a:pPr/>
              <a:t>29.08.2025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Interreg V-A Česká republika – Polsko   Společný sekretariát, Hálkova 2, Olomouc  www.cz-pl.eu    email: js.olomouc@crr.cz </a:t>
            </a: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85FE7-624C-4736-9B0E-1EA4EE346A7E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48681-1280-48E6-A38D-05B77D149E85}" type="datetime1">
              <a:rPr lang="cs-CZ" smtClean="0"/>
              <a:pPr/>
              <a:t>29.08.2025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Interreg V-A Česká republika – Polsko   Společný sekretariát, Hálkova 2, Olomouc  www.cz-pl.eu    email: js.olomouc@crr.cz </a:t>
            </a:r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85FE7-624C-4736-9B0E-1EA4EE346A7E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71F5D-5124-47D5-BFB9-314C8A5D946E}" type="datetime1">
              <a:rPr lang="cs-CZ" smtClean="0"/>
              <a:pPr/>
              <a:t>29.08.2025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Interreg V-A Česká republika – Polsko   Společný sekretariát, Hálkova 2, Olomouc  www.cz-pl.eu    email: js.olomouc@crr.cz </a:t>
            </a:r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85FE7-624C-4736-9B0E-1EA4EE346A7E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F8F4F-E990-451E-BC5C-D1131F8E7283}" type="datetime1">
              <a:rPr lang="cs-CZ" smtClean="0"/>
              <a:pPr/>
              <a:t>29.08.2025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Interreg V-A Česká republika – Polsko   Společný sekretariát, Hálkova 2, Olomouc  www.cz-pl.eu    email: js.olomouc@crr.cz </a:t>
            </a:r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85FE7-624C-4736-9B0E-1EA4EE346A7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A3895-9A1E-4782-86F3-DF0C4BD3EAD7}" type="datetime1">
              <a:rPr lang="cs-CZ" smtClean="0"/>
              <a:pPr/>
              <a:t>29.08.2025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Interreg V-A Česká republika – Polsko   Společný sekretariát, Hálkova 2, Olomouc  www.cz-pl.eu    email: js.olomouc@crr.cz </a:t>
            </a:r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85FE7-624C-4736-9B0E-1EA4EE346A7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D92CD-810D-406E-9761-72B3516F9427}" type="datetime1">
              <a:rPr lang="cs-CZ" smtClean="0"/>
              <a:pPr/>
              <a:t>29.08.2025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Interreg V-A Česká republika – Polsko   Společný sekretariát, Hálkova 2, Olomouc  www.cz-pl.eu    email: js.olomouc@crr.cz </a:t>
            </a:r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85FE7-624C-4736-9B0E-1EA4EE346A7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B19FF-251D-44E5-8948-EE9906588709}" type="datetime1">
              <a:rPr lang="cs-CZ" smtClean="0"/>
              <a:pPr/>
              <a:t>29.08.2025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Interreg V-A Česká republika – Polsko   Společný sekretariát, Hálkova 2, Olomouc  www.cz-pl.eu    email: js.olomouc@crr.cz </a:t>
            </a:r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85FE7-624C-4736-9B0E-1EA4EE346A7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5D59A19F-6CE8-4308-B6EA-7C2A870112E9}" type="datetime1">
              <a:rPr lang="cs-CZ" smtClean="0"/>
              <a:pPr/>
              <a:t>29.08.2025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r>
              <a:rPr lang="pl-PL"/>
              <a:t>Interreg V-A Česká republika – Polsko   Společný sekretariát, Hálkova 2, Olomouc  www.cz-pl.eu    email: js.olomouc@crr.cz </a:t>
            </a: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AE385FE7-624C-4736-9B0E-1EA4EE346A7E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hf sldNum="0" hdr="0" dt="0"/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3329EEB1-4564-A09B-6E25-C1FEFEED36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FF3FCE3E-873D-3FEB-AABD-900CA1B5B7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23CDD5E-04C2-C0A1-6A59-AFC0226D5CE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B8D666-A126-4B42-98EF-41DC134321B2}" type="datetimeFigureOut">
              <a:rPr lang="cs-CZ" smtClean="0"/>
              <a:t>29.08.2025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70A2BB7-84A3-409F-07EC-0BC430C022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85D7A99-F4A0-F147-7497-35C81B6CA0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E4975C-BFF4-C241-AEEE-0F888DCD8FC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35849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gi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2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gi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2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gi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2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gi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2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gi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2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gi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2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jpeg"/><Relationship Id="rId5" Type="http://schemas.openxmlformats.org/officeDocument/2006/relationships/image" Target="../media/image4.jpeg"/><Relationship Id="rId10" Type="http://schemas.openxmlformats.org/officeDocument/2006/relationships/chart" Target="../charts/chart1.xml"/><Relationship Id="rId4" Type="http://schemas.openxmlformats.org/officeDocument/2006/relationships/image" Target="../media/image3.jpeg"/><Relationship Id="rId9" Type="http://schemas.openxmlformats.org/officeDocument/2006/relationships/image" Target="../media/image8.gi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2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gi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8.gif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11" Type="http://schemas.openxmlformats.org/officeDocument/2006/relationships/image" Target="../media/image11.png"/><Relationship Id="rId5" Type="http://schemas.openxmlformats.org/officeDocument/2006/relationships/image" Target="../media/image4.jpeg"/><Relationship Id="rId10" Type="http://schemas.openxmlformats.org/officeDocument/2006/relationships/image" Target="../media/image10.svg"/><Relationship Id="rId4" Type="http://schemas.openxmlformats.org/officeDocument/2006/relationships/image" Target="../media/image3.jpeg"/><Relationship Id="rId9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2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2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gi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2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2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2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gi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2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gi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2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gi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2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>
            <a:extLst>
              <a:ext uri="{FF2B5EF4-FFF2-40B4-BE49-F238E27FC236}">
                <a16:creationId xmlns:a16="http://schemas.microsoft.com/office/drawing/2014/main" id="{E733C5C9-3747-D1D6-8DC2-7BC8BAA122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793" y="1400574"/>
            <a:ext cx="8317105" cy="2820513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pt-BR" sz="30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Aktuální informace o stavu implementace </a:t>
            </a:r>
            <a:r>
              <a:rPr lang="cs-CZ" sz="30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pt-BR" sz="30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rogramu </a:t>
            </a:r>
            <a:r>
              <a:rPr lang="cs-CZ" sz="3000" b="1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Interreg</a:t>
            </a:r>
            <a:r>
              <a:rPr lang="cs-CZ" sz="30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Česko-Polsko</a:t>
            </a:r>
            <a:br>
              <a:rPr lang="cs-CZ" sz="30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altLang="cs-CZ" sz="3000" b="1" dirty="0">
                <a:solidFill>
                  <a:srgbClr val="FF6600"/>
                </a:solidFill>
                <a:effectLst/>
                <a:latin typeface="Arial" charset="0"/>
                <a:cs typeface="Arial" charset="0"/>
              </a:rPr>
              <a:t>Aktualne informacje o wdrażaniu programu </a:t>
            </a:r>
            <a:r>
              <a:rPr lang="pl-PL" altLang="cs-CZ" sz="3000" b="1" dirty="0" err="1">
                <a:solidFill>
                  <a:srgbClr val="FF6600"/>
                </a:solidFill>
                <a:effectLst/>
                <a:latin typeface="Arial" charset="0"/>
                <a:cs typeface="Arial" charset="0"/>
              </a:rPr>
              <a:t>Interreg</a:t>
            </a:r>
            <a:r>
              <a:rPr lang="pl-PL" altLang="cs-CZ" sz="3000" b="1">
                <a:solidFill>
                  <a:srgbClr val="FF6600"/>
                </a:solidFill>
                <a:effectLst/>
                <a:latin typeface="Arial" charset="0"/>
                <a:cs typeface="Arial" charset="0"/>
              </a:rPr>
              <a:t> Czechy-Polska</a:t>
            </a:r>
            <a:endParaRPr lang="cs-CZ" sz="3600" b="1" dirty="0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83AB9845-D6BC-88D6-E864-9C68D308D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143622"/>
            <a:ext cx="858486" cy="858486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348F37F9-057D-73E2-5936-CF08750CE8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1772" y="4860131"/>
            <a:ext cx="858486" cy="858486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635ABCEC-8226-3485-4AF9-CFDC34D143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25856" y="5142264"/>
            <a:ext cx="575144" cy="858486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14E7500F-33D8-F0F4-5799-BBE05DD6465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71273" y="4551602"/>
            <a:ext cx="875267" cy="875267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8BDAE20A-88E9-EE68-569F-AC649D5383B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" y="857251"/>
            <a:ext cx="293102" cy="293102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A5464020-4B8D-41A5-BAE6-7BF4293D082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50898" y="857251"/>
            <a:ext cx="293102" cy="293102"/>
          </a:xfrm>
          <a:prstGeom prst="rect">
            <a:avLst/>
          </a:prstGeom>
        </p:spPr>
      </p:pic>
      <p:pic>
        <p:nvPicPr>
          <p:cNvPr id="2" name="Obrázek 1" descr="Obsah obrázku bílé, design&#10;&#10;Popis byl vytvořen automaticky">
            <a:extLst>
              <a:ext uri="{FF2B5EF4-FFF2-40B4-BE49-F238E27FC236}">
                <a16:creationId xmlns:a16="http://schemas.microsoft.com/office/drawing/2014/main" id="{3C7DA1D7-950A-8DC4-BF6E-DBD29AC10E5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15955" y="5019059"/>
            <a:ext cx="3149249" cy="699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9642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id="{83AB9845-D6BC-88D6-E864-9C68D308D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026898"/>
            <a:ext cx="858486" cy="858486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348F37F9-057D-73E2-5936-CF08750CE8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1772" y="5743407"/>
            <a:ext cx="858486" cy="858486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635ABCEC-8226-3485-4AF9-CFDC34D143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25856" y="6025540"/>
            <a:ext cx="575144" cy="858486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8BDAE20A-88E9-EE68-569F-AC649D5383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" y="-27384"/>
            <a:ext cx="293102" cy="293102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A5464020-4B8D-41A5-BAE6-7BF4293D08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50898" y="-27384"/>
            <a:ext cx="293102" cy="293102"/>
          </a:xfrm>
          <a:prstGeom prst="rect">
            <a:avLst/>
          </a:prstGeom>
        </p:spPr>
      </p:pic>
      <p:graphicFrame>
        <p:nvGraphicFramePr>
          <p:cNvPr id="16" name="Tabulka 2">
            <a:extLst>
              <a:ext uri="{FF2B5EF4-FFF2-40B4-BE49-F238E27FC236}">
                <a16:creationId xmlns:a16="http://schemas.microsoft.com/office/drawing/2014/main" id="{75DEC0FF-2380-4BD3-8A55-0E976553F9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405737"/>
              </p:ext>
            </p:extLst>
          </p:nvPr>
        </p:nvGraphicFramePr>
        <p:xfrm>
          <a:off x="293102" y="980727"/>
          <a:ext cx="8557796" cy="4392489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4278898">
                  <a:extLst>
                    <a:ext uri="{9D8B030D-6E8A-4147-A177-3AD203B41FA5}">
                      <a16:colId xmlns:a16="http://schemas.microsoft.com/office/drawing/2014/main" val="3983641993"/>
                    </a:ext>
                  </a:extLst>
                </a:gridCol>
                <a:gridCol w="4278898">
                  <a:extLst>
                    <a:ext uri="{9D8B030D-6E8A-4147-A177-3AD203B41FA5}">
                      <a16:colId xmlns:a16="http://schemas.microsoft.com/office/drawing/2014/main" val="2517259943"/>
                    </a:ext>
                  </a:extLst>
                </a:gridCol>
              </a:tblGrid>
              <a:tr h="4392489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cs-CZ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12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P3 – Přizpůsobení silniční infrastruktury pro rozvoj přeshraniční veřejné a bezemisní individuální dopravy</a:t>
                      </a:r>
                      <a:endParaRPr kumimoji="0" lang="cs-CZ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628650" marR="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12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vyhlášena první výzva, projektové záměry budou přijímány do 5. 11. 2025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pl-PL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12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pl-PL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P3 – Dostosowanie infrastruktury drogowej do potrzeb rozwoju transgranicznej komunikacji publicznej oraz </a:t>
                      </a:r>
                      <a:r>
                        <a:rPr kumimoji="0" lang="pl-PL" sz="18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bezemisyjnego</a:t>
                      </a:r>
                      <a:r>
                        <a:rPr kumimoji="0" lang="pl-PL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transportu indywidualnego</a:t>
                      </a:r>
                      <a:endParaRPr kumimoji="0" lang="pl-PL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628650" marR="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12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pl-PL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ogłoszono drugi nabór, propozycje projektowe będą przyjmowane do 5 listopada 2025 r.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82206565"/>
                  </a:ext>
                </a:extLst>
              </a:tr>
            </a:tbl>
          </a:graphicData>
        </a:graphic>
      </p:graphicFrame>
      <p:pic>
        <p:nvPicPr>
          <p:cNvPr id="12" name="Obrázek 11">
            <a:extLst>
              <a:ext uri="{FF2B5EF4-FFF2-40B4-BE49-F238E27FC236}">
                <a16:creationId xmlns:a16="http://schemas.microsoft.com/office/drawing/2014/main" id="{14E7500F-33D8-F0F4-5799-BBE05DD6465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71273" y="5434878"/>
            <a:ext cx="875267" cy="875267"/>
          </a:xfrm>
          <a:prstGeom prst="rect">
            <a:avLst/>
          </a:prstGeom>
        </p:spPr>
      </p:pic>
      <p:sp>
        <p:nvSpPr>
          <p:cNvPr id="17" name="Nadpis 6">
            <a:extLst>
              <a:ext uri="{FF2B5EF4-FFF2-40B4-BE49-F238E27FC236}">
                <a16:creationId xmlns:a16="http://schemas.microsoft.com/office/drawing/2014/main" id="{9B09329C-54BB-4545-B950-406790C197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965" y="224593"/>
            <a:ext cx="8107982" cy="612119"/>
          </a:xfrm>
        </p:spPr>
        <p:txBody>
          <a:bodyPr>
            <a:noAutofit/>
          </a:bodyPr>
          <a:lstStyle/>
          <a:p>
            <a:pPr>
              <a:lnSpc>
                <a:spcPct val="125000"/>
              </a:lnSpc>
            </a:pPr>
            <a:r>
              <a:rPr lang="cs-CZ" sz="20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Stav dle specifických cílů</a:t>
            </a:r>
            <a:br>
              <a:rPr lang="pl-PL" altLang="cs-CZ" sz="2000" b="1" dirty="0">
                <a:solidFill>
                  <a:srgbClr val="000099"/>
                </a:solidFill>
                <a:latin typeface="Arial" charset="0"/>
                <a:cs typeface="Arial" charset="0"/>
              </a:rPr>
            </a:br>
            <a:r>
              <a:rPr lang="pl-PL" altLang="cs-CZ" sz="2000" b="1" dirty="0">
                <a:solidFill>
                  <a:srgbClr val="FF6600"/>
                </a:solidFill>
                <a:latin typeface="Arial" charset="0"/>
                <a:cs typeface="Arial" charset="0"/>
              </a:rPr>
              <a:t>Stan według celów szczegółowych</a:t>
            </a:r>
            <a:endParaRPr lang="cs-CZ" sz="2000" b="1" dirty="0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Obrázek 2" descr="Obsah obrázku bílé, design&#10;&#10;Popis byl vytvořen automaticky">
            <a:extLst>
              <a:ext uri="{FF2B5EF4-FFF2-40B4-BE49-F238E27FC236}">
                <a16:creationId xmlns:a16="http://schemas.microsoft.com/office/drawing/2014/main" id="{3F5C4552-E26B-7BF0-7404-D9FD3D1AD72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15955" y="5822871"/>
            <a:ext cx="3149249" cy="699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4204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id="{83AB9845-D6BC-88D6-E864-9C68D308D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026898"/>
            <a:ext cx="858486" cy="858486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348F37F9-057D-73E2-5936-CF08750CE8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1772" y="5743407"/>
            <a:ext cx="858486" cy="858486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635ABCEC-8226-3485-4AF9-CFDC34D143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25856" y="6025540"/>
            <a:ext cx="575144" cy="858486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8BDAE20A-88E9-EE68-569F-AC649D5383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" y="-27384"/>
            <a:ext cx="293102" cy="293102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A5464020-4B8D-41A5-BAE6-7BF4293D08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50898" y="-27384"/>
            <a:ext cx="293102" cy="293102"/>
          </a:xfrm>
          <a:prstGeom prst="rect">
            <a:avLst/>
          </a:prstGeom>
        </p:spPr>
      </p:pic>
      <p:graphicFrame>
        <p:nvGraphicFramePr>
          <p:cNvPr id="16" name="Tabulka 2">
            <a:extLst>
              <a:ext uri="{FF2B5EF4-FFF2-40B4-BE49-F238E27FC236}">
                <a16:creationId xmlns:a16="http://schemas.microsoft.com/office/drawing/2014/main" id="{75DEC0FF-2380-4BD3-8A55-0E976553F9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8459809"/>
              </p:ext>
            </p:extLst>
          </p:nvPr>
        </p:nvGraphicFramePr>
        <p:xfrm>
          <a:off x="293102" y="980727"/>
          <a:ext cx="8557796" cy="4598789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4278898">
                  <a:extLst>
                    <a:ext uri="{9D8B030D-6E8A-4147-A177-3AD203B41FA5}">
                      <a16:colId xmlns:a16="http://schemas.microsoft.com/office/drawing/2014/main" val="3983641993"/>
                    </a:ext>
                  </a:extLst>
                </a:gridCol>
                <a:gridCol w="4278898">
                  <a:extLst>
                    <a:ext uri="{9D8B030D-6E8A-4147-A177-3AD203B41FA5}">
                      <a16:colId xmlns:a16="http://schemas.microsoft.com/office/drawing/2014/main" val="2517259943"/>
                    </a:ext>
                  </a:extLst>
                </a:gridCol>
              </a:tblGrid>
              <a:tr h="4598789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cs-CZ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12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P4.1 – Spolupráce veřejné správy</a:t>
                      </a:r>
                      <a:endParaRPr kumimoji="0" lang="cs-CZ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628650" marR="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12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byly ukončeny dvě výzvy, schváleno 6 žádostí o podporu</a:t>
                      </a:r>
                    </a:p>
                    <a:p>
                      <a:pPr marL="628650" marR="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12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cs-CZ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pl-PL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12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pl-PL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P4.1 – Współpraca administracji publicznej</a:t>
                      </a:r>
                      <a:endParaRPr kumimoji="0" lang="pl-PL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628650" marR="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pl-PL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zakończyły się dwa nabory, zatwierdzono 6 wniosków o dofinansowanie</a:t>
                      </a:r>
                    </a:p>
                    <a:p>
                      <a:pPr marL="628650" marR="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pl-PL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highlight>
                          <a:srgbClr val="FFFF00"/>
                        </a:highlight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82206565"/>
                  </a:ext>
                </a:extLst>
              </a:tr>
            </a:tbl>
          </a:graphicData>
        </a:graphic>
      </p:graphicFrame>
      <p:pic>
        <p:nvPicPr>
          <p:cNvPr id="12" name="Obrázek 11">
            <a:extLst>
              <a:ext uri="{FF2B5EF4-FFF2-40B4-BE49-F238E27FC236}">
                <a16:creationId xmlns:a16="http://schemas.microsoft.com/office/drawing/2014/main" id="{14E7500F-33D8-F0F4-5799-BBE05DD6465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71273" y="5579516"/>
            <a:ext cx="875267" cy="875267"/>
          </a:xfrm>
          <a:prstGeom prst="rect">
            <a:avLst/>
          </a:prstGeom>
        </p:spPr>
      </p:pic>
      <p:sp>
        <p:nvSpPr>
          <p:cNvPr id="17" name="Nadpis 6">
            <a:extLst>
              <a:ext uri="{FF2B5EF4-FFF2-40B4-BE49-F238E27FC236}">
                <a16:creationId xmlns:a16="http://schemas.microsoft.com/office/drawing/2014/main" id="{9B09329C-54BB-4545-B950-406790C197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965" y="224593"/>
            <a:ext cx="8107982" cy="612119"/>
          </a:xfrm>
        </p:spPr>
        <p:txBody>
          <a:bodyPr>
            <a:noAutofit/>
          </a:bodyPr>
          <a:lstStyle/>
          <a:p>
            <a:pPr>
              <a:lnSpc>
                <a:spcPct val="125000"/>
              </a:lnSpc>
            </a:pPr>
            <a:r>
              <a:rPr lang="cs-CZ" sz="20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Stav dle specifických cílů</a:t>
            </a:r>
            <a:br>
              <a:rPr lang="pl-PL" altLang="cs-CZ" sz="2000" b="1" dirty="0">
                <a:solidFill>
                  <a:srgbClr val="000099"/>
                </a:solidFill>
                <a:latin typeface="Arial" charset="0"/>
                <a:cs typeface="Arial" charset="0"/>
              </a:rPr>
            </a:br>
            <a:r>
              <a:rPr lang="pl-PL" altLang="cs-CZ" sz="2000" b="1" dirty="0">
                <a:solidFill>
                  <a:srgbClr val="FF6600"/>
                </a:solidFill>
                <a:latin typeface="Arial" charset="0"/>
                <a:cs typeface="Arial" charset="0"/>
              </a:rPr>
              <a:t>Stan według celów szczegółowych</a:t>
            </a:r>
            <a:endParaRPr lang="cs-CZ" sz="2000" b="1" dirty="0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Obrázek 2" descr="Obsah obrázku bílé, design&#10;&#10;Popis byl vytvořen automaticky">
            <a:extLst>
              <a:ext uri="{FF2B5EF4-FFF2-40B4-BE49-F238E27FC236}">
                <a16:creationId xmlns:a16="http://schemas.microsoft.com/office/drawing/2014/main" id="{570F68B0-A691-CCB4-2522-B48F995A3F5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15955" y="5969802"/>
            <a:ext cx="3149249" cy="699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8840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id="{83AB9845-D6BC-88D6-E864-9C68D308D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026898"/>
            <a:ext cx="858486" cy="858486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348F37F9-057D-73E2-5936-CF08750CE8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1772" y="5743407"/>
            <a:ext cx="858486" cy="858486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635ABCEC-8226-3485-4AF9-CFDC34D143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25856" y="6025540"/>
            <a:ext cx="575144" cy="858486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8BDAE20A-88E9-EE68-569F-AC649D5383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" y="-27384"/>
            <a:ext cx="293102" cy="293102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A5464020-4B8D-41A5-BAE6-7BF4293D08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50898" y="-27384"/>
            <a:ext cx="293102" cy="293102"/>
          </a:xfrm>
          <a:prstGeom prst="rect">
            <a:avLst/>
          </a:prstGeom>
        </p:spPr>
      </p:pic>
      <p:graphicFrame>
        <p:nvGraphicFramePr>
          <p:cNvPr id="16" name="Tabulka 2">
            <a:extLst>
              <a:ext uri="{FF2B5EF4-FFF2-40B4-BE49-F238E27FC236}">
                <a16:creationId xmlns:a16="http://schemas.microsoft.com/office/drawing/2014/main" id="{75DEC0FF-2380-4BD3-8A55-0E976553F9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1599255"/>
              </p:ext>
            </p:extLst>
          </p:nvPr>
        </p:nvGraphicFramePr>
        <p:xfrm>
          <a:off x="293102" y="980727"/>
          <a:ext cx="8557796" cy="4598789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4278898">
                  <a:extLst>
                    <a:ext uri="{9D8B030D-6E8A-4147-A177-3AD203B41FA5}">
                      <a16:colId xmlns:a16="http://schemas.microsoft.com/office/drawing/2014/main" val="3983641993"/>
                    </a:ext>
                  </a:extLst>
                </a:gridCol>
                <a:gridCol w="4278898">
                  <a:extLst>
                    <a:ext uri="{9D8B030D-6E8A-4147-A177-3AD203B41FA5}">
                      <a16:colId xmlns:a16="http://schemas.microsoft.com/office/drawing/2014/main" val="2517259943"/>
                    </a:ext>
                  </a:extLst>
                </a:gridCol>
              </a:tblGrid>
              <a:tr h="4598789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cs-CZ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12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P4.2 – Spolupráce institucí a obyvatel</a:t>
                      </a:r>
                      <a:endParaRPr kumimoji="0" lang="cs-CZ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628650" marR="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12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byla ukončena první výzva, schváleno 15 žádostí o podporu </a:t>
                      </a:r>
                    </a:p>
                    <a:p>
                      <a:pPr marL="628650" marR="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12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vyhlášena druhá výzva, projektové záměry budou přijímány do 14. 1. 2026</a:t>
                      </a:r>
                    </a:p>
                    <a:p>
                      <a:pPr marL="628650" marR="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12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cs-CZ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pl-PL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12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pl-PL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P4.2 – Współpraca instytucji i mieszkańców</a:t>
                      </a:r>
                    </a:p>
                    <a:p>
                      <a:pPr marL="628650" marR="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12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pl-PL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zakończył się pierwszy nabór, zatwierdzono 15 wniosków o dofinansowanie</a:t>
                      </a:r>
                    </a:p>
                    <a:p>
                      <a:pPr marL="628650" marR="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pl-PL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ogłoszono drugi nabór, propozycje projektowe będą przyjmowane do 14 stycznia 2026 r.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82206565"/>
                  </a:ext>
                </a:extLst>
              </a:tr>
            </a:tbl>
          </a:graphicData>
        </a:graphic>
      </p:graphicFrame>
      <p:pic>
        <p:nvPicPr>
          <p:cNvPr id="12" name="Obrázek 11">
            <a:extLst>
              <a:ext uri="{FF2B5EF4-FFF2-40B4-BE49-F238E27FC236}">
                <a16:creationId xmlns:a16="http://schemas.microsoft.com/office/drawing/2014/main" id="{14E7500F-33D8-F0F4-5799-BBE05DD6465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71273" y="5579516"/>
            <a:ext cx="875267" cy="875267"/>
          </a:xfrm>
          <a:prstGeom prst="rect">
            <a:avLst/>
          </a:prstGeom>
        </p:spPr>
      </p:pic>
      <p:sp>
        <p:nvSpPr>
          <p:cNvPr id="17" name="Nadpis 6">
            <a:extLst>
              <a:ext uri="{FF2B5EF4-FFF2-40B4-BE49-F238E27FC236}">
                <a16:creationId xmlns:a16="http://schemas.microsoft.com/office/drawing/2014/main" id="{9B09329C-54BB-4545-B950-406790C197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965" y="224593"/>
            <a:ext cx="8107982" cy="612119"/>
          </a:xfrm>
        </p:spPr>
        <p:txBody>
          <a:bodyPr>
            <a:noAutofit/>
          </a:bodyPr>
          <a:lstStyle/>
          <a:p>
            <a:pPr>
              <a:lnSpc>
                <a:spcPct val="125000"/>
              </a:lnSpc>
            </a:pPr>
            <a:r>
              <a:rPr lang="cs-CZ" sz="20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Stav dle specifických cílů</a:t>
            </a:r>
            <a:br>
              <a:rPr lang="pl-PL" altLang="cs-CZ" sz="2000" b="1" dirty="0">
                <a:solidFill>
                  <a:srgbClr val="000099"/>
                </a:solidFill>
                <a:latin typeface="Arial" charset="0"/>
                <a:cs typeface="Arial" charset="0"/>
              </a:rPr>
            </a:br>
            <a:r>
              <a:rPr lang="pl-PL" altLang="cs-CZ" sz="2000" b="1" dirty="0">
                <a:solidFill>
                  <a:srgbClr val="FF6600"/>
                </a:solidFill>
                <a:latin typeface="Arial" charset="0"/>
                <a:cs typeface="Arial" charset="0"/>
              </a:rPr>
              <a:t>Stan według celów szczegółowych</a:t>
            </a:r>
            <a:endParaRPr lang="cs-CZ" sz="2000" b="1" dirty="0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Obrázek 2" descr="Obsah obrázku bílé, design&#10;&#10;Popis byl vytvořen automaticky">
            <a:extLst>
              <a:ext uri="{FF2B5EF4-FFF2-40B4-BE49-F238E27FC236}">
                <a16:creationId xmlns:a16="http://schemas.microsoft.com/office/drawing/2014/main" id="{570F68B0-A691-CCB4-2522-B48F995A3F5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15955" y="5969802"/>
            <a:ext cx="3149249" cy="699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3615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id="{83AB9845-D6BC-88D6-E864-9C68D308D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026898"/>
            <a:ext cx="858486" cy="858486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348F37F9-057D-73E2-5936-CF08750CE8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1772" y="5743407"/>
            <a:ext cx="858486" cy="858486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635ABCEC-8226-3485-4AF9-CFDC34D143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25856" y="6025540"/>
            <a:ext cx="575144" cy="858486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8BDAE20A-88E9-EE68-569F-AC649D5383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" y="-27384"/>
            <a:ext cx="293102" cy="293102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A5464020-4B8D-41A5-BAE6-7BF4293D08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50898" y="-27384"/>
            <a:ext cx="293102" cy="293102"/>
          </a:xfrm>
          <a:prstGeom prst="rect">
            <a:avLst/>
          </a:prstGeom>
        </p:spPr>
      </p:pic>
      <p:graphicFrame>
        <p:nvGraphicFramePr>
          <p:cNvPr id="16" name="Tabulka 2">
            <a:extLst>
              <a:ext uri="{FF2B5EF4-FFF2-40B4-BE49-F238E27FC236}">
                <a16:creationId xmlns:a16="http://schemas.microsoft.com/office/drawing/2014/main" id="{75DEC0FF-2380-4BD3-8A55-0E976553F9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8959829"/>
              </p:ext>
            </p:extLst>
          </p:nvPr>
        </p:nvGraphicFramePr>
        <p:xfrm>
          <a:off x="293102" y="980727"/>
          <a:ext cx="8557796" cy="4392489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4278898">
                  <a:extLst>
                    <a:ext uri="{9D8B030D-6E8A-4147-A177-3AD203B41FA5}">
                      <a16:colId xmlns:a16="http://schemas.microsoft.com/office/drawing/2014/main" val="3983641993"/>
                    </a:ext>
                  </a:extLst>
                </a:gridCol>
                <a:gridCol w="4278898">
                  <a:extLst>
                    <a:ext uri="{9D8B030D-6E8A-4147-A177-3AD203B41FA5}">
                      <a16:colId xmlns:a16="http://schemas.microsoft.com/office/drawing/2014/main" val="2517259943"/>
                    </a:ext>
                  </a:extLst>
                </a:gridCol>
              </a:tblGrid>
              <a:tr h="4392489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cs-CZ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12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P5 – Podnikání</a:t>
                      </a:r>
                      <a:endParaRPr kumimoji="0" lang="cs-CZ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628650" marR="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12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vyhlášena první výzva, projektové záměry budou přijímány do 14. 1. 2026</a:t>
                      </a:r>
                    </a:p>
                    <a:p>
                      <a:pPr marL="628650" marR="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12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cs-CZ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highlight>
                          <a:srgbClr val="FFFF00"/>
                        </a:highlight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628650" marR="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12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cs-CZ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628650" marR="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12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cs-CZ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pl-PL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12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pl-PL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P5 – Przedsiębiorczość</a:t>
                      </a:r>
                      <a:endParaRPr kumimoji="0" lang="pl-PL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628650" marR="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pl-PL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ogłoszono pierwszy nabór, propozycje projektowe będą przyjmowane do 14 stycznia 2026 r.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82206565"/>
                  </a:ext>
                </a:extLst>
              </a:tr>
            </a:tbl>
          </a:graphicData>
        </a:graphic>
      </p:graphicFrame>
      <p:pic>
        <p:nvPicPr>
          <p:cNvPr id="12" name="Obrázek 11">
            <a:extLst>
              <a:ext uri="{FF2B5EF4-FFF2-40B4-BE49-F238E27FC236}">
                <a16:creationId xmlns:a16="http://schemas.microsoft.com/office/drawing/2014/main" id="{14E7500F-33D8-F0F4-5799-BBE05DD6465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71273" y="5434878"/>
            <a:ext cx="875267" cy="875267"/>
          </a:xfrm>
          <a:prstGeom prst="rect">
            <a:avLst/>
          </a:prstGeom>
        </p:spPr>
      </p:pic>
      <p:sp>
        <p:nvSpPr>
          <p:cNvPr id="17" name="Nadpis 6">
            <a:extLst>
              <a:ext uri="{FF2B5EF4-FFF2-40B4-BE49-F238E27FC236}">
                <a16:creationId xmlns:a16="http://schemas.microsoft.com/office/drawing/2014/main" id="{9B09329C-54BB-4545-B950-406790C197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965" y="224593"/>
            <a:ext cx="8107982" cy="612119"/>
          </a:xfrm>
        </p:spPr>
        <p:txBody>
          <a:bodyPr>
            <a:noAutofit/>
          </a:bodyPr>
          <a:lstStyle/>
          <a:p>
            <a:pPr>
              <a:lnSpc>
                <a:spcPct val="125000"/>
              </a:lnSpc>
            </a:pPr>
            <a:r>
              <a:rPr lang="cs-CZ" sz="20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Stav dle specifických cílů</a:t>
            </a:r>
            <a:br>
              <a:rPr lang="pl-PL" altLang="cs-CZ" sz="2000" b="1" dirty="0">
                <a:solidFill>
                  <a:srgbClr val="000099"/>
                </a:solidFill>
                <a:latin typeface="Arial" charset="0"/>
                <a:cs typeface="Arial" charset="0"/>
              </a:rPr>
            </a:br>
            <a:r>
              <a:rPr lang="pl-PL" altLang="cs-CZ" sz="2000" b="1" dirty="0">
                <a:solidFill>
                  <a:srgbClr val="FF6600"/>
                </a:solidFill>
                <a:latin typeface="Arial" charset="0"/>
                <a:cs typeface="Arial" charset="0"/>
              </a:rPr>
              <a:t>Stan według celów szczegółowych</a:t>
            </a:r>
            <a:endParaRPr lang="cs-CZ" sz="2000" b="1" dirty="0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Obrázek 2" descr="Obsah obrázku bílé, design&#10;&#10;Popis byl vytvořen automaticky">
            <a:extLst>
              <a:ext uri="{FF2B5EF4-FFF2-40B4-BE49-F238E27FC236}">
                <a16:creationId xmlns:a16="http://schemas.microsoft.com/office/drawing/2014/main" id="{25488C36-F3D8-DD45-63D8-EB1A90B4100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15955" y="5822871"/>
            <a:ext cx="3149249" cy="699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72754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id="{83AB9845-D6BC-88D6-E864-9C68D308D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026898"/>
            <a:ext cx="858486" cy="858486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348F37F9-057D-73E2-5936-CF08750CE8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1772" y="5743407"/>
            <a:ext cx="858486" cy="858486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635ABCEC-8226-3485-4AF9-CFDC34D143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25856" y="6025540"/>
            <a:ext cx="575144" cy="858486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8BDAE20A-88E9-EE68-569F-AC649D5383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" y="-27384"/>
            <a:ext cx="293102" cy="293102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A5464020-4B8D-41A5-BAE6-7BF4293D08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50898" y="-27384"/>
            <a:ext cx="293102" cy="293102"/>
          </a:xfrm>
          <a:prstGeom prst="rect">
            <a:avLst/>
          </a:prstGeom>
        </p:spPr>
      </p:pic>
      <p:graphicFrame>
        <p:nvGraphicFramePr>
          <p:cNvPr id="16" name="Tabulka 2">
            <a:extLst>
              <a:ext uri="{FF2B5EF4-FFF2-40B4-BE49-F238E27FC236}">
                <a16:creationId xmlns:a16="http://schemas.microsoft.com/office/drawing/2014/main" id="{75DEC0FF-2380-4BD3-8A55-0E976553F919}"/>
              </a:ext>
            </a:extLst>
          </p:cNvPr>
          <p:cNvGraphicFramePr>
            <a:graphicFrameLocks noGrp="1"/>
          </p:cNvGraphicFramePr>
          <p:nvPr/>
        </p:nvGraphicFramePr>
        <p:xfrm>
          <a:off x="293102" y="980727"/>
          <a:ext cx="8557796" cy="4392489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4278898">
                  <a:extLst>
                    <a:ext uri="{9D8B030D-6E8A-4147-A177-3AD203B41FA5}">
                      <a16:colId xmlns:a16="http://schemas.microsoft.com/office/drawing/2014/main" val="3983641993"/>
                    </a:ext>
                  </a:extLst>
                </a:gridCol>
                <a:gridCol w="4278898">
                  <a:extLst>
                    <a:ext uri="{9D8B030D-6E8A-4147-A177-3AD203B41FA5}">
                      <a16:colId xmlns:a16="http://schemas.microsoft.com/office/drawing/2014/main" val="2517259943"/>
                    </a:ext>
                  </a:extLst>
                </a:gridCol>
              </a:tblGrid>
              <a:tr h="4392489">
                <a:tc>
                  <a:txBody>
                    <a:bodyPr/>
                    <a:lstStyle/>
                    <a:p>
                      <a:pPr marL="628650" marR="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12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cs-CZ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pl-PL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82206565"/>
                  </a:ext>
                </a:extLst>
              </a:tr>
            </a:tbl>
          </a:graphicData>
        </a:graphic>
      </p:graphicFrame>
      <p:pic>
        <p:nvPicPr>
          <p:cNvPr id="12" name="Obrázek 11">
            <a:extLst>
              <a:ext uri="{FF2B5EF4-FFF2-40B4-BE49-F238E27FC236}">
                <a16:creationId xmlns:a16="http://schemas.microsoft.com/office/drawing/2014/main" id="{14E7500F-33D8-F0F4-5799-BBE05DD6465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71273" y="5434878"/>
            <a:ext cx="875267" cy="875267"/>
          </a:xfrm>
          <a:prstGeom prst="rect">
            <a:avLst/>
          </a:prstGeom>
        </p:spPr>
      </p:pic>
      <p:graphicFrame>
        <p:nvGraphicFramePr>
          <p:cNvPr id="3" name="Tabulka 2">
            <a:extLst>
              <a:ext uri="{FF2B5EF4-FFF2-40B4-BE49-F238E27FC236}">
                <a16:creationId xmlns:a16="http://schemas.microsoft.com/office/drawing/2014/main" id="{7F97BF25-3F48-F9F1-80EF-401CD031031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9828203"/>
              </p:ext>
            </p:extLst>
          </p:nvPr>
        </p:nvGraphicFramePr>
        <p:xfrm>
          <a:off x="251521" y="980727"/>
          <a:ext cx="8599378" cy="4320481"/>
        </p:xfrm>
        <a:graphic>
          <a:graphicData uri="http://schemas.openxmlformats.org/drawingml/2006/table">
            <a:tbl>
              <a:tblPr firstRow="1" bandRow="1"/>
              <a:tblGrid>
                <a:gridCol w="2736303">
                  <a:extLst>
                    <a:ext uri="{9D8B030D-6E8A-4147-A177-3AD203B41FA5}">
                      <a16:colId xmlns:a16="http://schemas.microsoft.com/office/drawing/2014/main" val="3602327075"/>
                    </a:ext>
                  </a:extLst>
                </a:gridCol>
                <a:gridCol w="1944216">
                  <a:extLst>
                    <a:ext uri="{9D8B030D-6E8A-4147-A177-3AD203B41FA5}">
                      <a16:colId xmlns:a16="http://schemas.microsoft.com/office/drawing/2014/main" val="797055923"/>
                    </a:ext>
                  </a:extLst>
                </a:gridCol>
                <a:gridCol w="1862264">
                  <a:extLst>
                    <a:ext uri="{9D8B030D-6E8A-4147-A177-3AD203B41FA5}">
                      <a16:colId xmlns:a16="http://schemas.microsoft.com/office/drawing/2014/main" val="1850216122"/>
                    </a:ext>
                  </a:extLst>
                </a:gridCol>
                <a:gridCol w="2056595">
                  <a:extLst>
                    <a:ext uri="{9D8B030D-6E8A-4147-A177-3AD203B41FA5}">
                      <a16:colId xmlns:a16="http://schemas.microsoft.com/office/drawing/2014/main" val="470879367"/>
                    </a:ext>
                  </a:extLst>
                </a:gridCol>
              </a:tblGrid>
              <a:tr h="88896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kumimoji="0" lang="cs-CZ" sz="12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charset="0"/>
                          <a:ea typeface="+mj-ea"/>
                          <a:cs typeface="Arial" charset="0"/>
                        </a:rPr>
                        <a:t>Specifický cíl / </a:t>
                      </a:r>
                      <a:r>
                        <a:rPr lang="cs-CZ" sz="1200" b="1" kern="1200" dirty="0">
                          <a:solidFill>
                            <a:srgbClr val="FF66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Cel </a:t>
                      </a:r>
                      <a:r>
                        <a:rPr lang="cs-CZ" sz="1200" b="1" kern="1200" dirty="0" err="1">
                          <a:solidFill>
                            <a:srgbClr val="FF66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szczegółowy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56" marR="58956" marT="29478" marB="2947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kumimoji="0" lang="cs-CZ" sz="12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charset="0"/>
                          <a:ea typeface="+mj-ea"/>
                          <a:cs typeface="Arial" charset="0"/>
                        </a:rPr>
                        <a:t>Počet schválených projektů / </a:t>
                      </a:r>
                      <a:r>
                        <a:rPr lang="en-GB" sz="1200" b="1" kern="1200" dirty="0" err="1">
                          <a:solidFill>
                            <a:srgbClr val="FF66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Liczba</a:t>
                      </a:r>
                      <a:r>
                        <a:rPr lang="en-GB" sz="1200" b="1" kern="1200" dirty="0">
                          <a:solidFill>
                            <a:srgbClr val="FF66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200" b="1" kern="1200" dirty="0" err="1">
                          <a:solidFill>
                            <a:srgbClr val="FF66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zatwierdzonych</a:t>
                      </a:r>
                      <a:r>
                        <a:rPr lang="en-GB" sz="1200" b="1" kern="1200" dirty="0">
                          <a:solidFill>
                            <a:srgbClr val="FF66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200" b="1" kern="1200" dirty="0" err="1">
                          <a:solidFill>
                            <a:srgbClr val="FF66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projektów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56" marR="58956" marT="29478" marB="2947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kumimoji="0" lang="cs-CZ" sz="12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charset="0"/>
                          <a:ea typeface="+mj-ea"/>
                          <a:cs typeface="Arial" charset="0"/>
                        </a:rPr>
                        <a:t>Počet projektů s právním aktem / </a:t>
                      </a:r>
                      <a:r>
                        <a:rPr lang="cs-CZ" sz="1200" b="1" kern="1200" dirty="0" err="1">
                          <a:solidFill>
                            <a:srgbClr val="FF66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Liczba</a:t>
                      </a:r>
                      <a:r>
                        <a:rPr lang="cs-CZ" sz="1200" b="1" kern="1200" dirty="0">
                          <a:solidFill>
                            <a:srgbClr val="FF66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s-CZ" sz="1200" b="1" kern="1200" dirty="0" err="1">
                          <a:solidFill>
                            <a:srgbClr val="FF66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zakontraktowanych</a:t>
                      </a:r>
                      <a:r>
                        <a:rPr lang="cs-CZ" sz="1200" b="1" kern="1200" dirty="0">
                          <a:solidFill>
                            <a:srgbClr val="FF66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s-CZ" sz="1200" b="1" kern="1200" dirty="0" err="1">
                          <a:solidFill>
                            <a:srgbClr val="FF66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projektów</a:t>
                      </a:r>
                      <a:endParaRPr lang="cs-CZ" sz="1200" b="1" kern="1200" dirty="0">
                        <a:solidFill>
                          <a:srgbClr val="FF66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56" marR="58956" marT="29478" marB="2947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kumimoji="0" lang="cs-CZ" sz="12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charset="0"/>
                          <a:ea typeface="+mj-ea"/>
                          <a:cs typeface="Arial" charset="0"/>
                        </a:rPr>
                        <a:t>Smluvně navázané prostředky / </a:t>
                      </a:r>
                      <a:r>
                        <a:rPr lang="cs-CZ" sz="1200" b="1" kern="1200" dirty="0" err="1">
                          <a:solidFill>
                            <a:srgbClr val="FF66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Zakontraktowane</a:t>
                      </a:r>
                      <a:r>
                        <a:rPr lang="cs-CZ" sz="1200" b="1" kern="1200" dirty="0">
                          <a:solidFill>
                            <a:srgbClr val="FF66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s-CZ" sz="1200" b="1" kern="1200" dirty="0" err="1">
                          <a:solidFill>
                            <a:srgbClr val="FF66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środki</a:t>
                      </a:r>
                      <a:r>
                        <a:rPr lang="cs-CZ" sz="1200" b="1" kern="1200" dirty="0">
                          <a:solidFill>
                            <a:srgbClr val="FF66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(EUR EFRR)</a:t>
                      </a:r>
                    </a:p>
                  </a:txBody>
                  <a:tcPr marL="58956" marR="58956" marT="29478" marB="2947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4092792"/>
                  </a:ext>
                </a:extLst>
              </a:tr>
              <a:tr h="43418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200" kern="1200" dirty="0"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1.1 IZS </a:t>
                      </a:r>
                      <a:r>
                        <a:rPr lang="cs-CZ" sz="12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 </a:t>
                      </a:r>
                      <a:r>
                        <a:rPr lang="pl-PL" sz="1200" kern="1200" dirty="0">
                          <a:solidFill>
                            <a:srgbClr val="FF66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Zintegrowany system ratownictwa</a:t>
                      </a:r>
                      <a:endParaRPr lang="cs-CZ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56" marR="58956" marT="29478" marB="2947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200" kern="1200" dirty="0"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cs-CZ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56" marR="58956" marT="29478" marB="2947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200" kern="1200" dirty="0"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cs-CZ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56" marR="58956" marT="29478" marB="2947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cs-CZ" sz="1200" kern="1200" dirty="0"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9 603 233 €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6479192"/>
                  </a:ext>
                </a:extLst>
              </a:tr>
              <a:tr h="434184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1.2 Životní prostředí </a:t>
                      </a:r>
                      <a:r>
                        <a:rPr kumimoji="0" lang="cs-CZ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 </a:t>
                      </a:r>
                      <a:r>
                        <a:rPr kumimoji="0" lang="pl-PL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Środowisko</a:t>
                      </a:r>
                      <a:endParaRPr kumimoji="0" lang="cs-CZ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56" marR="58956" marT="29478" marB="2947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kumimoji="0" lang="cs-CZ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56" marR="58956" marT="29478" marB="2947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kumimoji="0" lang="cs-CZ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56" marR="58956" marT="29478" marB="2947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cs-CZ" sz="1200" kern="1200" dirty="0"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6 781 682 €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5451434"/>
                  </a:ext>
                </a:extLst>
              </a:tr>
              <a:tr h="24714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200" kern="1200" dirty="0"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 Cestovní ruch </a:t>
                      </a:r>
                      <a:r>
                        <a:rPr lang="cs-CZ" sz="12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 </a:t>
                      </a:r>
                      <a:r>
                        <a:rPr lang="pl-PL" sz="1200" kern="1200" dirty="0">
                          <a:solidFill>
                            <a:srgbClr val="FF66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Turystyka</a:t>
                      </a:r>
                      <a:endParaRPr lang="cs-CZ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56" marR="58956" marT="29478" marB="2947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200" kern="1200" dirty="0"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 + 6</a:t>
                      </a:r>
                      <a:endParaRPr lang="cs-CZ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56" marR="58956" marT="29478" marB="2947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200" kern="1200" dirty="0"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 + 6</a:t>
                      </a:r>
                      <a:endParaRPr lang="cs-CZ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56" marR="58956" marT="29478" marB="2947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cs-CZ" sz="1200" kern="1200" dirty="0"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49 395 346 €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7238154"/>
                  </a:ext>
                </a:extLst>
              </a:tr>
              <a:tr h="24172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200" kern="1200"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 Doprava </a:t>
                      </a:r>
                      <a:r>
                        <a:rPr lang="cs-CZ" sz="120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 </a:t>
                      </a:r>
                      <a:r>
                        <a:rPr lang="pl-PL" sz="1200" kern="1200">
                          <a:solidFill>
                            <a:srgbClr val="FF66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Transport</a:t>
                      </a:r>
                      <a:endParaRPr lang="cs-CZ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56" marR="58956" marT="29478" marB="2947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200" kern="1200" dirty="0"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cs-CZ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56" marR="58956" marT="29478" marB="2947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200" kern="1200" dirty="0"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cs-CZ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56" marR="58956" marT="29478" marB="2947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cs-CZ" sz="1200" kern="1200" dirty="0"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32 172 373 €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228323"/>
                  </a:ext>
                </a:extLst>
              </a:tr>
              <a:tr h="6266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200" kern="1200" dirty="0"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4.1 Spolupráce veřejné správy / </a:t>
                      </a:r>
                      <a:r>
                        <a:rPr lang="pl-PL" sz="1200" kern="1200" dirty="0">
                          <a:solidFill>
                            <a:srgbClr val="FF66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Współpraca administracji publicznej</a:t>
                      </a:r>
                      <a:endParaRPr lang="cs-CZ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56" marR="58956" marT="29478" marB="2947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200" kern="1200" dirty="0"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 + 1</a:t>
                      </a:r>
                      <a:endParaRPr lang="cs-CZ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56" marR="58956" marT="29478" marB="2947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200" kern="1200" dirty="0"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 + 1</a:t>
                      </a:r>
                      <a:endParaRPr lang="cs-CZ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56" marR="58956" marT="29478" marB="2947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cs-CZ" sz="1200" kern="1200" dirty="0"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3 238 157 €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5817771"/>
                  </a:ext>
                </a:extLst>
              </a:tr>
              <a:tr h="62664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4.2 Spolupráce institucí a obyvatel / </a:t>
                      </a:r>
                      <a:r>
                        <a:rPr kumimoji="0" lang="pl-PL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Współpraca instytucji i mieszkańców</a:t>
                      </a:r>
                      <a:endParaRPr kumimoji="0" lang="cs-CZ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56" marR="58956" marT="29478" marB="2947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200" kern="1200" dirty="0"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 + 6</a:t>
                      </a:r>
                    </a:p>
                  </a:txBody>
                  <a:tcPr marL="58956" marR="58956" marT="29478" marB="2947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200" kern="1200" dirty="0"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 + 6</a:t>
                      </a:r>
                    </a:p>
                  </a:txBody>
                  <a:tcPr marL="58956" marR="58956" marT="29478" marB="2947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cs-CZ" sz="1200" kern="1200" dirty="0"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25 419 629 €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0251531"/>
                  </a:ext>
                </a:extLst>
              </a:tr>
              <a:tr h="43418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200" kern="1200" dirty="0"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5. Podnikání / </a:t>
                      </a:r>
                      <a:r>
                        <a:rPr lang="pl-PL" sz="1200" kern="1200" dirty="0">
                          <a:solidFill>
                            <a:srgbClr val="FF66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Przedsiębiorczość</a:t>
                      </a:r>
                      <a:endParaRPr lang="cs-CZ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56" marR="58956" marT="29478" marB="2947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200" kern="1200" dirty="0"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cs-CZ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56" marR="58956" marT="29478" marB="2947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200" kern="1200" dirty="0"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cs-CZ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56" marR="58956" marT="29478" marB="2947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kern="1200" dirty="0"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58956" marR="58956" marT="29478" marB="2947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5123989"/>
                  </a:ext>
                </a:extLst>
              </a:tr>
              <a:tr h="377366">
                <a:tc>
                  <a:txBody>
                    <a:bodyPr/>
                    <a:lstStyle/>
                    <a:p>
                      <a:pPr marL="0" algn="l" defTabSz="6858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200" b="1" kern="1200" dirty="0"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CELKEM / </a:t>
                      </a:r>
                      <a:r>
                        <a:rPr lang="pl-PL" sz="1200" b="1" kern="1200" dirty="0">
                          <a:solidFill>
                            <a:srgbClr val="FF66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ŁĄCZNIE</a:t>
                      </a:r>
                    </a:p>
                  </a:txBody>
                  <a:tcPr marL="58956" marR="58956" marT="29478" marB="2947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b="1" kern="1200" dirty="0"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68 + 13</a:t>
                      </a:r>
                    </a:p>
                  </a:txBody>
                  <a:tcPr marL="58956" marR="58956" marT="29478" marB="2947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b="1" kern="1200" dirty="0"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61 + 13</a:t>
                      </a:r>
                    </a:p>
                  </a:txBody>
                  <a:tcPr marL="58956" marR="58956" marT="29478" marB="2947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cs-CZ" sz="1200" b="1" kern="1200" dirty="0"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126 610 420 €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8244095"/>
                  </a:ext>
                </a:extLst>
              </a:tr>
            </a:tbl>
          </a:graphicData>
        </a:graphic>
      </p:graphicFrame>
      <p:sp>
        <p:nvSpPr>
          <p:cNvPr id="6" name="Nadpis 6">
            <a:extLst>
              <a:ext uri="{FF2B5EF4-FFF2-40B4-BE49-F238E27FC236}">
                <a16:creationId xmlns:a16="http://schemas.microsoft.com/office/drawing/2014/main" id="{5E388333-2C51-8089-1AE5-687C483425B2}"/>
              </a:ext>
            </a:extLst>
          </p:cNvPr>
          <p:cNvSpPr txBox="1">
            <a:spLocks/>
          </p:cNvSpPr>
          <p:nvPr/>
        </p:nvSpPr>
        <p:spPr>
          <a:xfrm>
            <a:off x="559965" y="224593"/>
            <a:ext cx="8107982" cy="6121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5000"/>
              </a:lnSpc>
            </a:pPr>
            <a:r>
              <a:rPr lang="cs-CZ" sz="20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Stav dle specifických cílů</a:t>
            </a:r>
            <a:br>
              <a:rPr lang="pl-PL" altLang="cs-CZ" sz="2000" b="1" dirty="0">
                <a:solidFill>
                  <a:srgbClr val="000099"/>
                </a:solidFill>
                <a:latin typeface="Arial" charset="0"/>
                <a:cs typeface="Arial" charset="0"/>
              </a:rPr>
            </a:br>
            <a:r>
              <a:rPr lang="pl-PL" altLang="cs-CZ" sz="2000" b="1" dirty="0">
                <a:solidFill>
                  <a:srgbClr val="FF6600"/>
                </a:solidFill>
                <a:latin typeface="Arial" charset="0"/>
                <a:cs typeface="Arial" charset="0"/>
              </a:rPr>
              <a:t>Stan według celów szczegółowych</a:t>
            </a:r>
            <a:endParaRPr lang="cs-CZ" sz="2000" b="1" dirty="0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Obrázek 3" descr="Obsah obrázku bílé, design&#10;&#10;Popis byl vytvořen automaticky">
            <a:extLst>
              <a:ext uri="{FF2B5EF4-FFF2-40B4-BE49-F238E27FC236}">
                <a16:creationId xmlns:a16="http://schemas.microsoft.com/office/drawing/2014/main" id="{BB88EAB9-DC8B-BF38-CC1E-2D5084A26B7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15955" y="5969802"/>
            <a:ext cx="3149249" cy="699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82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id="{83AB9845-D6BC-88D6-E864-9C68D308D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026898"/>
            <a:ext cx="858486" cy="858486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348F37F9-057D-73E2-5936-CF08750CE8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1772" y="5743407"/>
            <a:ext cx="858486" cy="858486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635ABCEC-8226-3485-4AF9-CFDC34D143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25856" y="6025540"/>
            <a:ext cx="575144" cy="858486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8BDAE20A-88E9-EE68-569F-AC649D5383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" y="-27384"/>
            <a:ext cx="293102" cy="293102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A5464020-4B8D-41A5-BAE6-7BF4293D08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50898" y="-27384"/>
            <a:ext cx="293102" cy="293102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14E7500F-33D8-F0F4-5799-BBE05DD6465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71273" y="5434878"/>
            <a:ext cx="875267" cy="875267"/>
          </a:xfrm>
          <a:prstGeom prst="rect">
            <a:avLst/>
          </a:prstGeom>
        </p:spPr>
      </p:pic>
      <p:sp>
        <p:nvSpPr>
          <p:cNvPr id="6" name="Nadpis 6">
            <a:extLst>
              <a:ext uri="{FF2B5EF4-FFF2-40B4-BE49-F238E27FC236}">
                <a16:creationId xmlns:a16="http://schemas.microsoft.com/office/drawing/2014/main" id="{5E388333-2C51-8089-1AE5-687C483425B2}"/>
              </a:ext>
            </a:extLst>
          </p:cNvPr>
          <p:cNvSpPr txBox="1">
            <a:spLocks/>
          </p:cNvSpPr>
          <p:nvPr/>
        </p:nvSpPr>
        <p:spPr>
          <a:xfrm>
            <a:off x="559965" y="224593"/>
            <a:ext cx="8107982" cy="6121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5000"/>
              </a:lnSpc>
            </a:pPr>
            <a:r>
              <a:rPr lang="cs-CZ" sz="20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Stav dle specifických cílů</a:t>
            </a:r>
            <a:br>
              <a:rPr lang="pl-PL" altLang="cs-CZ" sz="2000" b="1" dirty="0">
                <a:solidFill>
                  <a:srgbClr val="000099"/>
                </a:solidFill>
                <a:latin typeface="Arial" charset="0"/>
                <a:cs typeface="Arial" charset="0"/>
              </a:rPr>
            </a:br>
            <a:r>
              <a:rPr lang="pl-PL" altLang="cs-CZ" sz="2000" b="1" dirty="0">
                <a:solidFill>
                  <a:srgbClr val="FF6600"/>
                </a:solidFill>
                <a:latin typeface="Arial" charset="0"/>
                <a:cs typeface="Arial" charset="0"/>
              </a:rPr>
              <a:t>Stan według celów szczegółowych</a:t>
            </a:r>
            <a:endParaRPr lang="cs-CZ" sz="2000" b="1" dirty="0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Obrázek 3" descr="Obsah obrázku bílé, design&#10;&#10;Popis byl vytvořen automaticky">
            <a:extLst>
              <a:ext uri="{FF2B5EF4-FFF2-40B4-BE49-F238E27FC236}">
                <a16:creationId xmlns:a16="http://schemas.microsoft.com/office/drawing/2014/main" id="{BB88EAB9-DC8B-BF38-CC1E-2D5084A26B7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15955" y="5969802"/>
            <a:ext cx="3149249" cy="699558"/>
          </a:xfrm>
          <a:prstGeom prst="rect">
            <a:avLst/>
          </a:prstGeom>
        </p:spPr>
      </p:pic>
      <p:graphicFrame>
        <p:nvGraphicFramePr>
          <p:cNvPr id="5" name="Graf 4">
            <a:extLst>
              <a:ext uri="{FF2B5EF4-FFF2-40B4-BE49-F238E27FC236}">
                <a16:creationId xmlns:a16="http://schemas.microsoft.com/office/drawing/2014/main" id="{B4BEAE44-E323-44D6-868F-F49C64B9F64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31977478"/>
              </p:ext>
            </p:extLst>
          </p:nvPr>
        </p:nvGraphicFramePr>
        <p:xfrm>
          <a:off x="293102" y="1027548"/>
          <a:ext cx="8557795" cy="44269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</p:spTree>
    <p:extLst>
      <p:ext uri="{BB962C8B-B14F-4D97-AF65-F5344CB8AC3E}">
        <p14:creationId xmlns:p14="http://schemas.microsoft.com/office/powerpoint/2010/main" val="21554165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id="{83AB9845-D6BC-88D6-E864-9C68D308D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026898"/>
            <a:ext cx="858486" cy="858486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348F37F9-057D-73E2-5936-CF08750CE8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1772" y="5743407"/>
            <a:ext cx="858486" cy="858486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635ABCEC-8226-3485-4AF9-CFDC34D143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25856" y="6025540"/>
            <a:ext cx="575144" cy="858486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8BDAE20A-88E9-EE68-569F-AC649D5383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" y="-27384"/>
            <a:ext cx="293102" cy="293102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A5464020-4B8D-41A5-BAE6-7BF4293D08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50898" y="-27384"/>
            <a:ext cx="293102" cy="293102"/>
          </a:xfrm>
          <a:prstGeom prst="rect">
            <a:avLst/>
          </a:prstGeom>
        </p:spPr>
      </p:pic>
      <p:graphicFrame>
        <p:nvGraphicFramePr>
          <p:cNvPr id="16" name="Tabulka 2">
            <a:extLst>
              <a:ext uri="{FF2B5EF4-FFF2-40B4-BE49-F238E27FC236}">
                <a16:creationId xmlns:a16="http://schemas.microsoft.com/office/drawing/2014/main" id="{75DEC0FF-2380-4BD3-8A55-0E976553F9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959456"/>
              </p:ext>
            </p:extLst>
          </p:nvPr>
        </p:nvGraphicFramePr>
        <p:xfrm>
          <a:off x="293102" y="980727"/>
          <a:ext cx="8557796" cy="488950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4278898">
                  <a:extLst>
                    <a:ext uri="{9D8B030D-6E8A-4147-A177-3AD203B41FA5}">
                      <a16:colId xmlns:a16="http://schemas.microsoft.com/office/drawing/2014/main" val="3983641993"/>
                    </a:ext>
                  </a:extLst>
                </a:gridCol>
                <a:gridCol w="4278898">
                  <a:extLst>
                    <a:ext uri="{9D8B030D-6E8A-4147-A177-3AD203B41FA5}">
                      <a16:colId xmlns:a16="http://schemas.microsoft.com/office/drawing/2014/main" val="2517259943"/>
                    </a:ext>
                  </a:extLst>
                </a:gridCol>
              </a:tblGrid>
              <a:tr h="4392489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cs-CZ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12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2025 – nutno odeslat do EK </a:t>
                      </a:r>
                      <a:r>
                        <a:rPr kumimoji="0" lang="es-E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výdaje ve výši 10 880 726</a:t>
                      </a:r>
                      <a:r>
                        <a:rPr kumimoji="0" lang="cs-CZ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es-E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€</a:t>
                      </a:r>
                      <a:endParaRPr kumimoji="0" lang="cs-CZ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12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K 15. 5. 2025 bylo odesláno 4 876 000 </a:t>
                      </a:r>
                      <a:r>
                        <a:rPr kumimoji="0" lang="es-E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€</a:t>
                      </a:r>
                      <a:endParaRPr kumimoji="0" lang="cs-CZ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12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Další výdaje budou odeslány za období 16. 5. – 1. 9. 2025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12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cs-CZ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628650" marR="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12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cs-CZ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highlight>
                          <a:srgbClr val="FFFF00"/>
                        </a:highlight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628650" marR="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12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cs-CZ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628650" marR="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12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cs-CZ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pl-PL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12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pl-PL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2025 – należy przesłać do KE wydatki w wysokości 10 880 726 €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12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pl-PL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Na dzień 15 maja 2025 r. wysłano kwotę 4 876 </a:t>
                      </a:r>
                      <a:r>
                        <a:rPr kumimoji="0" lang="pl-PL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000 € </a:t>
                      </a:r>
                      <a:endParaRPr kumimoji="0" lang="pl-PL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12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pl-PL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Kolejne wydatki zostaną wysłane za okres od 16 maja do 1 września 2025 r.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82206565"/>
                  </a:ext>
                </a:extLst>
              </a:tr>
            </a:tbl>
          </a:graphicData>
        </a:graphic>
      </p:graphicFrame>
      <p:pic>
        <p:nvPicPr>
          <p:cNvPr id="12" name="Obrázek 11">
            <a:extLst>
              <a:ext uri="{FF2B5EF4-FFF2-40B4-BE49-F238E27FC236}">
                <a16:creationId xmlns:a16="http://schemas.microsoft.com/office/drawing/2014/main" id="{14E7500F-33D8-F0F4-5799-BBE05DD6465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71273" y="5434878"/>
            <a:ext cx="875267" cy="875267"/>
          </a:xfrm>
          <a:prstGeom prst="rect">
            <a:avLst/>
          </a:prstGeom>
        </p:spPr>
      </p:pic>
      <p:sp>
        <p:nvSpPr>
          <p:cNvPr id="17" name="Nadpis 6">
            <a:extLst>
              <a:ext uri="{FF2B5EF4-FFF2-40B4-BE49-F238E27FC236}">
                <a16:creationId xmlns:a16="http://schemas.microsoft.com/office/drawing/2014/main" id="{9B09329C-54BB-4545-B950-406790C197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965" y="224593"/>
            <a:ext cx="8107982" cy="612119"/>
          </a:xfrm>
        </p:spPr>
        <p:txBody>
          <a:bodyPr>
            <a:noAutofit/>
          </a:bodyPr>
          <a:lstStyle/>
          <a:p>
            <a:pPr>
              <a:lnSpc>
                <a:spcPct val="125000"/>
              </a:lnSpc>
            </a:pPr>
            <a:r>
              <a:rPr lang="cs-CZ" sz="20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Plnění pravidla N+3</a:t>
            </a:r>
            <a:br>
              <a:rPr lang="cs-CZ" sz="20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altLang="cs-CZ" sz="2000" b="1" dirty="0">
                <a:solidFill>
                  <a:srgbClr val="FF6600"/>
                </a:solidFill>
                <a:latin typeface="Arial" charset="0"/>
                <a:cs typeface="Arial" charset="0"/>
              </a:rPr>
              <a:t>Wdrażania zasady N+3</a:t>
            </a:r>
            <a:endParaRPr lang="cs-CZ" sz="2000" b="1" dirty="0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Obrázek 2" descr="Obsah obrázku bílé, design&#10;&#10;Popis byl vytvořen automaticky">
            <a:extLst>
              <a:ext uri="{FF2B5EF4-FFF2-40B4-BE49-F238E27FC236}">
                <a16:creationId xmlns:a16="http://schemas.microsoft.com/office/drawing/2014/main" id="{25488C36-F3D8-DD45-63D8-EB1A90B4100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15955" y="5822871"/>
            <a:ext cx="3149249" cy="699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028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>
            <a:extLst>
              <a:ext uri="{FF2B5EF4-FFF2-40B4-BE49-F238E27FC236}">
                <a16:creationId xmlns:a16="http://schemas.microsoft.com/office/drawing/2014/main" id="{E733C5C9-3747-D1D6-8DC2-7BC8BAA122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9550" y="1875675"/>
            <a:ext cx="6469110" cy="125311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cs-CZ" sz="27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Děkuji za pozornost</a:t>
            </a:r>
            <a:br>
              <a:rPr lang="cs-CZ" sz="27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700" b="1" dirty="0" err="1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Dziękuję</a:t>
            </a:r>
            <a:r>
              <a:rPr lang="cs-CZ" sz="2700" b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za </a:t>
            </a:r>
            <a:r>
              <a:rPr lang="cs-CZ" sz="2700" b="1" dirty="0" err="1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uwagę</a:t>
            </a:r>
            <a:endParaRPr lang="cs-CZ" sz="2700" b="1" dirty="0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83AB9845-D6BC-88D6-E864-9C68D308D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380" y="1698059"/>
            <a:ext cx="858486" cy="858486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348F37F9-057D-73E2-5936-CF08750CE8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89" y="2826816"/>
            <a:ext cx="858486" cy="858486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635ABCEC-8226-3485-4AF9-CFDC34D143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08" y="4559111"/>
            <a:ext cx="575144" cy="858486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14E7500F-33D8-F0F4-5799-BBE05DD6465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8175" y="5130404"/>
            <a:ext cx="875267" cy="875267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8BDAE20A-88E9-EE68-569F-AC649D5383B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5073" y="3995738"/>
            <a:ext cx="293102" cy="293102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A5464020-4B8D-41A5-BAE6-7BF4293D082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422377" y="5133767"/>
            <a:ext cx="293102" cy="293102"/>
          </a:xfrm>
          <a:prstGeom prst="rect">
            <a:avLst/>
          </a:prstGeom>
        </p:spPr>
      </p:pic>
      <p:pic>
        <p:nvPicPr>
          <p:cNvPr id="16" name="Grafický objekt 15">
            <a:extLst>
              <a:ext uri="{FF2B5EF4-FFF2-40B4-BE49-F238E27FC236}">
                <a16:creationId xmlns:a16="http://schemas.microsoft.com/office/drawing/2014/main" id="{FDA727DA-6EBA-4798-AE23-861AE025FF6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599651" y="3854137"/>
            <a:ext cx="1856662" cy="438581"/>
          </a:xfrm>
          <a:prstGeom prst="rect">
            <a:avLst/>
          </a:prstGeom>
        </p:spPr>
      </p:pic>
      <p:pic>
        <p:nvPicPr>
          <p:cNvPr id="17" name="Obrázek 16">
            <a:extLst>
              <a:ext uri="{FF2B5EF4-FFF2-40B4-BE49-F238E27FC236}">
                <a16:creationId xmlns:a16="http://schemas.microsoft.com/office/drawing/2014/main" id="{85D13087-EBBA-4071-A581-D8FC44231FB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440395" y="3769509"/>
            <a:ext cx="1722458" cy="626742"/>
          </a:xfrm>
          <a:prstGeom prst="rect">
            <a:avLst/>
          </a:prstGeom>
        </p:spPr>
      </p:pic>
      <p:pic>
        <p:nvPicPr>
          <p:cNvPr id="18" name="Obrázek 17">
            <a:extLst>
              <a:ext uri="{FF2B5EF4-FFF2-40B4-BE49-F238E27FC236}">
                <a16:creationId xmlns:a16="http://schemas.microsoft.com/office/drawing/2014/main" id="{C4B9A1A4-BADE-4159-B159-AA868022E81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088344" y="3907052"/>
            <a:ext cx="1647764" cy="351657"/>
          </a:xfrm>
          <a:prstGeom prst="rect">
            <a:avLst/>
          </a:prstGeom>
        </p:spPr>
      </p:pic>
      <p:pic>
        <p:nvPicPr>
          <p:cNvPr id="3" name="Obrázek 2" descr="Obsah obrázku bílé, design&#10;&#10;Popis byl vytvořen automaticky">
            <a:extLst>
              <a:ext uri="{FF2B5EF4-FFF2-40B4-BE49-F238E27FC236}">
                <a16:creationId xmlns:a16="http://schemas.microsoft.com/office/drawing/2014/main" id="{4511036E-33AB-6269-5554-91786F85D58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115955" y="5822871"/>
            <a:ext cx="3149249" cy="699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385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9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6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8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id="{83AB9845-D6BC-88D6-E864-9C68D308D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026898"/>
            <a:ext cx="858486" cy="858486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348F37F9-057D-73E2-5936-CF08750CE8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1772" y="5743407"/>
            <a:ext cx="858486" cy="858486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635ABCEC-8226-3485-4AF9-CFDC34D143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25856" y="6025540"/>
            <a:ext cx="575144" cy="858486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8BDAE20A-88E9-EE68-569F-AC649D5383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" y="-27384"/>
            <a:ext cx="293102" cy="293102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A5464020-4B8D-41A5-BAE6-7BF4293D08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50898" y="-27384"/>
            <a:ext cx="293102" cy="293102"/>
          </a:xfrm>
          <a:prstGeom prst="rect">
            <a:avLst/>
          </a:prstGeom>
        </p:spPr>
      </p:pic>
      <p:graphicFrame>
        <p:nvGraphicFramePr>
          <p:cNvPr id="16" name="Tabulka 2">
            <a:extLst>
              <a:ext uri="{FF2B5EF4-FFF2-40B4-BE49-F238E27FC236}">
                <a16:creationId xmlns:a16="http://schemas.microsoft.com/office/drawing/2014/main" id="{75DEC0FF-2380-4BD3-8A55-0E976553F9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3148844"/>
              </p:ext>
            </p:extLst>
          </p:nvPr>
        </p:nvGraphicFramePr>
        <p:xfrm>
          <a:off x="293102" y="980727"/>
          <a:ext cx="8557796" cy="4392489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4278898">
                  <a:extLst>
                    <a:ext uri="{9D8B030D-6E8A-4147-A177-3AD203B41FA5}">
                      <a16:colId xmlns:a16="http://schemas.microsoft.com/office/drawing/2014/main" val="3983641993"/>
                    </a:ext>
                  </a:extLst>
                </a:gridCol>
                <a:gridCol w="4278898">
                  <a:extLst>
                    <a:ext uri="{9D8B030D-6E8A-4147-A177-3AD203B41FA5}">
                      <a16:colId xmlns:a16="http://schemas.microsoft.com/office/drawing/2014/main" val="2517259943"/>
                    </a:ext>
                  </a:extLst>
                </a:gridCol>
              </a:tblGrid>
              <a:tr h="4392489">
                <a:tc>
                  <a:txBody>
                    <a:bodyPr/>
                    <a:lstStyle/>
                    <a:p>
                      <a:pPr marL="628650" marR="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12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cs-CZ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pl-PL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82206565"/>
                  </a:ext>
                </a:extLst>
              </a:tr>
            </a:tbl>
          </a:graphicData>
        </a:graphic>
      </p:graphicFrame>
      <p:pic>
        <p:nvPicPr>
          <p:cNvPr id="12" name="Obrázek 11">
            <a:extLst>
              <a:ext uri="{FF2B5EF4-FFF2-40B4-BE49-F238E27FC236}">
                <a16:creationId xmlns:a16="http://schemas.microsoft.com/office/drawing/2014/main" id="{14E7500F-33D8-F0F4-5799-BBE05DD6465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71273" y="5434878"/>
            <a:ext cx="875267" cy="875267"/>
          </a:xfrm>
          <a:prstGeom prst="rect">
            <a:avLst/>
          </a:prstGeom>
        </p:spPr>
      </p:pic>
      <p:sp>
        <p:nvSpPr>
          <p:cNvPr id="17" name="Nadpis 6">
            <a:extLst>
              <a:ext uri="{FF2B5EF4-FFF2-40B4-BE49-F238E27FC236}">
                <a16:creationId xmlns:a16="http://schemas.microsoft.com/office/drawing/2014/main" id="{9B09329C-54BB-4545-B950-406790C197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965" y="224593"/>
            <a:ext cx="8107982" cy="612119"/>
          </a:xfrm>
        </p:spPr>
        <p:txBody>
          <a:bodyPr>
            <a:noAutofit/>
          </a:bodyPr>
          <a:lstStyle/>
          <a:p>
            <a:pPr>
              <a:lnSpc>
                <a:spcPct val="125000"/>
              </a:lnSpc>
            </a:pPr>
            <a:r>
              <a:rPr kumimoji="0" lang="cs-CZ" alt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Rozpočet programu </a:t>
            </a:r>
            <a:br>
              <a:rPr kumimoji="0" lang="cs-CZ" alt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</a:br>
            <a:r>
              <a:rPr kumimoji="0" lang="cs-CZ" altLang="cs-CZ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Budżet</a:t>
            </a:r>
            <a:r>
              <a:rPr kumimoji="0" lang="cs-CZ" alt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 programu</a:t>
            </a:r>
            <a:endParaRPr lang="cs-CZ" sz="2000" b="1" dirty="0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Tabulka 2">
            <a:extLst>
              <a:ext uri="{FF2B5EF4-FFF2-40B4-BE49-F238E27FC236}">
                <a16:creationId xmlns:a16="http://schemas.microsoft.com/office/drawing/2014/main" id="{7F97BF25-3F48-F9F1-80EF-401CD031031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5847573"/>
              </p:ext>
            </p:extLst>
          </p:nvPr>
        </p:nvGraphicFramePr>
        <p:xfrm>
          <a:off x="293102" y="980726"/>
          <a:ext cx="8557796" cy="4478927"/>
        </p:xfrm>
        <a:graphic>
          <a:graphicData uri="http://schemas.openxmlformats.org/drawingml/2006/table">
            <a:tbl>
              <a:tblPr firstRow="1" bandRow="1"/>
              <a:tblGrid>
                <a:gridCol w="4789505">
                  <a:extLst>
                    <a:ext uri="{9D8B030D-6E8A-4147-A177-3AD203B41FA5}">
                      <a16:colId xmlns:a16="http://schemas.microsoft.com/office/drawing/2014/main" val="3602327075"/>
                    </a:ext>
                  </a:extLst>
                </a:gridCol>
                <a:gridCol w="1073569">
                  <a:extLst>
                    <a:ext uri="{9D8B030D-6E8A-4147-A177-3AD203B41FA5}">
                      <a16:colId xmlns:a16="http://schemas.microsoft.com/office/drawing/2014/main" val="797055923"/>
                    </a:ext>
                  </a:extLst>
                </a:gridCol>
                <a:gridCol w="2694722">
                  <a:extLst>
                    <a:ext uri="{9D8B030D-6E8A-4147-A177-3AD203B41FA5}">
                      <a16:colId xmlns:a16="http://schemas.microsoft.com/office/drawing/2014/main" val="1850216122"/>
                    </a:ext>
                  </a:extLst>
                </a:gridCol>
              </a:tblGrid>
              <a:tr h="55151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kumimoji="0" lang="cs-CZ" sz="17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charset="0"/>
                          <a:ea typeface="+mj-ea"/>
                          <a:cs typeface="Arial" charset="0"/>
                        </a:rPr>
                        <a:t>Specifický cíl / </a:t>
                      </a:r>
                      <a:r>
                        <a:rPr lang="cs-CZ" sz="1700" b="1" kern="1200" dirty="0">
                          <a:solidFill>
                            <a:srgbClr val="FF66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Cel </a:t>
                      </a:r>
                      <a:r>
                        <a:rPr lang="cs-CZ" sz="1700" b="1" kern="1200" dirty="0" err="1">
                          <a:solidFill>
                            <a:srgbClr val="FF66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szczegółowy</a:t>
                      </a:r>
                      <a:endParaRPr lang="cs-CZ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32" marR="64932" marT="32466" marB="3246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kumimoji="0" lang="cs-CZ" sz="13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charset="0"/>
                          <a:ea typeface="+mj-ea"/>
                          <a:cs typeface="Arial" charset="0"/>
                        </a:rPr>
                        <a:t>Podíl v %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300" b="1" kern="1200" dirty="0" err="1">
                          <a:solidFill>
                            <a:srgbClr val="FF66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Udział</a:t>
                      </a:r>
                      <a:r>
                        <a:rPr lang="en-GB" sz="1300" b="1" kern="1200" dirty="0">
                          <a:solidFill>
                            <a:srgbClr val="FF66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w %</a:t>
                      </a:r>
                      <a:endParaRPr lang="cs-CZ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32" marR="64932" marT="32466" marB="3246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kumimoji="0" lang="cs-CZ" sz="13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charset="0"/>
                          <a:ea typeface="+mj-ea"/>
                          <a:cs typeface="Arial" charset="0"/>
                        </a:rPr>
                        <a:t>Alokace z ERDF/ </a:t>
                      </a:r>
                      <a:r>
                        <a:rPr lang="cs-CZ" sz="1300" b="1" kern="1200" dirty="0" err="1">
                          <a:solidFill>
                            <a:srgbClr val="FF66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Alokacja</a:t>
                      </a:r>
                      <a:r>
                        <a:rPr lang="cs-CZ" sz="1300" b="1" kern="1200" dirty="0">
                          <a:solidFill>
                            <a:srgbClr val="FF66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EFRR</a:t>
                      </a:r>
                      <a:endParaRPr lang="cs-CZ" sz="1300" b="1" kern="1200" dirty="0">
                        <a:solidFill>
                          <a:srgbClr val="FF66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300" b="1" kern="1200" dirty="0">
                          <a:solidFill>
                            <a:srgbClr val="FF66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kumimoji="0" lang="cs-CZ" sz="13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charset="0"/>
                          <a:ea typeface="+mj-ea"/>
                          <a:cs typeface="Arial" charset="0"/>
                        </a:rPr>
                        <a:t>mil. / </a:t>
                      </a:r>
                      <a:r>
                        <a:rPr lang="cs-CZ" sz="1300" b="1" kern="1200" dirty="0" err="1">
                          <a:solidFill>
                            <a:srgbClr val="FF66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mln</a:t>
                      </a:r>
                      <a:r>
                        <a:rPr lang="cs-CZ" sz="1300" b="1" kern="1200" dirty="0">
                          <a:solidFill>
                            <a:srgbClr val="FF66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EUR)</a:t>
                      </a:r>
                      <a:endParaRPr lang="cs-CZ" sz="1300" b="1" kern="1200" dirty="0">
                        <a:solidFill>
                          <a:srgbClr val="FF66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32" marR="64932" marT="32466" marB="3246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4092792"/>
                  </a:ext>
                </a:extLst>
              </a:tr>
              <a:tr h="33548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300" kern="1200" dirty="0"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1.1 IZS </a:t>
                      </a:r>
                      <a:r>
                        <a:rPr lang="cs-CZ" sz="13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 </a:t>
                      </a:r>
                      <a:r>
                        <a:rPr lang="pl-PL" sz="1300" kern="1200" dirty="0">
                          <a:solidFill>
                            <a:srgbClr val="FF66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Zintegrowany system ratownictwa</a:t>
                      </a:r>
                      <a:endParaRPr lang="cs-CZ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32" marR="64932" marT="32466" marB="3246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300" kern="1200" dirty="0"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7 %</a:t>
                      </a:r>
                      <a:endParaRPr lang="cs-CZ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32" marR="64932" marT="32466" marB="3246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3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12 370 449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6479192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1.2 Životní prostředí </a:t>
                      </a:r>
                      <a:r>
                        <a:rPr kumimoji="0" lang="cs-CZ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 </a:t>
                      </a:r>
                      <a:r>
                        <a:rPr kumimoji="0" lang="pl-PL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Środowisko</a:t>
                      </a:r>
                      <a:endParaRPr kumimoji="0" lang="cs-CZ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32" marR="64932" marT="32466" marB="3246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7 %</a:t>
                      </a:r>
                      <a:endParaRPr kumimoji="0" lang="cs-CZ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32" marR="64932" marT="32466" marB="3246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11 701 776</a:t>
                      </a:r>
                      <a:endParaRPr kumimoji="0" lang="cs-CZ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32" marR="64932" marT="32466" marB="3246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5451434"/>
                  </a:ext>
                </a:extLst>
              </a:tr>
              <a:tr h="44436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300" kern="1200" dirty="0"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 Cestovní ruch </a:t>
                      </a:r>
                      <a:r>
                        <a:rPr lang="cs-CZ" sz="13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 </a:t>
                      </a:r>
                      <a:r>
                        <a:rPr lang="pl-PL" sz="1300" kern="1200" dirty="0">
                          <a:solidFill>
                            <a:srgbClr val="FF66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Turystyka</a:t>
                      </a:r>
                      <a:endParaRPr lang="cs-CZ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32" marR="64932" marT="32466" marB="3246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300" kern="1200"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40 %</a:t>
                      </a:r>
                      <a:endParaRPr lang="cs-CZ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32" marR="64932" marT="32466" marB="3246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cs-CZ" sz="1300" kern="1200" dirty="0"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66 867 290 </a:t>
                      </a:r>
                      <a:endParaRPr lang="cs-CZ" sz="1300" kern="1200" dirty="0"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300" kern="1200" dirty="0"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(z toho / </a:t>
                      </a:r>
                      <a:r>
                        <a:rPr lang="cs-CZ" sz="1300" kern="1200" dirty="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 </a:t>
                      </a:r>
                      <a:r>
                        <a:rPr lang="cs-CZ" sz="1300" kern="1200" dirty="0" err="1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tym</a:t>
                      </a:r>
                      <a:r>
                        <a:rPr lang="cs-CZ" sz="1300" kern="1200" dirty="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s-CZ" sz="1300" kern="1200" dirty="0"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15 454 450 FMP)</a:t>
                      </a:r>
                      <a:endParaRPr lang="cs-CZ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32" marR="64932" marT="32466" marB="3246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7238154"/>
                  </a:ext>
                </a:extLst>
              </a:tr>
              <a:tr h="4018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300" kern="1200"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 Doprava </a:t>
                      </a:r>
                      <a:r>
                        <a:rPr lang="cs-CZ" sz="130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 </a:t>
                      </a:r>
                      <a:r>
                        <a:rPr lang="pl-PL" sz="1300" kern="1200">
                          <a:solidFill>
                            <a:srgbClr val="FF66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Transport</a:t>
                      </a:r>
                      <a:endParaRPr lang="cs-CZ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32" marR="64932" marT="32466" marB="3246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300" kern="1200"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22 %</a:t>
                      </a:r>
                      <a:endParaRPr lang="cs-CZ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32" marR="64932" marT="32466" marB="3246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300" kern="1200" dirty="0"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36 777 010</a:t>
                      </a:r>
                      <a:endParaRPr lang="cs-CZ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32" marR="64932" marT="32466" marB="3246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228323"/>
                  </a:ext>
                </a:extLst>
              </a:tr>
              <a:tr h="72181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300" kern="1200" dirty="0"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4.1 Spolupráce veřejné správy / </a:t>
                      </a:r>
                      <a:r>
                        <a:rPr lang="pl-PL" sz="1300" kern="1200" dirty="0">
                          <a:solidFill>
                            <a:srgbClr val="FF66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Współpraca administracji publicznej</a:t>
                      </a:r>
                      <a:endParaRPr lang="cs-CZ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32" marR="64932" marT="32466" marB="3246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300" kern="1200" dirty="0"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2 %</a:t>
                      </a:r>
                      <a:endParaRPr lang="cs-CZ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32" marR="64932" marT="32466" marB="3246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cs-CZ" sz="1300" kern="1200" dirty="0"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3 343 365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kumimoji="0" lang="cs-CZ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(z toho / </a:t>
                      </a:r>
                      <a:r>
                        <a:rPr kumimoji="0" lang="cs-CZ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ED7D3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 </a:t>
                      </a:r>
                      <a:r>
                        <a:rPr kumimoji="0" lang="cs-CZ" sz="13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ED7D3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tym</a:t>
                      </a:r>
                      <a:r>
                        <a:rPr kumimoji="0" lang="cs-CZ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ED7D3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cs-CZ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500 000 FMP)</a:t>
                      </a:r>
                      <a:endParaRPr kumimoji="0" lang="cs-CZ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32" marR="64932" marT="32466" marB="3246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5817771"/>
                  </a:ext>
                </a:extLst>
              </a:tr>
              <a:tr h="721817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4.2 Spolupráce institucí a obyvatel / </a:t>
                      </a:r>
                      <a:r>
                        <a:rPr kumimoji="0" lang="pl-PL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Współpraca instytucji i mieszkańców</a:t>
                      </a:r>
                      <a:endParaRPr kumimoji="0" lang="cs-CZ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32" marR="64932" marT="32466" marB="3246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300" kern="1200" dirty="0"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18 %</a:t>
                      </a:r>
                    </a:p>
                  </a:txBody>
                  <a:tcPr marL="64932" marR="64932" marT="32466" marB="3246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cs-CZ" sz="1300" kern="1200" dirty="0"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30 090 280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kumimoji="0" lang="cs-CZ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(z toho / </a:t>
                      </a:r>
                      <a:r>
                        <a:rPr kumimoji="0" lang="cs-CZ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ED7D3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 </a:t>
                      </a:r>
                      <a:r>
                        <a:rPr kumimoji="0" lang="cs-CZ" sz="13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ED7D3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tym</a:t>
                      </a:r>
                      <a:r>
                        <a:rPr kumimoji="0" lang="cs-CZ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ED7D3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cs-CZ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19 819 652 FMP)</a:t>
                      </a:r>
                      <a:endParaRPr kumimoji="0" lang="cs-CZ" sz="13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32" marR="64932" marT="32466" marB="3246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0251531"/>
                  </a:ext>
                </a:extLst>
              </a:tr>
              <a:tr h="4018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300" kern="1200"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5. Podnikání / </a:t>
                      </a:r>
                      <a:r>
                        <a:rPr lang="pl-PL" sz="1300" kern="1200">
                          <a:solidFill>
                            <a:srgbClr val="FF66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Przedsiębiorczość</a:t>
                      </a:r>
                      <a:endParaRPr lang="cs-CZ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32" marR="64932" marT="32466" marB="3246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300" kern="1200" dirty="0"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4 %</a:t>
                      </a:r>
                      <a:endParaRPr lang="cs-CZ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32" marR="64932" marT="32466" marB="3246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3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6 018 056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5123989"/>
                  </a:ext>
                </a:extLst>
              </a:tr>
              <a:tr h="4018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300" b="1" kern="1200" dirty="0"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Celkem / </a:t>
                      </a:r>
                      <a:r>
                        <a:rPr lang="pl-PL" sz="1300" b="1" kern="1200" dirty="0">
                          <a:solidFill>
                            <a:srgbClr val="FF66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Łącznie</a:t>
                      </a:r>
                      <a:endParaRPr lang="cs-CZ" sz="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32" marR="64932" marT="32466" marB="3246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300" b="1" kern="1200" dirty="0"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100 %</a:t>
                      </a:r>
                      <a:endParaRPr lang="cs-CZ" sz="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32" marR="64932" marT="32466" marB="3246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300" b="1" kern="1200" dirty="0"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167 168 701</a:t>
                      </a:r>
                      <a:endParaRPr lang="cs-CZ" sz="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32" marR="64932" marT="32466" marB="3246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1327652"/>
                  </a:ext>
                </a:extLst>
              </a:tr>
            </a:tbl>
          </a:graphicData>
        </a:graphic>
      </p:graphicFrame>
      <p:pic>
        <p:nvPicPr>
          <p:cNvPr id="6" name="Obrázek 5" descr="Obsah obrázku bílé, design&#10;&#10;Popis byl vytvořen automaticky">
            <a:extLst>
              <a:ext uri="{FF2B5EF4-FFF2-40B4-BE49-F238E27FC236}">
                <a16:creationId xmlns:a16="http://schemas.microsoft.com/office/drawing/2014/main" id="{27ECA3AD-A594-3AA4-884E-232DD16221D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15955" y="5822871"/>
            <a:ext cx="3149249" cy="699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7778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id="{83AB9845-D6BC-88D6-E864-9C68D308D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026898"/>
            <a:ext cx="858486" cy="858486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348F37F9-057D-73E2-5936-CF08750CE8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1772" y="5743407"/>
            <a:ext cx="858486" cy="858486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635ABCEC-8226-3485-4AF9-CFDC34D143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25856" y="6025540"/>
            <a:ext cx="575144" cy="858486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8BDAE20A-88E9-EE68-569F-AC649D5383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" y="-27384"/>
            <a:ext cx="293102" cy="293102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A5464020-4B8D-41A5-BAE6-7BF4293D08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50898" y="-27384"/>
            <a:ext cx="293102" cy="293102"/>
          </a:xfrm>
          <a:prstGeom prst="rect">
            <a:avLst/>
          </a:prstGeom>
        </p:spPr>
      </p:pic>
      <p:graphicFrame>
        <p:nvGraphicFramePr>
          <p:cNvPr id="16" name="Tabulka 2">
            <a:extLst>
              <a:ext uri="{FF2B5EF4-FFF2-40B4-BE49-F238E27FC236}">
                <a16:creationId xmlns:a16="http://schemas.microsoft.com/office/drawing/2014/main" id="{75DEC0FF-2380-4BD3-8A55-0E976553F9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8654969"/>
              </p:ext>
            </p:extLst>
          </p:nvPr>
        </p:nvGraphicFramePr>
        <p:xfrm>
          <a:off x="293102" y="980727"/>
          <a:ext cx="8557796" cy="4454151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4278898">
                  <a:extLst>
                    <a:ext uri="{9D8B030D-6E8A-4147-A177-3AD203B41FA5}">
                      <a16:colId xmlns:a16="http://schemas.microsoft.com/office/drawing/2014/main" val="3983641993"/>
                    </a:ext>
                  </a:extLst>
                </a:gridCol>
                <a:gridCol w="4278898">
                  <a:extLst>
                    <a:ext uri="{9D8B030D-6E8A-4147-A177-3AD203B41FA5}">
                      <a16:colId xmlns:a16="http://schemas.microsoft.com/office/drawing/2014/main" val="2517259943"/>
                    </a:ext>
                  </a:extLst>
                </a:gridCol>
              </a:tblGrid>
              <a:tr h="4454151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cs-CZ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12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Organizováno přes JS:</a:t>
                      </a:r>
                    </a:p>
                    <a:p>
                      <a:pPr marL="628650" marR="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12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17 školení a seminářů pro žadatele a příjemce, včetně burzy partnerství</a:t>
                      </a:r>
                    </a:p>
                    <a:p>
                      <a:pPr marL="628650" marR="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12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téměř 250 konzultací projektových záměrů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12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Další školení, semináře a konzultace jsou organizovány regionálními subjekty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12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Výroční akce 2024, 2025</a:t>
                      </a:r>
                      <a:endParaRPr kumimoji="0" lang="cs-CZ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pl-PL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12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pl-PL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Organizowane przez WS:</a:t>
                      </a:r>
                    </a:p>
                    <a:p>
                      <a:pPr marL="534988" marR="0" lvl="1" indent="-1920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12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pl-PL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17 szkoleń i seminariów dla wnioskodawców i beneficjentów, w tym wymiana partnerska</a:t>
                      </a:r>
                    </a:p>
                    <a:p>
                      <a:pPr marL="628650" marR="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12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pl-PL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niemal 250 konsultacji propozycji projektowych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12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pl-PL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Dalsze szkolenia, seminaria i konsultacje organizowane są przez podmioty regionalne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12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pl-PL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Wydarzenie roczne 2024, 2025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82206565"/>
                  </a:ext>
                </a:extLst>
              </a:tr>
            </a:tbl>
          </a:graphicData>
        </a:graphic>
      </p:graphicFrame>
      <p:pic>
        <p:nvPicPr>
          <p:cNvPr id="12" name="Obrázek 11">
            <a:extLst>
              <a:ext uri="{FF2B5EF4-FFF2-40B4-BE49-F238E27FC236}">
                <a16:creationId xmlns:a16="http://schemas.microsoft.com/office/drawing/2014/main" id="{14E7500F-33D8-F0F4-5799-BBE05DD6465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71273" y="5434878"/>
            <a:ext cx="875267" cy="875267"/>
          </a:xfrm>
          <a:prstGeom prst="rect">
            <a:avLst/>
          </a:prstGeom>
        </p:spPr>
      </p:pic>
      <p:sp>
        <p:nvSpPr>
          <p:cNvPr id="17" name="Nadpis 6">
            <a:extLst>
              <a:ext uri="{FF2B5EF4-FFF2-40B4-BE49-F238E27FC236}">
                <a16:creationId xmlns:a16="http://schemas.microsoft.com/office/drawing/2014/main" id="{9B09329C-54BB-4545-B950-406790C197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965" y="224593"/>
            <a:ext cx="8107982" cy="612119"/>
          </a:xfrm>
        </p:spPr>
        <p:txBody>
          <a:bodyPr>
            <a:noAutofit/>
          </a:bodyPr>
          <a:lstStyle/>
          <a:p>
            <a:pPr>
              <a:lnSpc>
                <a:spcPct val="125000"/>
              </a:lnSpc>
            </a:pPr>
            <a:r>
              <a:rPr lang="cs-CZ" sz="20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Propagační a informační aktivity</a:t>
            </a:r>
            <a:br>
              <a:rPr lang="pl-PL" altLang="cs-CZ" sz="2000" b="1" dirty="0">
                <a:solidFill>
                  <a:srgbClr val="000099"/>
                </a:solidFill>
                <a:latin typeface="Arial" charset="0"/>
                <a:cs typeface="Arial" charset="0"/>
              </a:rPr>
            </a:br>
            <a:r>
              <a:rPr lang="pl-PL" altLang="cs-CZ" sz="2000" b="1" dirty="0">
                <a:solidFill>
                  <a:srgbClr val="FF6600"/>
                </a:solidFill>
                <a:latin typeface="Arial" charset="0"/>
                <a:cs typeface="Arial" charset="0"/>
              </a:rPr>
              <a:t>Działania promocyjne i informacyjne</a:t>
            </a:r>
            <a:endParaRPr lang="cs-CZ" sz="2000" b="1" dirty="0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Obrázek 2" descr="Obsah obrázku bílé, design&#10;&#10;Popis byl vytvořen automaticky">
            <a:extLst>
              <a:ext uri="{FF2B5EF4-FFF2-40B4-BE49-F238E27FC236}">
                <a16:creationId xmlns:a16="http://schemas.microsoft.com/office/drawing/2014/main" id="{83619AAF-76D3-7E8D-58A6-CDD58E9CCFB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15955" y="5822871"/>
            <a:ext cx="3149249" cy="699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242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id="{83AB9845-D6BC-88D6-E864-9C68D308D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026898"/>
            <a:ext cx="858486" cy="858486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348F37F9-057D-73E2-5936-CF08750CE8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1772" y="5743407"/>
            <a:ext cx="858486" cy="858486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635ABCEC-8226-3485-4AF9-CFDC34D143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25856" y="6025540"/>
            <a:ext cx="575144" cy="858486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8BDAE20A-88E9-EE68-569F-AC649D5383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" y="-27384"/>
            <a:ext cx="293102" cy="293102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A5464020-4B8D-41A5-BAE6-7BF4293D08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50898" y="-27384"/>
            <a:ext cx="293102" cy="293102"/>
          </a:xfrm>
          <a:prstGeom prst="rect">
            <a:avLst/>
          </a:prstGeom>
        </p:spPr>
      </p:pic>
      <p:graphicFrame>
        <p:nvGraphicFramePr>
          <p:cNvPr id="16" name="Tabulka 2">
            <a:extLst>
              <a:ext uri="{FF2B5EF4-FFF2-40B4-BE49-F238E27FC236}">
                <a16:creationId xmlns:a16="http://schemas.microsoft.com/office/drawing/2014/main" id="{75DEC0FF-2380-4BD3-8A55-0E976553F9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5318726"/>
              </p:ext>
            </p:extLst>
          </p:nvPr>
        </p:nvGraphicFramePr>
        <p:xfrm>
          <a:off x="293102" y="980727"/>
          <a:ext cx="8557796" cy="4392489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4278898">
                  <a:extLst>
                    <a:ext uri="{9D8B030D-6E8A-4147-A177-3AD203B41FA5}">
                      <a16:colId xmlns:a16="http://schemas.microsoft.com/office/drawing/2014/main" val="3983641993"/>
                    </a:ext>
                  </a:extLst>
                </a:gridCol>
                <a:gridCol w="4278898">
                  <a:extLst>
                    <a:ext uri="{9D8B030D-6E8A-4147-A177-3AD203B41FA5}">
                      <a16:colId xmlns:a16="http://schemas.microsoft.com/office/drawing/2014/main" val="2517259943"/>
                    </a:ext>
                  </a:extLst>
                </a:gridCol>
              </a:tblGrid>
              <a:tr h="4392489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cs-CZ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12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Odesláno 274 stanovisek </a:t>
                      </a:r>
                      <a:br>
                        <a:rPr kumimoji="0" lang="cs-CZ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</a:br>
                      <a:r>
                        <a:rPr kumimoji="0" lang="cs-CZ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k projektovým záměrům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12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Zkontrolováno 229 žádostí o podporu 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12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Organizováno 13 Společných panelů expertů, kde bylo hodnoceno 141 žádostí o podporu</a:t>
                      </a:r>
                    </a:p>
                    <a:p>
                      <a:pPr marL="628650" marR="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12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cs-CZ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628650" marR="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12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cs-CZ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pl-PL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pl-PL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Przesłano 274 opinii dotyczących propozycji projektowych             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pl-PL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Sprawdzono 229 wniosków o dofinansowanie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pl-PL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Zorganizowano 13 Wspólnych Paneli Ekspertów, w ramach których ocenionych zostało 141 wniosków o dofinansowanie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82206565"/>
                  </a:ext>
                </a:extLst>
              </a:tr>
            </a:tbl>
          </a:graphicData>
        </a:graphic>
      </p:graphicFrame>
      <p:pic>
        <p:nvPicPr>
          <p:cNvPr id="12" name="Obrázek 11">
            <a:extLst>
              <a:ext uri="{FF2B5EF4-FFF2-40B4-BE49-F238E27FC236}">
                <a16:creationId xmlns:a16="http://schemas.microsoft.com/office/drawing/2014/main" id="{14E7500F-33D8-F0F4-5799-BBE05DD6465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71273" y="5434878"/>
            <a:ext cx="875267" cy="875267"/>
          </a:xfrm>
          <a:prstGeom prst="rect">
            <a:avLst/>
          </a:prstGeom>
        </p:spPr>
      </p:pic>
      <p:sp>
        <p:nvSpPr>
          <p:cNvPr id="17" name="Nadpis 6">
            <a:extLst>
              <a:ext uri="{FF2B5EF4-FFF2-40B4-BE49-F238E27FC236}">
                <a16:creationId xmlns:a16="http://schemas.microsoft.com/office/drawing/2014/main" id="{9B09329C-54BB-4545-B950-406790C197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965" y="224593"/>
            <a:ext cx="8107982" cy="612119"/>
          </a:xfrm>
        </p:spPr>
        <p:txBody>
          <a:bodyPr>
            <a:noAutofit/>
          </a:bodyPr>
          <a:lstStyle/>
          <a:p>
            <a:pPr>
              <a:lnSpc>
                <a:spcPct val="125000"/>
              </a:lnSpc>
            </a:pPr>
            <a:r>
              <a:rPr lang="cs-CZ" sz="20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Kontrola přijatelnosti a hodnocení žádostí</a:t>
            </a:r>
            <a:br>
              <a:rPr lang="cs-CZ" sz="20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000" b="1" dirty="0">
                <a:solidFill>
                  <a:srgbClr val="FF6600"/>
                </a:solidFill>
                <a:latin typeface="Arial" charset="0"/>
                <a:cs typeface="Arial" charset="0"/>
              </a:rPr>
              <a:t>Kontrola</a:t>
            </a:r>
            <a:r>
              <a:rPr lang="pl-PL" altLang="cs-CZ" sz="2000" b="1" dirty="0">
                <a:solidFill>
                  <a:srgbClr val="FF6600"/>
                </a:solidFill>
                <a:latin typeface="Arial" charset="0"/>
                <a:cs typeface="Arial" charset="0"/>
              </a:rPr>
              <a:t> kwalifikowalności i ocena wniosków</a:t>
            </a:r>
            <a:endParaRPr lang="cs-CZ" sz="2000" b="1" dirty="0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Obrázek 2" descr="Obsah obrázku bílé, design&#10;&#10;Popis byl vytvořen automaticky">
            <a:extLst>
              <a:ext uri="{FF2B5EF4-FFF2-40B4-BE49-F238E27FC236}">
                <a16:creationId xmlns:a16="http://schemas.microsoft.com/office/drawing/2014/main" id="{342762E6-31F7-B0A1-B8C0-A362769253F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15955" y="5822871"/>
            <a:ext cx="3149249" cy="699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38748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id="{83AB9845-D6BC-88D6-E864-9C68D308D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026898"/>
            <a:ext cx="858486" cy="858486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348F37F9-057D-73E2-5936-CF08750CE8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1772" y="5743407"/>
            <a:ext cx="858486" cy="858486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635ABCEC-8226-3485-4AF9-CFDC34D143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25856" y="6025540"/>
            <a:ext cx="575144" cy="858486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8BDAE20A-88E9-EE68-569F-AC649D5383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" y="-27384"/>
            <a:ext cx="293102" cy="293102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A5464020-4B8D-41A5-BAE6-7BF4293D08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50898" y="-27384"/>
            <a:ext cx="293102" cy="293102"/>
          </a:xfrm>
          <a:prstGeom prst="rect">
            <a:avLst/>
          </a:prstGeom>
        </p:spPr>
      </p:pic>
      <p:graphicFrame>
        <p:nvGraphicFramePr>
          <p:cNvPr id="16" name="Tabulka 2">
            <a:extLst>
              <a:ext uri="{FF2B5EF4-FFF2-40B4-BE49-F238E27FC236}">
                <a16:creationId xmlns:a16="http://schemas.microsoft.com/office/drawing/2014/main" id="{75DEC0FF-2380-4BD3-8A55-0E976553F9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7229530"/>
              </p:ext>
            </p:extLst>
          </p:nvPr>
        </p:nvGraphicFramePr>
        <p:xfrm>
          <a:off x="293102" y="980727"/>
          <a:ext cx="8557796" cy="4392489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4278898">
                  <a:extLst>
                    <a:ext uri="{9D8B030D-6E8A-4147-A177-3AD203B41FA5}">
                      <a16:colId xmlns:a16="http://schemas.microsoft.com/office/drawing/2014/main" val="3983641993"/>
                    </a:ext>
                  </a:extLst>
                </a:gridCol>
                <a:gridCol w="4278898">
                  <a:extLst>
                    <a:ext uri="{9D8B030D-6E8A-4147-A177-3AD203B41FA5}">
                      <a16:colId xmlns:a16="http://schemas.microsoft.com/office/drawing/2014/main" val="2517259943"/>
                    </a:ext>
                  </a:extLst>
                </a:gridCol>
              </a:tblGrid>
              <a:tr h="4392489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cs-CZ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12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 1.1 – IZS a krizové řízení</a:t>
                      </a:r>
                      <a:endParaRPr kumimoji="0" lang="cs-CZ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628650" marR="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12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byla ukončeny dvě výzvy, schváleno 14 žádostí o podporu</a:t>
                      </a:r>
                    </a:p>
                    <a:p>
                      <a:pPr marL="3429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12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cs-CZ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pl-PL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pl-PL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 1.1 – ZSR i zarządzania kryzysowe</a:t>
                      </a:r>
                    </a:p>
                    <a:p>
                      <a:pPr marL="628650" marR="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pl-PL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zakończyły się dwa nabory, zatwierdzono 14 wniosków o dofinansowanie</a:t>
                      </a:r>
                    </a:p>
                    <a:p>
                      <a:pPr marL="3429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pl-PL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82206565"/>
                  </a:ext>
                </a:extLst>
              </a:tr>
            </a:tbl>
          </a:graphicData>
        </a:graphic>
      </p:graphicFrame>
      <p:pic>
        <p:nvPicPr>
          <p:cNvPr id="12" name="Obrázek 11">
            <a:extLst>
              <a:ext uri="{FF2B5EF4-FFF2-40B4-BE49-F238E27FC236}">
                <a16:creationId xmlns:a16="http://schemas.microsoft.com/office/drawing/2014/main" id="{14E7500F-33D8-F0F4-5799-BBE05DD6465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71273" y="5434878"/>
            <a:ext cx="875267" cy="875267"/>
          </a:xfrm>
          <a:prstGeom prst="rect">
            <a:avLst/>
          </a:prstGeom>
        </p:spPr>
      </p:pic>
      <p:sp>
        <p:nvSpPr>
          <p:cNvPr id="17" name="Nadpis 6">
            <a:extLst>
              <a:ext uri="{FF2B5EF4-FFF2-40B4-BE49-F238E27FC236}">
                <a16:creationId xmlns:a16="http://schemas.microsoft.com/office/drawing/2014/main" id="{9B09329C-54BB-4545-B950-406790C197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965" y="224593"/>
            <a:ext cx="8107982" cy="612119"/>
          </a:xfrm>
        </p:spPr>
        <p:txBody>
          <a:bodyPr>
            <a:noAutofit/>
          </a:bodyPr>
          <a:lstStyle/>
          <a:p>
            <a:pPr>
              <a:lnSpc>
                <a:spcPct val="125000"/>
              </a:lnSpc>
            </a:pPr>
            <a:r>
              <a:rPr lang="cs-CZ" sz="20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Stav dle specifických cílů</a:t>
            </a:r>
            <a:br>
              <a:rPr lang="pl-PL" altLang="cs-CZ" sz="2000" b="1" dirty="0">
                <a:solidFill>
                  <a:srgbClr val="000099"/>
                </a:solidFill>
                <a:latin typeface="Arial" charset="0"/>
                <a:cs typeface="Arial" charset="0"/>
              </a:rPr>
            </a:br>
            <a:r>
              <a:rPr lang="pl-PL" altLang="cs-CZ" sz="2000" b="1" dirty="0">
                <a:solidFill>
                  <a:srgbClr val="FF6600"/>
                </a:solidFill>
                <a:latin typeface="Arial" charset="0"/>
                <a:cs typeface="Arial" charset="0"/>
              </a:rPr>
              <a:t>Stan według celów szczegółowych</a:t>
            </a:r>
            <a:endParaRPr lang="cs-CZ" sz="2000" b="1" dirty="0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Obrázek 2" descr="Obsah obrázku bílé, design&#10;&#10;Popis byl vytvořen automaticky">
            <a:extLst>
              <a:ext uri="{FF2B5EF4-FFF2-40B4-BE49-F238E27FC236}">
                <a16:creationId xmlns:a16="http://schemas.microsoft.com/office/drawing/2014/main" id="{5B9C14AC-046B-3163-7B8B-011B033066E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15955" y="5960366"/>
            <a:ext cx="3149249" cy="699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0280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id="{83AB9845-D6BC-88D6-E864-9C68D308D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026898"/>
            <a:ext cx="858486" cy="858486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348F37F9-057D-73E2-5936-CF08750CE8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1772" y="5743407"/>
            <a:ext cx="858486" cy="858486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635ABCEC-8226-3485-4AF9-CFDC34D143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25856" y="6025540"/>
            <a:ext cx="575144" cy="858486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8BDAE20A-88E9-EE68-569F-AC649D5383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" y="-27384"/>
            <a:ext cx="293102" cy="293102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A5464020-4B8D-41A5-BAE6-7BF4293D08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50898" y="-27384"/>
            <a:ext cx="293102" cy="293102"/>
          </a:xfrm>
          <a:prstGeom prst="rect">
            <a:avLst/>
          </a:prstGeom>
        </p:spPr>
      </p:pic>
      <p:graphicFrame>
        <p:nvGraphicFramePr>
          <p:cNvPr id="16" name="Tabulka 2">
            <a:extLst>
              <a:ext uri="{FF2B5EF4-FFF2-40B4-BE49-F238E27FC236}">
                <a16:creationId xmlns:a16="http://schemas.microsoft.com/office/drawing/2014/main" id="{75DEC0FF-2380-4BD3-8A55-0E976553F9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9605969"/>
              </p:ext>
            </p:extLst>
          </p:nvPr>
        </p:nvGraphicFramePr>
        <p:xfrm>
          <a:off x="293102" y="980727"/>
          <a:ext cx="8557796" cy="4392489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4278898">
                  <a:extLst>
                    <a:ext uri="{9D8B030D-6E8A-4147-A177-3AD203B41FA5}">
                      <a16:colId xmlns:a16="http://schemas.microsoft.com/office/drawing/2014/main" val="3983641993"/>
                    </a:ext>
                  </a:extLst>
                </a:gridCol>
                <a:gridCol w="4278898">
                  <a:extLst>
                    <a:ext uri="{9D8B030D-6E8A-4147-A177-3AD203B41FA5}">
                      <a16:colId xmlns:a16="http://schemas.microsoft.com/office/drawing/2014/main" val="2517259943"/>
                    </a:ext>
                  </a:extLst>
                </a:gridCol>
              </a:tblGrid>
              <a:tr h="4392489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cs-CZ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12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 1.2 – Životní prostředí</a:t>
                      </a:r>
                      <a:endParaRPr kumimoji="0" lang="cs-CZ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628650" marR="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12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byla ukončena první výzva, schváleno 7 žádostí o podporu</a:t>
                      </a:r>
                    </a:p>
                    <a:p>
                      <a:pPr marL="628650" marR="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12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vyhlášena druhá výzva, projektové záměry budou přijímány do 5. 11. 2025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pl-PL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pl-PL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 1.2 – Środowisko</a:t>
                      </a:r>
                    </a:p>
                    <a:p>
                      <a:pPr marL="628650" marR="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pl-PL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zakończył się pierwszy nabór, zatwierdzono 7 wniosków o dofinansowanie</a:t>
                      </a:r>
                    </a:p>
                    <a:p>
                      <a:pPr marL="628650" marR="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12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pl-PL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ogłoszono drugi nabór, propozycje projektowe będą przyjmowane do 5 listopada 2025 r.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82206565"/>
                  </a:ext>
                </a:extLst>
              </a:tr>
            </a:tbl>
          </a:graphicData>
        </a:graphic>
      </p:graphicFrame>
      <p:pic>
        <p:nvPicPr>
          <p:cNvPr id="12" name="Obrázek 11">
            <a:extLst>
              <a:ext uri="{FF2B5EF4-FFF2-40B4-BE49-F238E27FC236}">
                <a16:creationId xmlns:a16="http://schemas.microsoft.com/office/drawing/2014/main" id="{14E7500F-33D8-F0F4-5799-BBE05DD6465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71273" y="5434878"/>
            <a:ext cx="875267" cy="875267"/>
          </a:xfrm>
          <a:prstGeom prst="rect">
            <a:avLst/>
          </a:prstGeom>
        </p:spPr>
      </p:pic>
      <p:sp>
        <p:nvSpPr>
          <p:cNvPr id="17" name="Nadpis 6">
            <a:extLst>
              <a:ext uri="{FF2B5EF4-FFF2-40B4-BE49-F238E27FC236}">
                <a16:creationId xmlns:a16="http://schemas.microsoft.com/office/drawing/2014/main" id="{9B09329C-54BB-4545-B950-406790C197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965" y="224593"/>
            <a:ext cx="8107982" cy="612119"/>
          </a:xfrm>
        </p:spPr>
        <p:txBody>
          <a:bodyPr>
            <a:noAutofit/>
          </a:bodyPr>
          <a:lstStyle/>
          <a:p>
            <a:pPr>
              <a:lnSpc>
                <a:spcPct val="125000"/>
              </a:lnSpc>
            </a:pPr>
            <a:r>
              <a:rPr lang="cs-CZ" sz="20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Stav dle specifických cílů</a:t>
            </a:r>
            <a:br>
              <a:rPr lang="pl-PL" altLang="cs-CZ" sz="2000" b="1" dirty="0">
                <a:solidFill>
                  <a:srgbClr val="000099"/>
                </a:solidFill>
                <a:latin typeface="Arial" charset="0"/>
                <a:cs typeface="Arial" charset="0"/>
              </a:rPr>
            </a:br>
            <a:r>
              <a:rPr lang="pl-PL" altLang="cs-CZ" sz="2000" b="1" dirty="0">
                <a:solidFill>
                  <a:srgbClr val="FF6600"/>
                </a:solidFill>
                <a:latin typeface="Arial" charset="0"/>
                <a:cs typeface="Arial" charset="0"/>
              </a:rPr>
              <a:t>Stan według celów szczegółowych</a:t>
            </a:r>
            <a:endParaRPr lang="cs-CZ" sz="2000" b="1" dirty="0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Obrázek 2" descr="Obsah obrázku bílé, design&#10;&#10;Popis byl vytvořen automaticky">
            <a:extLst>
              <a:ext uri="{FF2B5EF4-FFF2-40B4-BE49-F238E27FC236}">
                <a16:creationId xmlns:a16="http://schemas.microsoft.com/office/drawing/2014/main" id="{5B9C14AC-046B-3163-7B8B-011B033066E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15955" y="5960366"/>
            <a:ext cx="3149249" cy="699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1521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id="{83AB9845-D6BC-88D6-E864-9C68D308D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026898"/>
            <a:ext cx="858486" cy="858486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348F37F9-057D-73E2-5936-CF08750CE8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1772" y="5743407"/>
            <a:ext cx="858486" cy="858486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635ABCEC-8226-3485-4AF9-CFDC34D143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25856" y="6025540"/>
            <a:ext cx="575144" cy="858486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8BDAE20A-88E9-EE68-569F-AC649D5383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" y="-27384"/>
            <a:ext cx="293102" cy="293102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A5464020-4B8D-41A5-BAE6-7BF4293D08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50898" y="-27384"/>
            <a:ext cx="293102" cy="293102"/>
          </a:xfrm>
          <a:prstGeom prst="rect">
            <a:avLst/>
          </a:prstGeom>
        </p:spPr>
      </p:pic>
      <p:graphicFrame>
        <p:nvGraphicFramePr>
          <p:cNvPr id="16" name="Tabulka 2">
            <a:extLst>
              <a:ext uri="{FF2B5EF4-FFF2-40B4-BE49-F238E27FC236}">
                <a16:creationId xmlns:a16="http://schemas.microsoft.com/office/drawing/2014/main" id="{75DEC0FF-2380-4BD3-8A55-0E976553F9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3220920"/>
              </p:ext>
            </p:extLst>
          </p:nvPr>
        </p:nvGraphicFramePr>
        <p:xfrm>
          <a:off x="293102" y="980727"/>
          <a:ext cx="8557796" cy="4392489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4278898">
                  <a:extLst>
                    <a:ext uri="{9D8B030D-6E8A-4147-A177-3AD203B41FA5}">
                      <a16:colId xmlns:a16="http://schemas.microsoft.com/office/drawing/2014/main" val="3983641993"/>
                    </a:ext>
                  </a:extLst>
                </a:gridCol>
                <a:gridCol w="4278898">
                  <a:extLst>
                    <a:ext uri="{9D8B030D-6E8A-4147-A177-3AD203B41FA5}">
                      <a16:colId xmlns:a16="http://schemas.microsoft.com/office/drawing/2014/main" val="2517259943"/>
                    </a:ext>
                  </a:extLst>
                </a:gridCol>
              </a:tblGrid>
              <a:tr h="4392489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cs-CZ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12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P2 – Cestovní ruch</a:t>
                      </a:r>
                      <a:endParaRPr kumimoji="0" lang="cs-CZ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628650" marR="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byla ukončena první výzva, schváleno 20 žádostí o podporu</a:t>
                      </a:r>
                    </a:p>
                    <a:p>
                      <a:pPr marL="628650" marR="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cs-CZ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3429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cs-CZ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628650" marR="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16. 4. byly ukončeny další dvě souběžné výzvy (investiční a vzdělávací), předloženo bylo 39 (investiční) a 5 (vzdělávací) žádostí o podporu</a:t>
                      </a:r>
                    </a:p>
                    <a:p>
                      <a:pPr marL="628650" marR="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cs-CZ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pl-PL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12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pl-PL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P2 – Turystyka</a:t>
                      </a:r>
                      <a:endParaRPr kumimoji="0" lang="pl-PL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628650" marR="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pl-PL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zakończył się pierwszy nabór, zatwierdzono 20 wniosków o dofinansowanie</a:t>
                      </a:r>
                    </a:p>
                    <a:p>
                      <a:pPr marL="3429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pl-PL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628650" marR="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pl-PL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16.04 zostały zakończone dalsze dwa równoległe nabory (inwestycyjny i kształcenie), przedłożono 39 (inwestycyjne) + 5 (kształcenie) wniosków o dofinansowanie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82206565"/>
                  </a:ext>
                </a:extLst>
              </a:tr>
            </a:tbl>
          </a:graphicData>
        </a:graphic>
      </p:graphicFrame>
      <p:pic>
        <p:nvPicPr>
          <p:cNvPr id="12" name="Obrázek 11">
            <a:extLst>
              <a:ext uri="{FF2B5EF4-FFF2-40B4-BE49-F238E27FC236}">
                <a16:creationId xmlns:a16="http://schemas.microsoft.com/office/drawing/2014/main" id="{14E7500F-33D8-F0F4-5799-BBE05DD6465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71273" y="5434878"/>
            <a:ext cx="875267" cy="875267"/>
          </a:xfrm>
          <a:prstGeom prst="rect">
            <a:avLst/>
          </a:prstGeom>
        </p:spPr>
      </p:pic>
      <p:sp>
        <p:nvSpPr>
          <p:cNvPr id="17" name="Nadpis 6">
            <a:extLst>
              <a:ext uri="{FF2B5EF4-FFF2-40B4-BE49-F238E27FC236}">
                <a16:creationId xmlns:a16="http://schemas.microsoft.com/office/drawing/2014/main" id="{9B09329C-54BB-4545-B950-406790C197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965" y="224593"/>
            <a:ext cx="8107982" cy="612119"/>
          </a:xfrm>
        </p:spPr>
        <p:txBody>
          <a:bodyPr>
            <a:noAutofit/>
          </a:bodyPr>
          <a:lstStyle/>
          <a:p>
            <a:pPr>
              <a:lnSpc>
                <a:spcPct val="125000"/>
              </a:lnSpc>
            </a:pPr>
            <a:r>
              <a:rPr lang="cs-CZ" sz="20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Stav dle specifických cílů</a:t>
            </a:r>
            <a:br>
              <a:rPr lang="pl-PL" altLang="cs-CZ" sz="2000" b="1" dirty="0">
                <a:solidFill>
                  <a:srgbClr val="000099"/>
                </a:solidFill>
                <a:latin typeface="Arial" charset="0"/>
                <a:cs typeface="Arial" charset="0"/>
              </a:rPr>
            </a:br>
            <a:r>
              <a:rPr lang="pl-PL" altLang="cs-CZ" sz="2000" b="1" dirty="0">
                <a:solidFill>
                  <a:srgbClr val="FF6600"/>
                </a:solidFill>
                <a:latin typeface="Arial" charset="0"/>
                <a:cs typeface="Arial" charset="0"/>
              </a:rPr>
              <a:t>Stan według celów szczegółowych</a:t>
            </a:r>
            <a:endParaRPr lang="cs-CZ" sz="2000" b="1" dirty="0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Obrázek 2" descr="Obsah obrázku bílé, design&#10;&#10;Popis byl vytvořen automaticky">
            <a:extLst>
              <a:ext uri="{FF2B5EF4-FFF2-40B4-BE49-F238E27FC236}">
                <a16:creationId xmlns:a16="http://schemas.microsoft.com/office/drawing/2014/main" id="{83986B9A-8F02-F3A7-2D00-D431890DE49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15955" y="5822871"/>
            <a:ext cx="3149249" cy="699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95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id="{83AB9845-D6BC-88D6-E864-9C68D308D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026898"/>
            <a:ext cx="858486" cy="858486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348F37F9-057D-73E2-5936-CF08750CE8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1772" y="5743407"/>
            <a:ext cx="858486" cy="858486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635ABCEC-8226-3485-4AF9-CFDC34D143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25856" y="6025540"/>
            <a:ext cx="575144" cy="858486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8BDAE20A-88E9-EE68-569F-AC649D5383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" y="-27384"/>
            <a:ext cx="293102" cy="293102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A5464020-4B8D-41A5-BAE6-7BF4293D08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50898" y="-27384"/>
            <a:ext cx="293102" cy="293102"/>
          </a:xfrm>
          <a:prstGeom prst="rect">
            <a:avLst/>
          </a:prstGeom>
        </p:spPr>
      </p:pic>
      <p:graphicFrame>
        <p:nvGraphicFramePr>
          <p:cNvPr id="16" name="Tabulka 2">
            <a:extLst>
              <a:ext uri="{FF2B5EF4-FFF2-40B4-BE49-F238E27FC236}">
                <a16:creationId xmlns:a16="http://schemas.microsoft.com/office/drawing/2014/main" id="{75DEC0FF-2380-4BD3-8A55-0E976553F9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7156027"/>
              </p:ext>
            </p:extLst>
          </p:nvPr>
        </p:nvGraphicFramePr>
        <p:xfrm>
          <a:off x="293102" y="980727"/>
          <a:ext cx="8557796" cy="4392489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4278898">
                  <a:extLst>
                    <a:ext uri="{9D8B030D-6E8A-4147-A177-3AD203B41FA5}">
                      <a16:colId xmlns:a16="http://schemas.microsoft.com/office/drawing/2014/main" val="3983641993"/>
                    </a:ext>
                  </a:extLst>
                </a:gridCol>
                <a:gridCol w="4278898">
                  <a:extLst>
                    <a:ext uri="{9D8B030D-6E8A-4147-A177-3AD203B41FA5}">
                      <a16:colId xmlns:a16="http://schemas.microsoft.com/office/drawing/2014/main" val="2517259943"/>
                    </a:ext>
                  </a:extLst>
                </a:gridCol>
              </a:tblGrid>
              <a:tr h="4392489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cs-CZ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12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P3 – Mosty</a:t>
                      </a:r>
                      <a:endParaRPr kumimoji="0" lang="cs-CZ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628650" marR="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byla ukončena první výzva, schváleny 2 žádosti o podporu</a:t>
                      </a:r>
                    </a:p>
                    <a:p>
                      <a:pPr marL="628650" marR="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cs-CZ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628650" marR="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vyhlášena druhá výzva, předložen 1 projektový záměr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pl-PL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12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pl-PL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P3 – Mosty</a:t>
                      </a:r>
                    </a:p>
                    <a:p>
                      <a:pPr marL="628650" marR="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pl-PL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zakończył się nabór, zatwierdzone 2 wnioski o dofinansowanie</a:t>
                      </a:r>
                    </a:p>
                    <a:p>
                      <a:pPr marL="628650" marR="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pl-PL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628650" marR="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pl-PL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ogłoszono drugi nabór, została przedłożona 1 propozycja projektowa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82206565"/>
                  </a:ext>
                </a:extLst>
              </a:tr>
            </a:tbl>
          </a:graphicData>
        </a:graphic>
      </p:graphicFrame>
      <p:pic>
        <p:nvPicPr>
          <p:cNvPr id="12" name="Obrázek 11">
            <a:extLst>
              <a:ext uri="{FF2B5EF4-FFF2-40B4-BE49-F238E27FC236}">
                <a16:creationId xmlns:a16="http://schemas.microsoft.com/office/drawing/2014/main" id="{14E7500F-33D8-F0F4-5799-BBE05DD6465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71273" y="5434878"/>
            <a:ext cx="875267" cy="875267"/>
          </a:xfrm>
          <a:prstGeom prst="rect">
            <a:avLst/>
          </a:prstGeom>
        </p:spPr>
      </p:pic>
      <p:sp>
        <p:nvSpPr>
          <p:cNvPr id="17" name="Nadpis 6">
            <a:extLst>
              <a:ext uri="{FF2B5EF4-FFF2-40B4-BE49-F238E27FC236}">
                <a16:creationId xmlns:a16="http://schemas.microsoft.com/office/drawing/2014/main" id="{9B09329C-54BB-4545-B950-406790C197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965" y="224593"/>
            <a:ext cx="8107982" cy="612119"/>
          </a:xfrm>
        </p:spPr>
        <p:txBody>
          <a:bodyPr>
            <a:noAutofit/>
          </a:bodyPr>
          <a:lstStyle/>
          <a:p>
            <a:pPr>
              <a:lnSpc>
                <a:spcPct val="125000"/>
              </a:lnSpc>
            </a:pPr>
            <a:r>
              <a:rPr lang="cs-CZ" sz="20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Stav dle specifických cílů</a:t>
            </a:r>
            <a:br>
              <a:rPr lang="pl-PL" altLang="cs-CZ" sz="2000" b="1" dirty="0">
                <a:solidFill>
                  <a:srgbClr val="000099"/>
                </a:solidFill>
                <a:latin typeface="Arial" charset="0"/>
                <a:cs typeface="Arial" charset="0"/>
              </a:rPr>
            </a:br>
            <a:r>
              <a:rPr lang="pl-PL" altLang="cs-CZ" sz="2000" b="1" dirty="0">
                <a:solidFill>
                  <a:srgbClr val="FF6600"/>
                </a:solidFill>
                <a:latin typeface="Arial" charset="0"/>
                <a:cs typeface="Arial" charset="0"/>
              </a:rPr>
              <a:t>Stan według celów szczegółowych</a:t>
            </a:r>
            <a:endParaRPr lang="cs-CZ" sz="2000" b="1" dirty="0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Obrázek 2" descr="Obsah obrázku bílé, design&#10;&#10;Popis byl vytvořen automaticky">
            <a:extLst>
              <a:ext uri="{FF2B5EF4-FFF2-40B4-BE49-F238E27FC236}">
                <a16:creationId xmlns:a16="http://schemas.microsoft.com/office/drawing/2014/main" id="{83986B9A-8F02-F3A7-2D00-D431890DE49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15955" y="5822871"/>
            <a:ext cx="3149249" cy="699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437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id="{83AB9845-D6BC-88D6-E864-9C68D308D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026898"/>
            <a:ext cx="858486" cy="858486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348F37F9-057D-73E2-5936-CF08750CE8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1772" y="5743407"/>
            <a:ext cx="858486" cy="858486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635ABCEC-8226-3485-4AF9-CFDC34D143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25856" y="6025540"/>
            <a:ext cx="575144" cy="858486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8BDAE20A-88E9-EE68-569F-AC649D5383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" y="-27384"/>
            <a:ext cx="293102" cy="293102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A5464020-4B8D-41A5-BAE6-7BF4293D08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50898" y="-27384"/>
            <a:ext cx="293102" cy="293102"/>
          </a:xfrm>
          <a:prstGeom prst="rect">
            <a:avLst/>
          </a:prstGeom>
        </p:spPr>
      </p:pic>
      <p:graphicFrame>
        <p:nvGraphicFramePr>
          <p:cNvPr id="16" name="Tabulka 2">
            <a:extLst>
              <a:ext uri="{FF2B5EF4-FFF2-40B4-BE49-F238E27FC236}">
                <a16:creationId xmlns:a16="http://schemas.microsoft.com/office/drawing/2014/main" id="{75DEC0FF-2380-4BD3-8A55-0E976553F9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4232273"/>
              </p:ext>
            </p:extLst>
          </p:nvPr>
        </p:nvGraphicFramePr>
        <p:xfrm>
          <a:off x="293102" y="980727"/>
          <a:ext cx="8557796" cy="452882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4278898">
                  <a:extLst>
                    <a:ext uri="{9D8B030D-6E8A-4147-A177-3AD203B41FA5}">
                      <a16:colId xmlns:a16="http://schemas.microsoft.com/office/drawing/2014/main" val="3983641993"/>
                    </a:ext>
                  </a:extLst>
                </a:gridCol>
                <a:gridCol w="4278898">
                  <a:extLst>
                    <a:ext uri="{9D8B030D-6E8A-4147-A177-3AD203B41FA5}">
                      <a16:colId xmlns:a16="http://schemas.microsoft.com/office/drawing/2014/main" val="2517259943"/>
                    </a:ext>
                  </a:extLst>
                </a:gridCol>
              </a:tblGrid>
              <a:tr h="4392489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cs-CZ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12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P3 – Silnice</a:t>
                      </a:r>
                      <a:endParaRPr kumimoji="0" lang="cs-CZ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628650" marR="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12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byla ukončeny dvě výzvy, schváleny 3 žádosti o podporu</a:t>
                      </a:r>
                    </a:p>
                    <a:p>
                      <a:pPr marL="628650" marR="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12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cs-CZ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12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P3 – Železnice</a:t>
                      </a:r>
                      <a:endParaRPr kumimoji="0" lang="cs-CZ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628650" marR="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12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byla ukončena výzva, schválena 1 žádost o podporu, tím jsou dostupné prostředky vyčerpány</a:t>
                      </a:r>
                    </a:p>
                    <a:p>
                      <a:pPr marL="628650" marR="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12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cs-CZ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pl-PL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12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pl-PL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P3 – Drogi</a:t>
                      </a:r>
                      <a:endParaRPr kumimoji="0" lang="pl-PL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628650" marR="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pl-PL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zakończyły się dwa nabory, zatwierdzone 3 wnioski o dofinansowanie</a:t>
                      </a:r>
                    </a:p>
                    <a:p>
                      <a:pPr marL="628650" marR="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pl-PL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12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pl-PL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P3 – Kolej</a:t>
                      </a:r>
                    </a:p>
                    <a:p>
                      <a:pPr marL="628650" marR="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pl-PL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zakończył się nabór, zatwierdzony 1 wniosek o dofinansowanie, dostępne środki finansowe zostały wykorzystane</a:t>
                      </a:r>
                    </a:p>
                    <a:p>
                      <a:pPr marL="628650" marR="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pl-PL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82206565"/>
                  </a:ext>
                </a:extLst>
              </a:tr>
            </a:tbl>
          </a:graphicData>
        </a:graphic>
      </p:graphicFrame>
      <p:pic>
        <p:nvPicPr>
          <p:cNvPr id="12" name="Obrázek 11">
            <a:extLst>
              <a:ext uri="{FF2B5EF4-FFF2-40B4-BE49-F238E27FC236}">
                <a16:creationId xmlns:a16="http://schemas.microsoft.com/office/drawing/2014/main" id="{14E7500F-33D8-F0F4-5799-BBE05DD6465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71273" y="5434878"/>
            <a:ext cx="875267" cy="875267"/>
          </a:xfrm>
          <a:prstGeom prst="rect">
            <a:avLst/>
          </a:prstGeom>
        </p:spPr>
      </p:pic>
      <p:sp>
        <p:nvSpPr>
          <p:cNvPr id="17" name="Nadpis 6">
            <a:extLst>
              <a:ext uri="{FF2B5EF4-FFF2-40B4-BE49-F238E27FC236}">
                <a16:creationId xmlns:a16="http://schemas.microsoft.com/office/drawing/2014/main" id="{9B09329C-54BB-4545-B950-406790C197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965" y="224593"/>
            <a:ext cx="8107982" cy="612119"/>
          </a:xfrm>
        </p:spPr>
        <p:txBody>
          <a:bodyPr>
            <a:noAutofit/>
          </a:bodyPr>
          <a:lstStyle/>
          <a:p>
            <a:pPr>
              <a:lnSpc>
                <a:spcPct val="125000"/>
              </a:lnSpc>
            </a:pPr>
            <a:r>
              <a:rPr lang="cs-CZ" sz="20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Stav dle specifických cílů</a:t>
            </a:r>
            <a:br>
              <a:rPr lang="pl-PL" altLang="cs-CZ" sz="2000" b="1" dirty="0">
                <a:solidFill>
                  <a:srgbClr val="000099"/>
                </a:solidFill>
                <a:latin typeface="Arial" charset="0"/>
                <a:cs typeface="Arial" charset="0"/>
              </a:rPr>
            </a:br>
            <a:r>
              <a:rPr lang="pl-PL" altLang="cs-CZ" sz="2000" b="1" dirty="0">
                <a:solidFill>
                  <a:srgbClr val="FF6600"/>
                </a:solidFill>
                <a:latin typeface="Arial" charset="0"/>
                <a:cs typeface="Arial" charset="0"/>
              </a:rPr>
              <a:t>Stan według celów szczegółowych</a:t>
            </a:r>
            <a:endParaRPr lang="cs-CZ" sz="2000" b="1" dirty="0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Obrázek 2" descr="Obsah obrázku bílé, design&#10;&#10;Popis byl vytvořen automaticky">
            <a:extLst>
              <a:ext uri="{FF2B5EF4-FFF2-40B4-BE49-F238E27FC236}">
                <a16:creationId xmlns:a16="http://schemas.microsoft.com/office/drawing/2014/main" id="{3F5C4552-E26B-7BF0-7404-D9FD3D1AD72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15955" y="5822871"/>
            <a:ext cx="3149249" cy="699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14773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kutivní">
  <a:themeElements>
    <a:clrScheme name="Exekutivní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kutivní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kutivní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5893</TotalTime>
  <Words>1137</Words>
  <Application>Microsoft Office PowerPoint</Application>
  <PresentationFormat>Předvádění na obrazovce (4:3)</PresentationFormat>
  <Paragraphs>219</Paragraphs>
  <Slides>17</Slides>
  <Notes>17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17</vt:i4>
      </vt:variant>
    </vt:vector>
  </HeadingPairs>
  <TitlesOfParts>
    <vt:vector size="25" baseType="lpstr">
      <vt:lpstr>Arial</vt:lpstr>
      <vt:lpstr>Calibri</vt:lpstr>
      <vt:lpstr>Calibri Light</vt:lpstr>
      <vt:lpstr>Century Gothic</vt:lpstr>
      <vt:lpstr>Courier New</vt:lpstr>
      <vt:lpstr>Palatino Linotype</vt:lpstr>
      <vt:lpstr>Exekutivní</vt:lpstr>
      <vt:lpstr>Motiv Office</vt:lpstr>
      <vt:lpstr>Aktuální informace o stavu implementace programu Interreg Česko-Polsko Aktualne informacje o wdrażaniu programu Interreg Czechy-Polska</vt:lpstr>
      <vt:lpstr>Rozpočet programu  Budżet programu</vt:lpstr>
      <vt:lpstr>Propagační a informační aktivity Działania promocyjne i informacyjne</vt:lpstr>
      <vt:lpstr>Kontrola přijatelnosti a hodnocení žádostí Kontrola kwalifikowalności i ocena wniosków</vt:lpstr>
      <vt:lpstr>Stav dle specifických cílů Stan według celów szczegółowych</vt:lpstr>
      <vt:lpstr>Stav dle specifických cílů Stan według celów szczegółowych</vt:lpstr>
      <vt:lpstr>Stav dle specifických cílů Stan według celów szczegółowych</vt:lpstr>
      <vt:lpstr>Stav dle specifických cílů Stan według celów szczegółowych</vt:lpstr>
      <vt:lpstr>Stav dle specifických cílů Stan według celów szczegółowych</vt:lpstr>
      <vt:lpstr>Stav dle specifických cílů Stan według celów szczegółowych</vt:lpstr>
      <vt:lpstr>Stav dle specifických cílů Stan według celów szczegółowych</vt:lpstr>
      <vt:lpstr>Stav dle specifických cílů Stan według celów szczegółowych</vt:lpstr>
      <vt:lpstr>Stav dle specifických cílů Stan według celów szczegółowych</vt:lpstr>
      <vt:lpstr>Prezentace aplikace PowerPoint</vt:lpstr>
      <vt:lpstr>Prezentace aplikace PowerPoint</vt:lpstr>
      <vt:lpstr>Plnění pravidla N+3 Wdrażania zasady N+3</vt:lpstr>
      <vt:lpstr>Děkuji za pozornost Dziękuję za uwagę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Kořínek Arnošt</dc:creator>
  <cp:lastModifiedBy>Vejrosta Daniel</cp:lastModifiedBy>
  <cp:revision>523</cp:revision>
  <cp:lastPrinted>2017-01-18T11:02:04Z</cp:lastPrinted>
  <dcterms:created xsi:type="dcterms:W3CDTF">2015-07-27T08:43:00Z</dcterms:created>
  <dcterms:modified xsi:type="dcterms:W3CDTF">2025-08-29T07:32:33Z</dcterms:modified>
</cp:coreProperties>
</file>