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19"/>
  </p:notesMasterIdLst>
  <p:handoutMasterIdLst>
    <p:handoutMasterId r:id="rId20"/>
  </p:handoutMasterIdLst>
  <p:sldIdLst>
    <p:sldId id="354" r:id="rId3"/>
    <p:sldId id="343" r:id="rId4"/>
    <p:sldId id="348" r:id="rId5"/>
    <p:sldId id="349" r:id="rId6"/>
    <p:sldId id="350" r:id="rId7"/>
    <p:sldId id="355" r:id="rId8"/>
    <p:sldId id="344" r:id="rId9"/>
    <p:sldId id="345" r:id="rId10"/>
    <p:sldId id="358" r:id="rId11"/>
    <p:sldId id="346" r:id="rId12"/>
    <p:sldId id="357" r:id="rId13"/>
    <p:sldId id="347" r:id="rId14"/>
    <p:sldId id="351" r:id="rId15"/>
    <p:sldId id="353" r:id="rId16"/>
    <p:sldId id="361" r:id="rId17"/>
    <p:sldId id="335" r:id="rId1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ak Maciej" initials="M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6EBF0-ED40-44A4-8C87-088D2FC819A2}" v="12" dt="2026-01-20T08:16:11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93" d="100"/>
          <a:sy n="93" d="100"/>
        </p:scale>
        <p:origin x="204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jrosta Daniel" userId="f7b5cc0d-04d4-4156-acb3-b67fdf0cfe37" providerId="ADAL" clId="{4282527B-810E-4275-AC95-DA8E13B2F713}"/>
    <pc:docChg chg="custSel delSld modSld">
      <pc:chgData name="Vejrosta Daniel" userId="f7b5cc0d-04d4-4156-acb3-b67fdf0cfe37" providerId="ADAL" clId="{4282527B-810E-4275-AC95-DA8E13B2F713}" dt="2026-01-20T08:16:11.854" v="348"/>
      <pc:docMkLst>
        <pc:docMk/>
      </pc:docMkLst>
      <pc:sldChg chg="modSp mod">
        <pc:chgData name="Vejrosta Daniel" userId="f7b5cc0d-04d4-4156-acb3-b67fdf0cfe37" providerId="ADAL" clId="{4282527B-810E-4275-AC95-DA8E13B2F713}" dt="2026-01-20T08:07:42.283" v="289" actId="20577"/>
        <pc:sldMkLst>
          <pc:docMk/>
          <pc:sldMk cId="18489545" sldId="344"/>
        </pc:sldMkLst>
        <pc:graphicFrameChg chg="mod modGraphic">
          <ac:chgData name="Vejrosta Daniel" userId="f7b5cc0d-04d4-4156-acb3-b67fdf0cfe37" providerId="ADAL" clId="{4282527B-810E-4275-AC95-DA8E13B2F713}" dt="2026-01-20T08:07:42.283" v="289" actId="20577"/>
          <ac:graphicFrameMkLst>
            <pc:docMk/>
            <pc:sldMk cId="18489545" sldId="344"/>
            <ac:graphicFrameMk id="16" creationId="{75DEC0FF-2380-4BD3-8A55-0E976553F919}"/>
          </ac:graphicFrameMkLst>
        </pc:graphicFrameChg>
      </pc:sldChg>
      <pc:sldChg chg="modSp">
        <pc:chgData name="Vejrosta Daniel" userId="f7b5cc0d-04d4-4156-acb3-b67fdf0cfe37" providerId="ADAL" clId="{4282527B-810E-4275-AC95-DA8E13B2F713}" dt="2026-01-20T08:09:33.837" v="342"/>
        <pc:sldMkLst>
          <pc:docMk/>
          <pc:sldMk cId="2217275407" sldId="347"/>
        </pc:sldMkLst>
        <pc:graphicFrameChg chg="mod">
          <ac:chgData name="Vejrosta Daniel" userId="f7b5cc0d-04d4-4156-acb3-b67fdf0cfe37" providerId="ADAL" clId="{4282527B-810E-4275-AC95-DA8E13B2F713}" dt="2026-01-20T08:09:33.837" v="342"/>
          <ac:graphicFrameMkLst>
            <pc:docMk/>
            <pc:sldMk cId="2217275407" sldId="347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6-01-20T08:02:16.194" v="196" actId="20577"/>
        <pc:sldMkLst>
          <pc:docMk/>
          <pc:sldMk cId="390424251" sldId="348"/>
        </pc:sldMkLst>
        <pc:graphicFrameChg chg="modGraphic">
          <ac:chgData name="Vejrosta Daniel" userId="f7b5cc0d-04d4-4156-acb3-b67fdf0cfe37" providerId="ADAL" clId="{4282527B-810E-4275-AC95-DA8E13B2F713}" dt="2026-01-20T08:02:16.194" v="196" actId="20577"/>
          <ac:graphicFrameMkLst>
            <pc:docMk/>
            <pc:sldMk cId="390424251" sldId="348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6-01-20T08:03:21.219" v="200" actId="20577"/>
        <pc:sldMkLst>
          <pc:docMk/>
          <pc:sldMk cId="1673874893" sldId="349"/>
        </pc:sldMkLst>
        <pc:graphicFrameChg chg="modGraphic">
          <ac:chgData name="Vejrosta Daniel" userId="f7b5cc0d-04d4-4156-acb3-b67fdf0cfe37" providerId="ADAL" clId="{4282527B-810E-4275-AC95-DA8E13B2F713}" dt="2026-01-20T08:03:21.219" v="200" actId="20577"/>
          <ac:graphicFrameMkLst>
            <pc:docMk/>
            <pc:sldMk cId="1673874893" sldId="349"/>
            <ac:graphicFrameMk id="16" creationId="{75DEC0FF-2380-4BD3-8A55-0E976553F919}"/>
          </ac:graphicFrameMkLst>
        </pc:graphicFrameChg>
      </pc:sldChg>
      <pc:sldChg chg="modSp">
        <pc:chgData name="Vejrosta Daniel" userId="f7b5cc0d-04d4-4156-acb3-b67fdf0cfe37" providerId="ADAL" clId="{4282527B-810E-4275-AC95-DA8E13B2F713}" dt="2026-01-20T08:06:01.740" v="228"/>
        <pc:sldMkLst>
          <pc:docMk/>
          <pc:sldMk cId="3606028067" sldId="350"/>
        </pc:sldMkLst>
        <pc:graphicFrameChg chg="mod">
          <ac:chgData name="Vejrosta Daniel" userId="f7b5cc0d-04d4-4156-acb3-b67fdf0cfe37" providerId="ADAL" clId="{4282527B-810E-4275-AC95-DA8E13B2F713}" dt="2026-01-20T08:06:01.740" v="228"/>
          <ac:graphicFrameMkLst>
            <pc:docMk/>
            <pc:sldMk cId="3606028067" sldId="350"/>
            <ac:graphicFrameMk id="16" creationId="{75DEC0FF-2380-4BD3-8A55-0E976553F919}"/>
          </ac:graphicFrameMkLst>
        </pc:graphicFrameChg>
      </pc:sldChg>
      <pc:sldChg chg="addSp delSp modSp mod">
        <pc:chgData name="Vejrosta Daniel" userId="f7b5cc0d-04d4-4156-acb3-b67fdf0cfe37" providerId="ADAL" clId="{4282527B-810E-4275-AC95-DA8E13B2F713}" dt="2026-01-20T08:16:11.854" v="348"/>
        <pc:sldMkLst>
          <pc:docMk/>
          <pc:sldMk cId="2155416557" sldId="353"/>
        </pc:sldMkLst>
        <pc:graphicFrameChg chg="add mod">
          <ac:chgData name="Vejrosta Daniel" userId="f7b5cc0d-04d4-4156-acb3-b67fdf0cfe37" providerId="ADAL" clId="{4282527B-810E-4275-AC95-DA8E13B2F713}" dt="2026-01-20T08:16:11.854" v="348"/>
          <ac:graphicFrameMkLst>
            <pc:docMk/>
            <pc:sldMk cId="2155416557" sldId="353"/>
            <ac:graphicFrameMk id="2" creationId="{B4BEAE44-E323-44D6-868F-F49C64B9F649}"/>
          </ac:graphicFrameMkLst>
        </pc:graphicFrameChg>
        <pc:graphicFrameChg chg="del">
          <ac:chgData name="Vejrosta Daniel" userId="f7b5cc0d-04d4-4156-acb3-b67fdf0cfe37" providerId="ADAL" clId="{4282527B-810E-4275-AC95-DA8E13B2F713}" dt="2026-01-20T08:15:44.988" v="343" actId="478"/>
          <ac:graphicFrameMkLst>
            <pc:docMk/>
            <pc:sldMk cId="2155416557" sldId="353"/>
            <ac:graphicFrameMk id="3" creationId="{B4BEAE44-E323-44D6-868F-F49C64B9F649}"/>
          </ac:graphicFrameMkLst>
        </pc:graphicFrameChg>
      </pc:sldChg>
      <pc:sldChg chg="modSp mod">
        <pc:chgData name="Vejrosta Daniel" userId="f7b5cc0d-04d4-4156-acb3-b67fdf0cfe37" providerId="ADAL" clId="{4282527B-810E-4275-AC95-DA8E13B2F713}" dt="2026-01-20T08:04:48.022" v="202" actId="20577"/>
        <pc:sldMkLst>
          <pc:docMk/>
          <pc:sldMk cId="2840152177" sldId="355"/>
        </pc:sldMkLst>
        <pc:graphicFrameChg chg="modGraphic">
          <ac:chgData name="Vejrosta Daniel" userId="f7b5cc0d-04d4-4156-acb3-b67fdf0cfe37" providerId="ADAL" clId="{4282527B-810E-4275-AC95-DA8E13B2F713}" dt="2026-01-20T08:04:48.022" v="202" actId="20577"/>
          <ac:graphicFrameMkLst>
            <pc:docMk/>
            <pc:sldMk cId="2840152177" sldId="355"/>
            <ac:graphicFrameMk id="16" creationId="{75DEC0FF-2380-4BD3-8A55-0E976553F919}"/>
          </ac:graphicFrameMkLst>
        </pc:graphicFrameChg>
      </pc:sldChg>
      <pc:sldChg chg="del">
        <pc:chgData name="Vejrosta Daniel" userId="f7b5cc0d-04d4-4156-acb3-b67fdf0cfe37" providerId="ADAL" clId="{4282527B-810E-4275-AC95-DA8E13B2F713}" dt="2026-01-20T08:07:11.099" v="245" actId="47"/>
        <pc:sldMkLst>
          <pc:docMk/>
          <pc:sldMk cId="348843706" sldId="356"/>
        </pc:sldMkLst>
      </pc:sldChg>
      <pc:sldChg chg="modSp mod">
        <pc:chgData name="Vejrosta Daniel" userId="f7b5cc0d-04d4-4156-acb3-b67fdf0cfe37" providerId="ADAL" clId="{4282527B-810E-4275-AC95-DA8E13B2F713}" dt="2026-01-20T08:09:07.910" v="340" actId="20577"/>
        <pc:sldMkLst>
          <pc:docMk/>
          <pc:sldMk cId="3097361569" sldId="357"/>
        </pc:sldMkLst>
        <pc:graphicFrameChg chg="modGraphic">
          <ac:chgData name="Vejrosta Daniel" userId="f7b5cc0d-04d4-4156-acb3-b67fdf0cfe37" providerId="ADAL" clId="{4282527B-810E-4275-AC95-DA8E13B2F713}" dt="2026-01-20T08:09:07.910" v="340" actId="20577"/>
          <ac:graphicFrameMkLst>
            <pc:docMk/>
            <pc:sldMk cId="3097361569" sldId="357"/>
            <ac:graphicFrameMk id="16" creationId="{75DEC0FF-2380-4BD3-8A55-0E976553F91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rrcz-my.sharepoint.com/personal/vejrostad_crr_cz/Documents/0_VECKO/0_INTERREG_CZ_PL_21_27/d-MV%20a%20OP/MV/Stav%20implementace%20programu/GR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graf!$B$1</c:f>
              <c:strCache>
                <c:ptCount val="1"/>
                <c:pt idx="0">
                  <c:v>Alokace / Alokacja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713447994542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3B-480A-BC29-47A5DF828807}"/>
                </c:ext>
              </c:extLst>
            </c:dLbl>
            <c:dLbl>
              <c:idx val="1"/>
              <c:layout>
                <c:manualLayout>
                  <c:x val="0"/>
                  <c:y val="-2.18323559936326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3B-480A-BC29-47A5DF828807}"/>
                </c:ext>
              </c:extLst>
            </c:dLbl>
            <c:dLbl>
              <c:idx val="3"/>
              <c:layout>
                <c:manualLayout>
                  <c:x val="0"/>
                  <c:y val="-1.87134479945422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3B-480A-BC29-47A5DF828807}"/>
                </c:ext>
              </c:extLst>
            </c:dLbl>
            <c:dLbl>
              <c:idx val="4"/>
              <c:layout>
                <c:manualLayout>
                  <c:x val="1.3071744418929618E-16"/>
                  <c:y val="-6.86159759799879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3B-480A-BC29-47A5DF828807}"/>
                </c:ext>
              </c:extLst>
            </c:dLbl>
            <c:dLbl>
              <c:idx val="5"/>
              <c:layout>
                <c:manualLayout>
                  <c:x val="-1.3071744418929618E-16"/>
                  <c:y val="-9.356723997271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3B-480A-BC29-47A5DF828807}"/>
                </c:ext>
              </c:extLst>
            </c:dLbl>
            <c:numFmt formatCode="#,##0\ [$€-1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57600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graf!$A$2:$A$8</c:f>
              <c:strCache>
                <c:ptCount val="7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</c:v>
                </c:pt>
              </c:strCache>
            </c:strRef>
          </c:cat>
          <c:val>
            <c:numRef>
              <c:f>graf!$B$2:$B$8</c:f>
              <c:numCache>
                <c:formatCode>#,##0</c:formatCode>
                <c:ptCount val="7"/>
                <c:pt idx="0">
                  <c:v>12370448.9</c:v>
                </c:pt>
                <c:pt idx="1">
                  <c:v>11701776</c:v>
                </c:pt>
                <c:pt idx="2" formatCode="#,##0.00">
                  <c:v>66867290</c:v>
                </c:pt>
                <c:pt idx="3">
                  <c:v>36777010</c:v>
                </c:pt>
                <c:pt idx="4">
                  <c:v>3343365</c:v>
                </c:pt>
                <c:pt idx="5">
                  <c:v>30090280</c:v>
                </c:pt>
                <c:pt idx="6">
                  <c:v>6018056.0999999996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3B-480A-BC29-47A5DF828807}"/>
            </c:ext>
          </c:extLst>
        </c:ser>
        <c:ser>
          <c:idx val="1"/>
          <c:order val="1"/>
          <c:tx>
            <c:strRef>
              <c:f>graf!$C$1</c:f>
              <c:strCache>
                <c:ptCount val="1"/>
                <c:pt idx="0">
                  <c:v>Doporučeno k financování / Rekomendowano do dofinansowania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6783619986355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3B-480A-BC29-47A5DF828807}"/>
                </c:ext>
              </c:extLst>
            </c:dLbl>
            <c:dLbl>
              <c:idx val="1"/>
              <c:layout>
                <c:manualLayout>
                  <c:x val="-3.2679361047324044E-17"/>
                  <c:y val="-1.8713447994542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3B-480A-BC29-47A5DF828807}"/>
                </c:ext>
              </c:extLst>
            </c:dLbl>
            <c:dLbl>
              <c:idx val="2"/>
              <c:layout>
                <c:manualLayout>
                  <c:x val="-5.5748270224254207E-17"/>
                  <c:y val="-5.4697020760236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3B-480A-BC29-47A5DF828807}"/>
                </c:ext>
              </c:extLst>
            </c:dLbl>
            <c:dLbl>
              <c:idx val="3"/>
              <c:layout>
                <c:manualLayout>
                  <c:x val="0"/>
                  <c:y val="-1.247563199636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3B-480A-BC29-47A5DF828807}"/>
                </c:ext>
              </c:extLst>
            </c:dLbl>
            <c:dLbl>
              <c:idx val="4"/>
              <c:layout>
                <c:manualLayout>
                  <c:x val="0"/>
                  <c:y val="-2.80701719918133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3B-480A-BC29-47A5DF828807}"/>
                </c:ext>
              </c:extLst>
            </c:dLbl>
            <c:dLbl>
              <c:idx val="5"/>
              <c:layout>
                <c:manualLayout>
                  <c:x val="-1.3071744418929618E-16"/>
                  <c:y val="-2.8070171991813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3B-480A-BC29-47A5DF828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graf!$A$2:$A$8</c:f>
              <c:strCache>
                <c:ptCount val="7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</c:v>
                </c:pt>
              </c:strCache>
            </c:strRef>
          </c:cat>
          <c:val>
            <c:numRef>
              <c:f>graf!$C$2:$C$8</c:f>
              <c:numCache>
                <c:formatCode>#,##0</c:formatCode>
                <c:ptCount val="7"/>
                <c:pt idx="0">
                  <c:v>14275506.379999999</c:v>
                </c:pt>
                <c:pt idx="1">
                  <c:v>6781682.1100000003</c:v>
                </c:pt>
                <c:pt idx="2" formatCode="#,##0.00">
                  <c:v>64857281.517455995</c:v>
                </c:pt>
                <c:pt idx="3">
                  <c:v>45481482.659999996</c:v>
                </c:pt>
                <c:pt idx="4">
                  <c:v>3138157.0600000005</c:v>
                </c:pt>
                <c:pt idx="5">
                  <c:v>25471122.309999999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43B-480A-BC29-47A5DF828807}"/>
            </c:ext>
          </c:extLst>
        </c:ser>
        <c:ser>
          <c:idx val="2"/>
          <c:order val="2"/>
          <c:tx>
            <c:strRef>
              <c:f>graf!$D$1</c:f>
              <c:strCache>
                <c:ptCount val="1"/>
                <c:pt idx="0">
                  <c:v>Smluvně navázáno / Zakontraktowano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2679361047324044E-17"/>
                  <c:y val="9.356723997271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3B-480A-BC29-47A5DF828807}"/>
                </c:ext>
              </c:extLst>
            </c:dLbl>
            <c:dLbl>
              <c:idx val="2"/>
              <c:layout>
                <c:manualLayout>
                  <c:x val="2.67379679144384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3B-480A-BC29-47A5DF828807}"/>
                </c:ext>
              </c:extLst>
            </c:dLbl>
            <c:dLbl>
              <c:idx val="3"/>
              <c:layout>
                <c:manualLayout>
                  <c:x val="2.6737967914438436E-2"/>
                  <c:y val="-5.71793194429457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3B-480A-BC29-47A5DF828807}"/>
                </c:ext>
              </c:extLst>
            </c:dLbl>
            <c:dLbl>
              <c:idx val="5"/>
              <c:layout>
                <c:manualLayout>
                  <c:x val="3.7433155080213776E-2"/>
                  <c:y val="1.143586388858914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43B-480A-BC29-47A5DF828807}"/>
                </c:ext>
              </c:extLst>
            </c:dLbl>
            <c:numFmt formatCode="#,##0\ [$€-1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graf!$A$2:$A$8</c:f>
              <c:strCache>
                <c:ptCount val="7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4.1</c:v>
                </c:pt>
                <c:pt idx="5">
                  <c:v>4.2</c:v>
                </c:pt>
                <c:pt idx="6">
                  <c:v>5</c:v>
                </c:pt>
              </c:strCache>
            </c:strRef>
          </c:cat>
          <c:val>
            <c:numRef>
              <c:f>graf!$D$2:$D$8</c:f>
              <c:numCache>
                <c:formatCode>_-* #\ ##0_-;\-* #\ ##0_-;_-* "-"??_-;_-@_-</c:formatCode>
                <c:ptCount val="7"/>
                <c:pt idx="0">
                  <c:v>11682673.93</c:v>
                </c:pt>
                <c:pt idx="1">
                  <c:v>6781682.1100000003</c:v>
                </c:pt>
                <c:pt idx="2">
                  <c:v>48795774.849999994</c:v>
                </c:pt>
                <c:pt idx="3">
                  <c:v>32172373.419999998</c:v>
                </c:pt>
                <c:pt idx="4">
                  <c:v>3238157.0600000005</c:v>
                </c:pt>
                <c:pt idx="5">
                  <c:v>25419629.140000001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43B-480A-BC29-47A5DF828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05135"/>
        <c:axId val="81904303"/>
      </c:barChart>
      <c:catAx>
        <c:axId val="8190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904303"/>
        <c:crosses val="autoZero"/>
        <c:auto val="1"/>
        <c:lblAlgn val="ctr"/>
        <c:lblOffset val="100"/>
        <c:noMultiLvlLbl val="0"/>
      </c:catAx>
      <c:valAx>
        <c:axId val="8190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\ [$€-1]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905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4E7F0-5254-42C9-AEE0-A73A6CD9F615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4604D-E65F-48AE-9908-1607B3D3E8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3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3755-2986-431C-8950-5D667DADAE22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DCCE-12DA-48C1-94C6-39C361F4F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9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5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426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46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998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91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6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48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69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2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0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17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88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3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2058-94EB-440D-9E77-ECCD1739E56A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BC5-95A5-46F0-804B-027E21DF8357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7E-9565-432D-9B73-4CBEB11BD633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9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7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43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0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8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3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4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8C6-3747-4472-AD08-6D6AF1780E6D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5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0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7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F989-843F-4D8C-8A2A-D21DB5A2D7E3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8681-1280-48E6-A38D-05B77D149E85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5D-5124-47D5-BFB9-314C8A5D946E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8F4F-E990-451E-BC5C-D1131F8E7283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895-9A1E-4782-86F3-DF0C4BD3EAD7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92CD-810D-406E-9761-72B3516F9427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19FF-251D-44E5-8948-EE9906588709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59A19F-6CE8-4308-B6EA-7C2A870112E9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chart" Target="../charts/chart1.xml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93" y="1400574"/>
            <a:ext cx="8317105" cy="28205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informace o stavu implementace </a:t>
            </a:r>
            <a:r>
              <a:rPr lang="cs-CZ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rogramu </a:t>
            </a:r>
            <a:r>
              <a:rPr lang="cs-CZ" sz="30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Česko-Polsko</a:t>
            </a:r>
            <a:br>
              <a:rPr lang="cs-CZ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cs-CZ" sz="3000" b="1" dirty="0"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Aktualne informacje o wdrażaniu programu </a:t>
            </a:r>
            <a:r>
              <a:rPr lang="pl-PL" altLang="cs-CZ" sz="3000" b="1" dirty="0" err="1"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Interreg</a:t>
            </a:r>
            <a:r>
              <a:rPr lang="pl-PL" altLang="cs-CZ" sz="3000" b="1"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 Czechy-Polska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22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4860131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5142264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273" y="4551602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857251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898" y="857251"/>
            <a:ext cx="293102" cy="293102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3C7DA1D7-950A-8DC4-BF6E-DBD29AC10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01905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30008"/>
              </p:ext>
            </p:extLst>
          </p:nvPr>
        </p:nvGraphicFramePr>
        <p:xfrm>
          <a:off x="293102" y="980727"/>
          <a:ext cx="8557796" cy="45987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987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P4.1 – Spolupráce veřejné správy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byly ukončeny dvě výzvy, schváleno 6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tím jsou dostupné prostředky vyčerpány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P4.1 – Współpraca administracji publicznej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zatwierdzono 6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dostępne środki finansowe zostały wykorzystane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579516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70F68B0-A691-CCB4-2522-B48F995A3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82364"/>
              </p:ext>
            </p:extLst>
          </p:nvPr>
        </p:nvGraphicFramePr>
        <p:xfrm>
          <a:off x="293102" y="980727"/>
          <a:ext cx="8557796" cy="45987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987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P4.2 – Spolupráce institucí a obyvatel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schváleno 15 žádostí o podporu 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druhá výzva, žádosti o podporu budou přijímány do 20. 5. 2026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P4.2 – Współpraca instytucji i mieszkańców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pierwszy nabór, zatwierdzono 15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wnioski o dofinansowanie będą przyjmowane do 20 maja 2026 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579516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70F68B0-A691-CCB4-2522-B48F995A3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6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0918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P5 – Podnikání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první výzva, žádosti o podporu budou přijímány do 20. 5. 2026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P5 – Przedsiębiorczość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pierwszy nabór, wnioski o dofinansowanie będą przyjmowane do 20 maja 2026 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25488C36-F3D8-DD45-63D8-EB1A90B41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F97BF25-3F48-F9F1-80EF-401CD0310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68954"/>
              </p:ext>
            </p:extLst>
          </p:nvPr>
        </p:nvGraphicFramePr>
        <p:xfrm>
          <a:off x="251521" y="980727"/>
          <a:ext cx="8599378" cy="4320481"/>
        </p:xfrm>
        <a:graphic>
          <a:graphicData uri="http://schemas.openxmlformats.org/drawingml/2006/table">
            <a:tbl>
              <a:tblPr firstRow="1" bandRow="1"/>
              <a:tblGrid>
                <a:gridCol w="2736303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1862264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  <a:gridCol w="2056595">
                  <a:extLst>
                    <a:ext uri="{9D8B030D-6E8A-4147-A177-3AD203B41FA5}">
                      <a16:colId xmlns:a16="http://schemas.microsoft.com/office/drawing/2014/main" val="470879367"/>
                    </a:ext>
                  </a:extLst>
                </a:gridCol>
              </a:tblGrid>
              <a:tr h="888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Specifický cíl / 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szczegółowy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Počet schválených projektů / </a:t>
                      </a:r>
                      <a:r>
                        <a:rPr lang="en-GB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en-GB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zatwierdzonych</a:t>
                      </a:r>
                      <a:r>
                        <a:rPr lang="en-GB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projektów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Počet projektů s právním aktem /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zakontraktowanych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projektów</a:t>
                      </a:r>
                      <a:endParaRPr lang="cs-CZ" sz="12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Smluvně navázané prostředky /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Zakontraktowane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środki</a:t>
                      </a:r>
                      <a:r>
                        <a:rPr lang="cs-CZ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(EUR EFRR)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IZS </a:t>
                      </a:r>
                      <a:r>
                        <a:rPr lang="cs-CZ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11 682 674 €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Životní prostředí </a:t>
                      </a: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Środowisko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6 781 682 €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51434"/>
                  </a:ext>
                </a:extLst>
              </a:tr>
              <a:tr h="247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+ 6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+ 6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48 795 775 €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2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32 172 373 €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626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Spolupráce veřejné správy 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administracji publicznej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+ 1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+ 1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3 238 157 €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626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Spolupráce institucí a obyvatel /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+ 6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+ 6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25 419 629 €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51531"/>
                  </a:ext>
                </a:extLst>
              </a:tr>
              <a:tr h="434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2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2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ŁĄCZNIE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70 + 13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64 + 13</a:t>
                      </a:r>
                    </a:p>
                  </a:txBody>
                  <a:tcPr marL="58956" marR="58956" marT="29478" marB="29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128 090 291 €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44095"/>
                  </a:ext>
                </a:extLst>
              </a:tr>
            </a:tbl>
          </a:graphicData>
        </a:graphic>
      </p:graphicFrame>
      <p:sp>
        <p:nvSpPr>
          <p:cNvPr id="6" name="Nadpis 6">
            <a:extLst>
              <a:ext uri="{FF2B5EF4-FFF2-40B4-BE49-F238E27FC236}">
                <a16:creationId xmlns:a16="http://schemas.microsoft.com/office/drawing/2014/main" id="{5E388333-2C51-8089-1AE5-687C483425B2}"/>
              </a:ext>
            </a:extLst>
          </p:cNvPr>
          <p:cNvSpPr txBox="1">
            <a:spLocks/>
          </p:cNvSpPr>
          <p:nvPr/>
        </p:nvSpPr>
        <p:spPr>
          <a:xfrm>
            <a:off x="559965" y="224593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BB88EAB9-DC8B-BF38-CC1E-2D5084A26B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5E388333-2C51-8089-1AE5-687C483425B2}"/>
              </a:ext>
            </a:extLst>
          </p:cNvPr>
          <p:cNvSpPr txBox="1">
            <a:spLocks/>
          </p:cNvSpPr>
          <p:nvPr/>
        </p:nvSpPr>
        <p:spPr>
          <a:xfrm>
            <a:off x="559965" y="224593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BB88EAB9-DC8B-BF38-CC1E-2D5084A26B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9802"/>
            <a:ext cx="3149249" cy="699558"/>
          </a:xfrm>
          <a:prstGeom prst="rect">
            <a:avLst/>
          </a:prstGeom>
        </p:spPr>
      </p:pic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B4BEAE44-E323-44D6-868F-F49C64B9F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454036"/>
              </p:ext>
            </p:extLst>
          </p:nvPr>
        </p:nvGraphicFramePr>
        <p:xfrm>
          <a:off x="395536" y="1052736"/>
          <a:ext cx="8352928" cy="441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15541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72046"/>
              </p:ext>
            </p:extLst>
          </p:nvPr>
        </p:nvGraphicFramePr>
        <p:xfrm>
          <a:off x="293102" y="980727"/>
          <a:ext cx="8557796" cy="46151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– nutno odeslat do EK 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výdaje ve výši 10 168 902 €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 1. 11. 2025 bylo odesláno 10 445 108 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€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Tím došlo ke splnění pravidla N+3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– należy przesłać do KE wydatki w wysokości 10 168 902 €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dzień 1 listopada 2025 r. wysłano kwotę 10 445 108 €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ten sposób spełniono zasadę N+3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Plnění pravidla N+3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Wdrażania zasady N+3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25488C36-F3D8-DD45-63D8-EB1A90B41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75" y="5130404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9651" y="3854137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8344" y="3907052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148844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Rozpočet programu </a:t>
            </a:r>
            <a:b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Budżet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programu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F97BF25-3F48-F9F1-80EF-401CD0310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47573"/>
              </p:ext>
            </p:extLst>
          </p:nvPr>
        </p:nvGraphicFramePr>
        <p:xfrm>
          <a:off x="293102" y="980726"/>
          <a:ext cx="8557796" cy="4478927"/>
        </p:xfrm>
        <a:graphic>
          <a:graphicData uri="http://schemas.openxmlformats.org/drawingml/2006/table">
            <a:tbl>
              <a:tblPr firstRow="1" bandRow="1"/>
              <a:tblGrid>
                <a:gridCol w="4789505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1073569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2694722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</a:tblGrid>
              <a:tr h="551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7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Specifický cíl / </a:t>
                      </a:r>
                      <a:r>
                        <a:rPr lang="cs-CZ" sz="17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 </a:t>
                      </a:r>
                      <a:r>
                        <a:rPr lang="cs-CZ" sz="17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szczegółowy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Podíl v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Udział</a:t>
                      </a:r>
                      <a:r>
                        <a:rPr lang="en-GB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%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Alokace z ERDF/ </a:t>
                      </a:r>
                      <a:r>
                        <a:rPr lang="cs-CZ" sz="13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Alokacja</a:t>
                      </a:r>
                      <a:r>
                        <a:rPr lang="cs-CZ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EFRR</a:t>
                      </a:r>
                      <a:endParaRPr lang="cs-CZ" sz="13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cs-CZ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mil. / </a:t>
                      </a:r>
                      <a:r>
                        <a:rPr lang="cs-CZ" sz="13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cs-CZ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EUR)</a:t>
                      </a:r>
                      <a:endParaRPr lang="cs-CZ" sz="13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33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IZS </a:t>
                      </a:r>
                      <a:r>
                        <a:rPr lang="cs-CZ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3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12 370 449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Životní prostředí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Środowisko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7 %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11 701 776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51434"/>
                  </a:ext>
                </a:extLst>
              </a:tr>
              <a:tr h="444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3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66 867 290 </a:t>
                      </a:r>
                      <a:endParaRPr lang="cs-CZ" sz="1300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 toho / </a:t>
                      </a:r>
                      <a:r>
                        <a:rPr lang="cs-CZ" sz="13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cs-CZ" sz="1300" kern="1200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lang="cs-CZ" sz="130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15 454 450 FMP)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40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3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36 777 010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721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Spolupráce veřejné správy / </a:t>
                      </a:r>
                      <a:r>
                        <a:rPr lang="pl-PL" sz="13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administracji publicznej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3 343 365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 toho /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kumimoji="0" lang="cs-CZ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500 000 FMP)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7218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Spolupráce institucí a obyvatel / </a:t>
                      </a: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kumimoji="0" lang="cs-C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18 %</a:t>
                      </a: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30 090 280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 toho /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kumimoji="0" lang="cs-CZ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s-CZ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19 819 652 FMP)</a:t>
                      </a:r>
                      <a:endParaRPr kumimoji="0" lang="cs-C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51531"/>
                  </a:ext>
                </a:extLst>
              </a:tr>
              <a:tr h="40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3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6 018 056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401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3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167 168 701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32" marR="64932" marT="32466" marB="324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27652"/>
                  </a:ext>
                </a:extLst>
              </a:tr>
            </a:tbl>
          </a:graphicData>
        </a:graphic>
      </p:graphicFrame>
      <p:pic>
        <p:nvPicPr>
          <p:cNvPr id="6" name="Obrázek 5" descr="Obsah obrázku bílé, design&#10;&#10;Popis byl vytvořen automaticky">
            <a:extLst>
              <a:ext uri="{FF2B5EF4-FFF2-40B4-BE49-F238E27FC236}">
                <a16:creationId xmlns:a16="http://schemas.microsoft.com/office/drawing/2014/main" id="{27ECA3AD-A594-3AA4-884E-232DD1622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9730"/>
              </p:ext>
            </p:extLst>
          </p:nvPr>
        </p:nvGraphicFramePr>
        <p:xfrm>
          <a:off x="293102" y="980727"/>
          <a:ext cx="8557796" cy="44541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45415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Organizováno přes JS: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školení a seminářů pro žadatele a příjemce, včetně burzy partnerství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 270 konzultací projektových záměrů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Další školení, semináře a konzultace jsou organizovány regionálními subjekty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Výroční akce 2024, 2025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Organizowane przez WS:</a:t>
                      </a:r>
                    </a:p>
                    <a:p>
                      <a:pPr marL="534988" marR="0" lvl="1" indent="-1920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szkoleń i seminariów dla wnioskodawców i beneficjentów, w tym wymiana partnerska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ponad 270 konsultacji propozycji projektowych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Dalsze szkolenia, seminaria i konsultacje organizowane są przez podmioty regionalne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Wydarzenie roczne 2024, 2025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Propagační a informační aktivity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Działania promocyjne i informacyjne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3619AAF-76D3-7E8D-58A6-CDD58E9CCF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61054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Odesláno 287 stanovisek </a:t>
                      </a:r>
                      <a:b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 projektovým záměrům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Zkontrolováno 229 žádostí o podporu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Organizováno 14 Společných panelů expertů, kde bylo hodnoceno 182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Przesłano 287 opinii dotyczących propozycji projektowych           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Sprawdzono 229 wniosków o dofinansowanie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Zorganizowano 14 Wspólnych Paneli Ekspertów, w ramach których ocenionych zostało 182 wniosków o dofinansowanie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přijatelnosti a hodnocení žádostí</a:t>
            </a:r>
            <a:b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Kontrola</a:t>
            </a: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 kwalifikowalności i ocena wniosków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42762E6-31F7-B0A1-B8C0-A36276925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7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9771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1.1 – IZS a krizové řízení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byly ukončeny dvě výzvy, schváleno 14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tím jsou dostupné prostředky vyčerpány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1.1 – ZSR i zarządzania kryzysowe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zatwierdzono 14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dostępne środki finansowe zostały wykorzystane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B9C14AC-046B-3163-7B8B-011B033066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0366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2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07860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1.2 – Životní prostředí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schváleno 7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druhá výzva, předloženo bylo 9 projektových záměrů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 1.2 – Środowisko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pierwszy nabór, zatwierdzono 7 wniosków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złożono 9 propozycji projektowych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5B9C14AC-046B-3163-7B8B-011B033066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960366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5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294153"/>
              </p:ext>
            </p:extLst>
          </p:nvPr>
        </p:nvGraphicFramePr>
        <p:xfrm>
          <a:off x="293102" y="980727"/>
          <a:ext cx="8557796" cy="44069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P2 – Cestovní ruch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byly ukončeny dvě výzvy, schváleno 38 žádostí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Mosty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první výzva, schváleny 2 žádosti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druhá výzva, předložena 1 žádost o podporu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P2 – Turystyka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zatwierdzono 38 wniosków o dofinansowanie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Mosty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nabór, zatwierdzone 2 wnioski o dofinansowanie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został przedłożony 1 wniosek o dofinansowanie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3986B9A-8F02-F3A7-2D00-D431890DE4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31984"/>
              </p:ext>
            </p:extLst>
          </p:nvPr>
        </p:nvGraphicFramePr>
        <p:xfrm>
          <a:off x="293102" y="980727"/>
          <a:ext cx="8557796" cy="48844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Silnice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ukončeny dvě výzvy, schváleny 3 žádosti o podporu, tím jsou dostupné prostředky vyčerpány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Železnice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byla ukončena výzva, schválena 1 žádost o podporu, tím jsou dostupné prostředky vyčerpány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Drogi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zakończyły się dwa nabory, zatwierdzone 3 wnioski o dofinansowanie, dostępne środki finansowe zostały wykorzystane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Kolej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zakończył się nabór, zatwierdzony 1 wniosek o dofinansowanie, dostępne środki finansowe zostały wykorzystane</a:t>
                      </a: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02515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Přizpůsobení silniční infrastruktury pro rozvoj přeshraniční veřejné a bezemisní individuální dopravy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vyhlášena první výzva, předloženy byly 3 projektové záměry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P3 – Dostosowanie infrastruktury drogowej do potrzeb rozwoju transgranicznej komunikacji publicznej oraz </a:t>
                      </a:r>
                      <a:r>
                        <a:rPr kumimoji="0" lang="pl-PL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bezemisyjnego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transportu indywidualnego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6286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ogłoszono drugi nabór, </a:t>
                      </a: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złożone 3 propozycje projektowe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65" y="224593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dle specifických cílů</a:t>
            </a:r>
            <a:br>
              <a:rPr lang="pl-PL" alt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0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Stan według celów szczegółowych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5988</TotalTime>
  <Words>1076</Words>
  <Application>Microsoft Office PowerPoint</Application>
  <PresentationFormat>Předvádění na obrazovce (4:3)</PresentationFormat>
  <Paragraphs>219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Courier New</vt:lpstr>
      <vt:lpstr>Palatino Linotype</vt:lpstr>
      <vt:lpstr>Exekutivní</vt:lpstr>
      <vt:lpstr>Motiv Office</vt:lpstr>
      <vt:lpstr>Aktuální informace o stavu implementace programu Interreg Česko-Polsko Aktualne informacje o wdrażaniu programu Interreg Czechy-Polska</vt:lpstr>
      <vt:lpstr>Rozpočet programu  Budżet programu</vt:lpstr>
      <vt:lpstr>Propagační a informační aktivity Działania promocyjne i informacyjne</vt:lpstr>
      <vt:lpstr>Kontrola přijatelnosti a hodnocení žádostí Kontrola kwalifikowalności i ocena wniosków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Stav dle specifických cílů Stan według celów szczegółowych</vt:lpstr>
      <vt:lpstr>Prezentace aplikace PowerPoint</vt:lpstr>
      <vt:lpstr>Prezentace aplikace PowerPoint</vt:lpstr>
      <vt:lpstr>Plnění pravidla N+3 Wdrażania zasady N+3</vt:lpstr>
      <vt:lpstr>Děkuji za pozornost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Kořínek Arnošt</dc:creator>
  <cp:lastModifiedBy>Vejrosta Daniel</cp:lastModifiedBy>
  <cp:revision>523</cp:revision>
  <cp:lastPrinted>2017-01-18T11:02:04Z</cp:lastPrinted>
  <dcterms:created xsi:type="dcterms:W3CDTF">2015-07-27T08:43:00Z</dcterms:created>
  <dcterms:modified xsi:type="dcterms:W3CDTF">2026-01-20T08:16:20Z</dcterms:modified>
</cp:coreProperties>
</file>