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19"/>
  </p:notesMasterIdLst>
  <p:handoutMasterIdLst>
    <p:handoutMasterId r:id="rId20"/>
  </p:handoutMasterIdLst>
  <p:sldIdLst>
    <p:sldId id="354" r:id="rId3"/>
    <p:sldId id="343" r:id="rId4"/>
    <p:sldId id="348" r:id="rId5"/>
    <p:sldId id="349" r:id="rId6"/>
    <p:sldId id="350" r:id="rId7"/>
    <p:sldId id="355" r:id="rId8"/>
    <p:sldId id="344" r:id="rId9"/>
    <p:sldId id="345" r:id="rId10"/>
    <p:sldId id="358" r:id="rId11"/>
    <p:sldId id="346" r:id="rId12"/>
    <p:sldId id="357" r:id="rId13"/>
    <p:sldId id="347" r:id="rId14"/>
    <p:sldId id="351" r:id="rId15"/>
    <p:sldId id="353" r:id="rId16"/>
    <p:sldId id="361" r:id="rId17"/>
    <p:sldId id="335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jrosta Daniel" userId="f7b5cc0d-04d4-4156-acb3-b67fdf0cfe37" providerId="ADAL" clId="{4282527B-810E-4275-AC95-DA8E13B2F713}"/>
    <pc:docChg chg="custSel delSld modSld">
      <pc:chgData name="Vejrosta Daniel" userId="f7b5cc0d-04d4-4156-acb3-b67fdf0cfe37" providerId="ADAL" clId="{4282527B-810E-4275-AC95-DA8E13B2F713}" dt="2026-03-26T07:43:45.214" v="678" actId="20577"/>
      <pc:docMkLst>
        <pc:docMk/>
      </pc:docMkLst>
      <pc:sldChg chg="modSp mod">
        <pc:chgData name="Vejrosta Daniel" userId="f7b5cc0d-04d4-4156-acb3-b67fdf0cfe37" providerId="ADAL" clId="{4282527B-810E-4275-AC95-DA8E13B2F713}" dt="2026-03-23T15:21:51.261" v="632" actId="20577"/>
        <pc:sldMkLst>
          <pc:docMk/>
          <pc:sldMk cId="1765777866" sldId="343"/>
        </pc:sldMkLst>
        <pc:graphicFrameChg chg="mod modGraphic">
          <ac:chgData name="Vejrosta Daniel" userId="f7b5cc0d-04d4-4156-acb3-b67fdf0cfe37" providerId="ADAL" clId="{4282527B-810E-4275-AC95-DA8E13B2F713}" dt="2026-03-23T15:21:51.261" v="632" actId="20577"/>
          <ac:graphicFrameMkLst>
            <pc:docMk/>
            <pc:sldMk cId="1765777866" sldId="343"/>
            <ac:graphicFrameMk id="3" creationId="{7F97BF25-3F48-F9F1-80EF-401CD031031C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3-26T07:43:45.214" v="678" actId="20577"/>
        <pc:sldMkLst>
          <pc:docMk/>
          <pc:sldMk cId="18489545" sldId="344"/>
        </pc:sldMkLst>
        <pc:graphicFrameChg chg="mod modGraphic">
          <ac:chgData name="Vejrosta Daniel" userId="f7b5cc0d-04d4-4156-acb3-b67fdf0cfe37" providerId="ADAL" clId="{4282527B-810E-4275-AC95-DA8E13B2F713}" dt="2026-03-26T07:43:45.214" v="678" actId="20577"/>
          <ac:graphicFrameMkLst>
            <pc:docMk/>
            <pc:sldMk cId="18489545" sldId="344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3-23T15:24:45.980" v="644" actId="20577"/>
        <pc:sldMkLst>
          <pc:docMk/>
          <pc:sldMk cId="1540147732" sldId="345"/>
        </pc:sldMkLst>
        <pc:graphicFrameChg chg="modGraphic">
          <ac:chgData name="Vejrosta Daniel" userId="f7b5cc0d-04d4-4156-acb3-b67fdf0cfe37" providerId="ADAL" clId="{4282527B-810E-4275-AC95-DA8E13B2F713}" dt="2026-03-23T15:24:45.980" v="644" actId="20577"/>
          <ac:graphicFrameMkLst>
            <pc:docMk/>
            <pc:sldMk cId="1540147732" sldId="345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3-13T12:03:09.996" v="537" actId="20577"/>
        <pc:sldMkLst>
          <pc:docMk/>
          <pc:sldMk cId="2217275407" sldId="347"/>
        </pc:sldMkLst>
        <pc:graphicFrameChg chg="mod modGraphic">
          <ac:chgData name="Vejrosta Daniel" userId="f7b5cc0d-04d4-4156-acb3-b67fdf0cfe37" providerId="ADAL" clId="{4282527B-810E-4275-AC95-DA8E13B2F713}" dt="2026-03-13T12:03:09.996" v="537" actId="20577"/>
          <ac:graphicFrameMkLst>
            <pc:docMk/>
            <pc:sldMk cId="2217275407" sldId="347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3-13T11:55:35.002" v="393" actId="20577"/>
        <pc:sldMkLst>
          <pc:docMk/>
          <pc:sldMk cId="390424251" sldId="348"/>
        </pc:sldMkLst>
        <pc:graphicFrameChg chg="modGraphic">
          <ac:chgData name="Vejrosta Daniel" userId="f7b5cc0d-04d4-4156-acb3-b67fdf0cfe37" providerId="ADAL" clId="{4282527B-810E-4275-AC95-DA8E13B2F713}" dt="2026-03-13T11:55:35.002" v="393" actId="20577"/>
          <ac:graphicFrameMkLst>
            <pc:docMk/>
            <pc:sldMk cId="390424251" sldId="348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3-23T15:23:27.030" v="636" actId="20577"/>
        <pc:sldMkLst>
          <pc:docMk/>
          <pc:sldMk cId="1673874893" sldId="349"/>
        </pc:sldMkLst>
        <pc:graphicFrameChg chg="modGraphic">
          <ac:chgData name="Vejrosta Daniel" userId="f7b5cc0d-04d4-4156-acb3-b67fdf0cfe37" providerId="ADAL" clId="{4282527B-810E-4275-AC95-DA8E13B2F713}" dt="2026-03-23T15:23:27.030" v="636" actId="20577"/>
          <ac:graphicFrameMkLst>
            <pc:docMk/>
            <pc:sldMk cId="1673874893" sldId="349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3-23T15:31:39.019" v="660" actId="20577"/>
        <pc:sldMkLst>
          <pc:docMk/>
          <pc:sldMk cId="7488230" sldId="351"/>
        </pc:sldMkLst>
        <pc:graphicFrameChg chg="mod modGraphic">
          <ac:chgData name="Vejrosta Daniel" userId="f7b5cc0d-04d4-4156-acb3-b67fdf0cfe37" providerId="ADAL" clId="{4282527B-810E-4275-AC95-DA8E13B2F713}" dt="2026-03-23T15:31:39.019" v="660" actId="20577"/>
          <ac:graphicFrameMkLst>
            <pc:docMk/>
            <pc:sldMk cId="7488230" sldId="351"/>
            <ac:graphicFrameMk id="3" creationId="{7F97BF25-3F48-F9F1-80EF-401CD031031C}"/>
          </ac:graphicFrameMkLst>
        </pc:graphicFrameChg>
      </pc:sldChg>
      <pc:sldChg chg="addSp delSp modSp mod">
        <pc:chgData name="Vejrosta Daniel" userId="f7b5cc0d-04d4-4156-acb3-b67fdf0cfe37" providerId="ADAL" clId="{4282527B-810E-4275-AC95-DA8E13B2F713}" dt="2026-03-23T15:36:12.914" v="667"/>
        <pc:sldMkLst>
          <pc:docMk/>
          <pc:sldMk cId="2155416557" sldId="353"/>
        </pc:sldMkLst>
        <pc:graphicFrameChg chg="add mod">
          <ac:chgData name="Vejrosta Daniel" userId="f7b5cc0d-04d4-4156-acb3-b67fdf0cfe37" providerId="ADAL" clId="{4282527B-810E-4275-AC95-DA8E13B2F713}" dt="2026-03-23T15:36:12.914" v="667"/>
          <ac:graphicFrameMkLst>
            <pc:docMk/>
            <pc:sldMk cId="2155416557" sldId="353"/>
            <ac:graphicFrameMk id="2" creationId="{B4BEAE44-E323-44D6-868F-F49C64B9F649}"/>
          </ac:graphicFrameMkLst>
        </pc:graphicFrameChg>
      </pc:sldChg>
      <pc:sldChg chg="modSp">
        <pc:chgData name="Vejrosta Daniel" userId="f7b5cc0d-04d4-4156-acb3-b67fdf0cfe37" providerId="ADAL" clId="{4282527B-810E-4275-AC95-DA8E13B2F713}" dt="2026-03-13T11:58:53.732" v="409"/>
        <pc:sldMkLst>
          <pc:docMk/>
          <pc:sldMk cId="2840152177" sldId="355"/>
        </pc:sldMkLst>
        <pc:graphicFrameChg chg="mod">
          <ac:chgData name="Vejrosta Daniel" userId="f7b5cc0d-04d4-4156-acb3-b67fdf0cfe37" providerId="ADAL" clId="{4282527B-810E-4275-AC95-DA8E13B2F713}" dt="2026-03-13T11:58:53.732" v="409"/>
          <ac:graphicFrameMkLst>
            <pc:docMk/>
            <pc:sldMk cId="2840152177" sldId="355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3-13T12:02:42.947" v="528" actId="20577"/>
        <pc:sldMkLst>
          <pc:docMk/>
          <pc:sldMk cId="3097361569" sldId="357"/>
        </pc:sldMkLst>
        <pc:graphicFrameChg chg="mod modGraphic">
          <ac:chgData name="Vejrosta Daniel" userId="f7b5cc0d-04d4-4156-acb3-b67fdf0cfe37" providerId="ADAL" clId="{4282527B-810E-4275-AC95-DA8E13B2F713}" dt="2026-03-13T12:02:42.947" v="528" actId="20577"/>
          <ac:graphicFrameMkLst>
            <pc:docMk/>
            <pc:sldMk cId="3097361569" sldId="357"/>
            <ac:graphicFrameMk id="16" creationId="{75DEC0FF-2380-4BD3-8A55-0E976553F919}"/>
          </ac:graphicFrameMkLst>
        </pc:graphicFrameChg>
      </pc:sldChg>
      <pc:sldChg chg="modSp">
        <pc:chgData name="Vejrosta Daniel" userId="f7b5cc0d-04d4-4156-acb3-b67fdf0cfe37" providerId="ADAL" clId="{4282527B-810E-4275-AC95-DA8E13B2F713}" dt="2026-03-13T12:00:40.721" v="476"/>
        <pc:sldMkLst>
          <pc:docMk/>
          <pc:sldMk cId="423420426" sldId="358"/>
        </pc:sldMkLst>
        <pc:graphicFrameChg chg="mod">
          <ac:chgData name="Vejrosta Daniel" userId="f7b5cc0d-04d4-4156-acb3-b67fdf0cfe37" providerId="ADAL" clId="{4282527B-810E-4275-AC95-DA8E13B2F713}" dt="2026-03-13T12:00:40.721" v="476"/>
          <ac:graphicFrameMkLst>
            <pc:docMk/>
            <pc:sldMk cId="423420426" sldId="358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3-16T12:49:40.395" v="627" actId="20577"/>
        <pc:sldMkLst>
          <pc:docMk/>
          <pc:sldMk cId="382002879" sldId="361"/>
        </pc:sldMkLst>
        <pc:graphicFrameChg chg="mod modGraphic">
          <ac:chgData name="Vejrosta Daniel" userId="f7b5cc0d-04d4-4156-acb3-b67fdf0cfe37" providerId="ADAL" clId="{4282527B-810E-4275-AC95-DA8E13B2F713}" dt="2026-03-16T12:49:40.395" v="627" actId="20577"/>
          <ac:graphicFrameMkLst>
            <pc:docMk/>
            <pc:sldMk cId="382002879" sldId="361"/>
            <ac:graphicFrameMk id="16" creationId="{75DEC0FF-2380-4BD3-8A55-0E976553F91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rrcz-my.sharepoint.com/personal/vejrostad_crr_cz/Documents/0_VECKO/0_INTERREG_CZ_PL_21_27/d-MV%20a%20OP/MV/Stav%20implementace%20programu/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graf!$B$1</c:f>
              <c:strCache>
                <c:ptCount val="1"/>
                <c:pt idx="0">
                  <c:v>Alokace / Alokacja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713447994542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15-49C4-92C2-B3E7C3CA3DC7}"/>
                </c:ext>
              </c:extLst>
            </c:dLbl>
            <c:dLbl>
              <c:idx val="1"/>
              <c:layout>
                <c:manualLayout>
                  <c:x val="4.5060169518486284E-3"/>
                  <c:y val="-4.229001292121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15-49C4-92C2-B3E7C3CA3DC7}"/>
                </c:ext>
              </c:extLst>
            </c:dLbl>
            <c:dLbl>
              <c:idx val="3"/>
              <c:layout>
                <c:manualLayout>
                  <c:x val="0"/>
                  <c:y val="-1.87134479945422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15-49C4-92C2-B3E7C3CA3DC7}"/>
                </c:ext>
              </c:extLst>
            </c:dLbl>
            <c:dLbl>
              <c:idx val="4"/>
              <c:layout>
                <c:manualLayout>
                  <c:x val="1.3071744418929618E-16"/>
                  <c:y val="-6.8615975979987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15-49C4-92C2-B3E7C3CA3DC7}"/>
                </c:ext>
              </c:extLst>
            </c:dLbl>
            <c:dLbl>
              <c:idx val="5"/>
              <c:layout>
                <c:manualLayout>
                  <c:x val="-1.3071744418929618E-16"/>
                  <c:y val="-9.356723997271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15-49C4-92C2-B3E7C3CA3DC7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57600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graf!$B$2:$B$8</c:f>
              <c:numCache>
                <c:formatCode>#,##0</c:formatCode>
                <c:ptCount val="7"/>
                <c:pt idx="0">
                  <c:v>14042177</c:v>
                </c:pt>
                <c:pt idx="1">
                  <c:v>11701776</c:v>
                </c:pt>
                <c:pt idx="2" formatCode="#,##0.00">
                  <c:v>65195562</c:v>
                </c:pt>
                <c:pt idx="3">
                  <c:v>36777010</c:v>
                </c:pt>
                <c:pt idx="4">
                  <c:v>3343365</c:v>
                </c:pt>
                <c:pt idx="5">
                  <c:v>30090280</c:v>
                </c:pt>
                <c:pt idx="6">
                  <c:v>6018056.0999999996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15-49C4-92C2-B3E7C3CA3DC7}"/>
            </c:ext>
          </c:extLst>
        </c:ser>
        <c:ser>
          <c:idx val="1"/>
          <c:order val="1"/>
          <c:tx>
            <c:strRef>
              <c:f>graf!$C$1</c:f>
              <c:strCache>
                <c:ptCount val="1"/>
                <c:pt idx="0">
                  <c:v>Doporučeno k financování / Rekomendowano do dofinansowania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6783619986355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15-49C4-92C2-B3E7C3CA3DC7}"/>
                </c:ext>
              </c:extLst>
            </c:dLbl>
            <c:dLbl>
              <c:idx val="1"/>
              <c:layout>
                <c:manualLayout>
                  <c:x val="-3.2679361047324044E-17"/>
                  <c:y val="-1.8713447994542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15-49C4-92C2-B3E7C3CA3DC7}"/>
                </c:ext>
              </c:extLst>
            </c:dLbl>
            <c:dLbl>
              <c:idx val="2"/>
              <c:layout>
                <c:manualLayout>
                  <c:x val="0"/>
                  <c:y val="-3.74268959890843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15-49C4-92C2-B3E7C3CA3DC7}"/>
                </c:ext>
              </c:extLst>
            </c:dLbl>
            <c:dLbl>
              <c:idx val="3"/>
              <c:layout>
                <c:manualLayout>
                  <c:x val="0"/>
                  <c:y val="-1.247563199636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15-49C4-92C2-B3E7C3CA3DC7}"/>
                </c:ext>
              </c:extLst>
            </c:dLbl>
            <c:dLbl>
              <c:idx val="4"/>
              <c:layout>
                <c:manualLayout>
                  <c:x val="0"/>
                  <c:y val="-2.8070171991813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15-49C4-92C2-B3E7C3CA3DC7}"/>
                </c:ext>
              </c:extLst>
            </c:dLbl>
            <c:dLbl>
              <c:idx val="5"/>
              <c:layout>
                <c:manualLayout>
                  <c:x val="-1.3071744418929618E-16"/>
                  <c:y val="-2.8070171991813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15-49C4-92C2-B3E7C3CA3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graf!$C$2:$C$8</c:f>
              <c:numCache>
                <c:formatCode>#,##0</c:formatCode>
                <c:ptCount val="7"/>
                <c:pt idx="0">
                  <c:v>14275506.379999999</c:v>
                </c:pt>
                <c:pt idx="1">
                  <c:v>6781682.1100000003</c:v>
                </c:pt>
                <c:pt idx="2" formatCode="#,##0.00">
                  <c:v>64857281.517455995</c:v>
                </c:pt>
                <c:pt idx="3">
                  <c:v>45481482.659999996</c:v>
                </c:pt>
                <c:pt idx="4">
                  <c:v>3238157.0600000005</c:v>
                </c:pt>
                <c:pt idx="5">
                  <c:v>25471122.309999999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15-49C4-92C2-B3E7C3CA3DC7}"/>
            </c:ext>
          </c:extLst>
        </c:ser>
        <c:ser>
          <c:idx val="2"/>
          <c:order val="2"/>
          <c:tx>
            <c:strRef>
              <c:f>graf!$D$1</c:f>
              <c:strCache>
                <c:ptCount val="1"/>
                <c:pt idx="0">
                  <c:v>Smluvně navázáno / Zakontraktowano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679361047324044E-17"/>
                  <c:y val="9.356723997271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15-49C4-92C2-B3E7C3CA3DC7}"/>
                </c:ext>
              </c:extLst>
            </c:dLbl>
            <c:dLbl>
              <c:idx val="2"/>
              <c:layout>
                <c:manualLayout>
                  <c:x val="2.67379679144384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15-49C4-92C2-B3E7C3CA3DC7}"/>
                </c:ext>
              </c:extLst>
            </c:dLbl>
            <c:dLbl>
              <c:idx val="3"/>
              <c:layout>
                <c:manualLayout>
                  <c:x val="2.6737967914438436E-2"/>
                  <c:y val="-5.7179319442945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15-49C4-92C2-B3E7C3CA3DC7}"/>
                </c:ext>
              </c:extLst>
            </c:dLbl>
            <c:dLbl>
              <c:idx val="5"/>
              <c:layout>
                <c:manualLayout>
                  <c:x val="3.7433155080213776E-2"/>
                  <c:y val="1.14358638885891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15-49C4-92C2-B3E7C3CA3DC7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graf!$D$2:$D$8</c:f>
              <c:numCache>
                <c:formatCode>_-* #\ ##0_-;\-* #\ ##0_-;_-* "-"??_-;_-@_-</c:formatCode>
                <c:ptCount val="7"/>
                <c:pt idx="0">
                  <c:v>12807477.309999999</c:v>
                </c:pt>
                <c:pt idx="1">
                  <c:v>6781682.1100000003</c:v>
                </c:pt>
                <c:pt idx="2">
                  <c:v>54245766.140000001</c:v>
                </c:pt>
                <c:pt idx="3">
                  <c:v>32172373.419999998</c:v>
                </c:pt>
                <c:pt idx="4">
                  <c:v>3211958.87</c:v>
                </c:pt>
                <c:pt idx="5">
                  <c:v>25459191.399999999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A15-49C4-92C2-B3E7C3CA3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05135"/>
        <c:axId val="81904303"/>
      </c:barChart>
      <c:catAx>
        <c:axId val="8190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904303"/>
        <c:crosses val="autoZero"/>
        <c:auto val="1"/>
        <c:lblAlgn val="ctr"/>
        <c:lblOffset val="100"/>
        <c:noMultiLvlLbl val="0"/>
      </c:catAx>
      <c:valAx>
        <c:axId val="8190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\ [$€-1]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90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26.03.2026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26.03.2026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5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26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46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9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91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6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48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69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2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0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17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3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26.03.2026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26.03.2026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chart" Target="../charts/chart1.xml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1400574"/>
            <a:ext cx="8317105" cy="28205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informace o stavu implementace </a:t>
            </a:r>
            <a: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rogramu </a:t>
            </a:r>
            <a:r>
              <a:rPr lang="cs-CZ" sz="3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Česko-Polsko</a:t>
            </a:r>
            <a:b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cs-CZ" sz="3000" b="1" dirty="0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Aktualne informacje o wdrażaniu programu </a:t>
            </a:r>
            <a:r>
              <a:rPr lang="pl-PL" altLang="cs-CZ" sz="3000" b="1" dirty="0" err="1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Interreg</a:t>
            </a:r>
            <a:r>
              <a:rPr lang="pl-PL" altLang="cs-CZ" sz="3000" b="1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 Czechy-Polska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30008"/>
              </p:ext>
            </p:extLst>
          </p:nvPr>
        </p:nvGraphicFramePr>
        <p:xfrm>
          <a:off x="293102" y="980727"/>
          <a:ext cx="8557796" cy="45987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87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P4.1 – Spolupráce veřejné správy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byly ukončeny dvě výzvy, schváleno 6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P4.1 – Współpraca administracji publicznej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zatwierdzono 6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579516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70F68B0-A691-CCB4-2522-B48F995A3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34850"/>
              </p:ext>
            </p:extLst>
          </p:nvPr>
        </p:nvGraphicFramePr>
        <p:xfrm>
          <a:off x="293102" y="980727"/>
          <a:ext cx="8557796" cy="45987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87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P4.2 – Spolupráce institucí a obyvatel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15 žádostí o podporu 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předloženo 44 projektových záměrů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P4.2 – Współpraca instytucji i mieszkańców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15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złożono </a:t>
                      </a: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 propozycji projektowych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579516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70F68B0-A691-CCB4-2522-B48F995A3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6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9050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P5 – Podnikání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první výzva, předloženo 5 projektových záměrů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P5 – Przedsiębiorczość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pierwszy nabór, złożono 5 propozycji projektowych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25488C36-F3D8-DD45-63D8-EB1A90B41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F97BF25-3F48-F9F1-80EF-401CD031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97227"/>
              </p:ext>
            </p:extLst>
          </p:nvPr>
        </p:nvGraphicFramePr>
        <p:xfrm>
          <a:off x="251521" y="980727"/>
          <a:ext cx="8599378" cy="4320481"/>
        </p:xfrm>
        <a:graphic>
          <a:graphicData uri="http://schemas.openxmlformats.org/drawingml/2006/table">
            <a:tbl>
              <a:tblPr firstRow="1" bandRow="1"/>
              <a:tblGrid>
                <a:gridCol w="2736303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1862264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  <a:gridCol w="2056595">
                  <a:extLst>
                    <a:ext uri="{9D8B030D-6E8A-4147-A177-3AD203B41FA5}">
                      <a16:colId xmlns:a16="http://schemas.microsoft.com/office/drawing/2014/main" val="470879367"/>
                    </a:ext>
                  </a:extLst>
                </a:gridCol>
              </a:tblGrid>
              <a:tr h="888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Specifický cíl / 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Počet schválených projektů /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en-GB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zatwierdzonych</a:t>
                      </a:r>
                      <a:r>
                        <a:rPr lang="en-GB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projektów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Počet projektů s právním aktem /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zakontraktowanych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projektów</a:t>
                      </a:r>
                      <a:endParaRPr lang="cs-CZ" sz="12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Smluvně navázané prostředky /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Zakontraktowane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środki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(EUR EFRR)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IZS </a:t>
                      </a: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12 807 477 €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Životní prostředí </a:t>
                      </a: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6 781 682 €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1434"/>
                  </a:ext>
                </a:extLst>
              </a:tr>
              <a:tr h="247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+ 6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+ 6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54 245 766 €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32 172 373 €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26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Spolupráce veřejné správy 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administracji publicznej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+ 1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+ 1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3 211 959 €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626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Spolupráce institucí a obyvatel /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+ 6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+ 6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25 459 191 €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51531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88 + 13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72 + 13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134 678 449 €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44095"/>
                  </a:ext>
                </a:extLst>
              </a:tr>
            </a:tbl>
          </a:graphicData>
        </a:graphic>
      </p:graphicFrame>
      <p:sp>
        <p:nvSpPr>
          <p:cNvPr id="6" name="Nadpis 6">
            <a:extLst>
              <a:ext uri="{FF2B5EF4-FFF2-40B4-BE49-F238E27FC236}">
                <a16:creationId xmlns:a16="http://schemas.microsoft.com/office/drawing/2014/main" id="{5E388333-2C51-8089-1AE5-687C483425B2}"/>
              </a:ext>
            </a:extLst>
          </p:cNvPr>
          <p:cNvSpPr txBox="1">
            <a:spLocks/>
          </p:cNvSpPr>
          <p:nvPr/>
        </p:nvSpPr>
        <p:spPr>
          <a:xfrm>
            <a:off x="559965" y="224593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B88EAB9-DC8B-BF38-CC1E-2D5084A26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5E388333-2C51-8089-1AE5-687C483425B2}"/>
              </a:ext>
            </a:extLst>
          </p:cNvPr>
          <p:cNvSpPr txBox="1">
            <a:spLocks/>
          </p:cNvSpPr>
          <p:nvPr/>
        </p:nvSpPr>
        <p:spPr>
          <a:xfrm>
            <a:off x="559965" y="224593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B88EAB9-DC8B-BF38-CC1E-2D5084A26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4BEAE44-E323-44D6-868F-F49C64B9F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738514"/>
              </p:ext>
            </p:extLst>
          </p:nvPr>
        </p:nvGraphicFramePr>
        <p:xfrm>
          <a:off x="293102" y="1053242"/>
          <a:ext cx="8455361" cy="434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5541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12432"/>
              </p:ext>
            </p:extLst>
          </p:nvPr>
        </p:nvGraphicFramePr>
        <p:xfrm>
          <a:off x="293102" y="980727"/>
          <a:ext cx="8557796" cy="4889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rok 2025 byl limit N+3 o více než 3 mil EUR přeplněn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rok 2026 je limit N+3 </a:t>
                      </a:r>
                      <a:r>
                        <a:rPr kumimoji="0" lang="pl-P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výši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61 603 792,00 EUR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Aktuálně je nutno do EK vykázat ještě výdaje ve výši 19 890 657,52 EUR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roku 2025 limit N+3 został przekroczony o ponad 3 miliony EUR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roku 2026 limit N+3 wynosi </a:t>
                      </a: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61 603 792,00 EUR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Obecnie do KE konieczne jest wykazanie jeszcze wydatków w wysokości 19 890 </a:t>
                      </a: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657,52 EUR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Plnění pravidla N+3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Wdrażania zasady N+3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25488C36-F3D8-DD45-63D8-EB1A90B41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14884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F97BF25-3F48-F9F1-80EF-401CD031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49950"/>
              </p:ext>
            </p:extLst>
          </p:nvPr>
        </p:nvGraphicFramePr>
        <p:xfrm>
          <a:off x="293102" y="980726"/>
          <a:ext cx="8557796" cy="4478927"/>
        </p:xfrm>
        <a:graphic>
          <a:graphicData uri="http://schemas.openxmlformats.org/drawingml/2006/table">
            <a:tbl>
              <a:tblPr firstRow="1" bandRow="1"/>
              <a:tblGrid>
                <a:gridCol w="4789505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1073569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694722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551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7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Specifický cíl / </a:t>
                      </a:r>
                      <a:r>
                        <a:rPr lang="cs-CZ" sz="17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 </a:t>
                      </a:r>
                      <a:r>
                        <a:rPr lang="cs-CZ" sz="17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  <a:r>
                        <a:rPr lang="cs-CZ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3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 / </a:t>
                      </a:r>
                      <a:r>
                        <a:rPr lang="cs-CZ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3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IZS </a:t>
                      </a:r>
                      <a:r>
                        <a:rPr lang="cs-CZ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14 042 177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Životní prostředí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7 %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11 702 251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1434"/>
                  </a:ext>
                </a:extLst>
              </a:tr>
              <a:tr h="44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65 195 562 </a:t>
                      </a:r>
                      <a:endParaRPr lang="cs-CZ" sz="130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lang="cs-CZ" sz="13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cs-CZ" sz="1300" kern="1200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lang="cs-CZ" sz="13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15 454 450 FMP)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36 777 010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72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Spolupráce veřejné správy 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administracji publicznej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3 343 365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kumimoji="0" lang="cs-CZ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500 000 FMP)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7218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Spolupráce institucí a obyvatel / </a:t>
                      </a: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30 090 280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kumimoji="0" lang="cs-CZ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19 819 652 FMP)</a:t>
                      </a:r>
                      <a:endParaRPr kumimoji="0" lang="cs-C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51531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3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6 018 056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167 168 701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6" name="Obrázek 5" descr="Obsah obrázku bílé, design&#10;&#10;Popis byl vytvořen automaticky">
            <a:extLst>
              <a:ext uri="{FF2B5EF4-FFF2-40B4-BE49-F238E27FC236}">
                <a16:creationId xmlns:a16="http://schemas.microsoft.com/office/drawing/2014/main" id="{27ECA3AD-A594-3AA4-884E-232DD1622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52753"/>
              </p:ext>
            </p:extLst>
          </p:nvPr>
        </p:nvGraphicFramePr>
        <p:xfrm>
          <a:off x="293102" y="980727"/>
          <a:ext cx="8557796" cy="44541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5415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Organizováno JS: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školení a seminářů pro žadatele a příjemce, včetně burzy partnerství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 280 konzultací projektových záměrů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Další školení, semináře a konzultace jsou organizovány regionálními subjekty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Výroční akce 2024, 2025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Organizowane przez WS:</a:t>
                      </a:r>
                    </a:p>
                    <a:p>
                      <a:pPr marL="534988" marR="0" lvl="1" indent="-192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szkoleń i seminariów dla wnioskodawców i beneficjentów, w tym wymiana partnerska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ponad 280 konsultacji propozycji projektowych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Dalsze szkolenia, seminaria i konsultacje organizowane są przez podmioty regionalne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Wydarzenie roczne 2024, 2025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Propagační a informační aktivity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Działania promocyjne i informacyjne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619AAF-76D3-7E8D-58A6-CDD58E9CC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9530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Odesláno 312 stanovisek </a:t>
                      </a:r>
                      <a:b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projektovým záměrům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Zkontrolováno 230 žádostí o podporu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Organizováno 15 Společných panelů expertů, kde bylo hodnoceno 183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Przesłano 312 opinii dotyczących propozycji projektowych          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Sprawdzono 230 wniosków o dofinansowanie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Zorganizowano 15 Wspólnych Paneli Ekspertów, w ramach których ocenionych zostało 183 wniosków o dofinansowanie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přijatelnosti a hodnocení žádostí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Kontrola</a:t>
            </a: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 kwalifikowalności i ocena wniosków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42762E6-31F7-B0A1-B8C0-A36276925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9771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1.1 – IZS a krizové řízení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byly ukončeny dvě výzvy, schváleno 14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1.1 – ZSR i zarządzania kryzysowe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zatwierdzono 14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B9C14AC-046B-3163-7B8B-011B03306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0366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2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70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1.2 – Životní prostředí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7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předloženo bylo 9 žádostí o podporu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1.2 – Środowisko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7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złożono 9 wniosków o dofinansowanie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B9C14AC-046B-3163-7B8B-011B03306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0366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20709"/>
              </p:ext>
            </p:extLst>
          </p:nvPr>
        </p:nvGraphicFramePr>
        <p:xfrm>
          <a:off x="293102" y="980727"/>
          <a:ext cx="8557796" cy="44069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– Cestovní ruch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byly ukončeny tři výzvy, schváleno 38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Mosty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schváleny 2 žádosti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1 žádost o podporu předložena k projednání na tomto zasedání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– Turystyka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</a:t>
                      </a: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się trzy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nabory, zatwierdzono 38 wniosków o dofinansowanie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Mosty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nabór, zatwierdzone 2 wnioski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1 wniosek o dofinansowanie przedłożony do rozpatrzenia na tym posiedzeniu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986B9A-8F02-F3A7-2D00-D431890DE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66661"/>
              </p:ext>
            </p:extLst>
          </p:nvPr>
        </p:nvGraphicFramePr>
        <p:xfrm>
          <a:off x="293102" y="980727"/>
          <a:ext cx="8557796" cy="48844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Silnice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ukončeny dvě výzvy, schváleno 5 žádostí o podporu, 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Železnice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výzva, schválena 1 žádost o podporu, 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Drogi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zatwierdzone 5 wniosków o dofinansowanie, 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Kolej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nabór, zatwierdzony 1 wniosek o dofinansowanie, 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42791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Přizpůsobení silniční infrastruktury pro rozvoj přeshraniční veřejné a bezemisní individuální dopravy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první výzva, předloženy byly 3 žádosti o podporu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Dostosowanie infrastruktury drogowej do potrzeb rozwoju transgranicznej komunikacji publicznej oraz </a:t>
                      </a:r>
                      <a:r>
                        <a:rPr kumimoji="0" lang="pl-PL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bezemisyjnego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 indywidualnego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ogłoszony pierwszy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nabór, złożone 3 wnioski o dofinansowanie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6077</TotalTime>
  <Words>1064</Words>
  <Application>Microsoft Office PowerPoint</Application>
  <PresentationFormat>Předvádění na obrazovce (4:3)</PresentationFormat>
  <Paragraphs>205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Aktuální informace o stavu implementace programu Interreg Česko-Polsko Aktualne informacje o wdrażaniu programu Interreg Czechy-Polska</vt:lpstr>
      <vt:lpstr>Rozpočet programu  Budżet programu</vt:lpstr>
      <vt:lpstr>Propagační a informační aktivity Działania promocyjne i informacyjne</vt:lpstr>
      <vt:lpstr>Kontrola přijatelnosti a hodnocení žádostí Kontrola kwalifikowalności i ocena wniosków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Prezentace aplikace PowerPoint</vt:lpstr>
      <vt:lpstr>Prezentace aplikace PowerPoint</vt:lpstr>
      <vt:lpstr>Plnění pravidla N+3 Wdrażania zasady N+3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Vejrosta Daniel</cp:lastModifiedBy>
  <cp:revision>524</cp:revision>
  <cp:lastPrinted>2017-01-18T11:02:04Z</cp:lastPrinted>
  <dcterms:created xsi:type="dcterms:W3CDTF">2015-07-27T08:43:00Z</dcterms:created>
  <dcterms:modified xsi:type="dcterms:W3CDTF">2026-03-26T07:43:47Z</dcterms:modified>
</cp:coreProperties>
</file>