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3" r:id="rId2"/>
    <p:sldId id="268" r:id="rId3"/>
    <p:sldId id="269" r:id="rId4"/>
    <p:sldId id="270" r:id="rId5"/>
    <p:sldId id="273" r:id="rId6"/>
    <p:sldId id="275" r:id="rId7"/>
    <p:sldId id="354" r:id="rId8"/>
    <p:sldId id="276" r:id="rId9"/>
    <p:sldId id="355" r:id="rId10"/>
    <p:sldId id="277" r:id="rId11"/>
    <p:sldId id="356" r:id="rId12"/>
    <p:sldId id="278" r:id="rId13"/>
    <p:sldId id="279" r:id="rId14"/>
    <p:sldId id="357" r:id="rId15"/>
    <p:sldId id="280" r:id="rId16"/>
    <p:sldId id="274" r:id="rId17"/>
    <p:sldId id="358" r:id="rId18"/>
    <p:sldId id="353" r:id="rId19"/>
    <p:sldId id="281" r:id="rId20"/>
    <p:sldId id="330" r:id="rId21"/>
    <p:sldId id="348" r:id="rId22"/>
    <p:sldId id="349" r:id="rId23"/>
    <p:sldId id="350" r:id="rId24"/>
    <p:sldId id="351" r:id="rId25"/>
    <p:sldId id="325" r:id="rId26"/>
    <p:sldId id="326" r:id="rId27"/>
    <p:sldId id="328" r:id="rId28"/>
    <p:sldId id="329" r:id="rId29"/>
    <p:sldId id="285" r:id="rId30"/>
    <p:sldId id="286" r:id="rId31"/>
    <p:sldId id="337" r:id="rId32"/>
    <p:sldId id="288" r:id="rId33"/>
    <p:sldId id="344" r:id="rId34"/>
    <p:sldId id="338" r:id="rId35"/>
    <p:sldId id="335" r:id="rId3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53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69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8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79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2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0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43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570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84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1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23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01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20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22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31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38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34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6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8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284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02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49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05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21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681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9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4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14.jpg"/><Relationship Id="rId4" Type="http://schemas.openxmlformats.org/officeDocument/2006/relationships/image" Target="../media/image2.jpeg"/><Relationship Id="rId9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Relationship Id="rId1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307442"/>
            <a:ext cx="11452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10937"/>
              </p:ext>
            </p:extLst>
          </p:nvPr>
        </p:nvGraphicFramePr>
        <p:xfrm>
          <a:off x="390803" y="1273538"/>
          <a:ext cx="11410394" cy="3787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113736">
                <a:tc>
                  <a:txBody>
                    <a:bodyPr/>
                    <a:lstStyle/>
                    <a:p>
                      <a:pPr marL="179387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je zvýšení přeshraniční mobility</a:t>
                      </a:r>
                    </a:p>
                    <a:p>
                      <a:pPr marL="522287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989013" marR="0" lvl="1" indent="-457200" algn="l" defTabSz="1082675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modernizace, rekonstrukce nebo oprava přeshraničních silničních mostů</a:t>
                      </a:r>
                    </a:p>
                    <a:p>
                      <a:pPr marL="989013" marR="0" lvl="1" indent="-457200" algn="l" defTabSz="1082675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modernizace, rekonstrukce nebo oprava přeshraničních železničních tratí</a:t>
                      </a:r>
                    </a:p>
                    <a:p>
                      <a:pPr marL="989013" marR="0" lvl="1" indent="-457200" algn="l" defTabSz="1082675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přizpůsobení silniční infrastruktury pro rozvoj přeshraniční veřejné a bezemisní individuální dopravy</a:t>
                      </a:r>
                    </a:p>
                    <a:p>
                      <a:pPr marL="989013" marR="0" lvl="1" indent="-457200" algn="l" defTabSz="1082675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opatření pro rozvoj přeshraniční veřejné a individuální dopravy </a:t>
                      </a:r>
                    </a:p>
                    <a:p>
                      <a:pPr marL="522287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989013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989013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989013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989013" marR="0" lvl="1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vlastníci, správci železniční infrastruktury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7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50" b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pl" sz="1250" b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 jest zwiększenie mobilności transgranicznej</a:t>
                      </a:r>
                    </a:p>
                    <a:p>
                      <a:pPr marL="522287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" sz="1250" b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rodzaje wspieranych działań:</a:t>
                      </a:r>
                    </a:p>
                    <a:p>
                      <a:pPr marL="989013" lvl="1" indent="-457200" defTabSz="1082675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50" b="1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 (modernizacja) lub remont transgranicznych mostów drogowych</a:t>
                      </a:r>
                      <a:endParaRPr lang="cs-CZ" sz="1250" b="1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89013" lvl="1" indent="-457200" defTabSz="1082675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50" b="1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przebudowa (modernizacja) lub remont transgranicznych linii kolejowych</a:t>
                      </a:r>
                    </a:p>
                    <a:p>
                      <a:pPr marL="989013" lvl="1" indent="-457200" defTabSz="1082675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50" b="1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dostosowanie infrastruktury drogowej do potrzeb rozwoju transgranicznej komunikacji publicznej oraz </a:t>
                      </a:r>
                      <a:r>
                        <a:rPr lang="pl-PL" sz="1250" b="1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bezemisyjnego</a:t>
                      </a:r>
                      <a:r>
                        <a:rPr lang="pl-PL" sz="1250" b="1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transportu indywidualnego</a:t>
                      </a:r>
                    </a:p>
                    <a:p>
                      <a:pPr marL="989013" lvl="1" indent="-457200" defTabSz="1082675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" sz="1250" b="1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pl-PL" sz="1250" b="1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ziałania</a:t>
                      </a:r>
                      <a:r>
                        <a:rPr lang="pl-PL" sz="1250" b="1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rzecz rozwoju transgranicznej komunikacji publicznej i transportu indywidualnego</a:t>
                      </a:r>
                      <a:endParaRPr lang="cs-CZ" sz="1250" b="1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22287" lvl="1" indent="-342900" defTabSz="1082675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50" b="0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kwalifikowalni</a:t>
                      </a:r>
                      <a:r>
                        <a:rPr lang="cs-CZ" sz="1250" b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50" b="0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beneficjenci:</a:t>
                      </a:r>
                    </a:p>
                    <a:p>
                      <a:pPr marL="989013" lvl="1" indent="-45720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250" b="0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władze publiczne, ich związki i stowarzyszenia</a:t>
                      </a:r>
                    </a:p>
                    <a:p>
                      <a:pPr marL="989013" lvl="1" indent="-45720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250" b="0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989013" lvl="1" indent="-45720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250" b="0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przedsiębiorstwa państwowe </a:t>
                      </a:r>
                    </a:p>
                    <a:p>
                      <a:pPr marL="989013" lvl="1" indent="-45720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250" b="0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właściciele, zarządcy infrastruktury kolejowej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Priorita 3: Doprava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3: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Transport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6DDF00E-4BAD-47F1-99C1-1A8C3A16D4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7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6053"/>
              </p:ext>
            </p:extLst>
          </p:nvPr>
        </p:nvGraphicFramePr>
        <p:xfrm>
          <a:off x="390803" y="1273538"/>
          <a:ext cx="11410394" cy="31137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6604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4434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113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podmínky: </a:t>
                      </a: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Mosty na vodních tocích (řeky),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 přímo na hranicích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Nelze financovat doprovodné aktivity např. silnice.</a:t>
                      </a:r>
                    </a:p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Nezpůsobilé výdaje na personál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b="1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250" b="1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Specyficzne</a:t>
                      </a:r>
                      <a:r>
                        <a:rPr lang="cs-CZ" sz="1250" b="1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1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warunki</a:t>
                      </a:r>
                      <a:r>
                        <a:rPr lang="cs-CZ" sz="1250" b="1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endParaRPr lang="cs-CZ" sz="1250" b="0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Mosty na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ciekach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wodnych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rzekach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250" b="0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bezpośrednio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granicy</a:t>
                      </a:r>
                      <a:endParaRPr lang="cs-CZ" sz="1250" b="0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250" b="0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możliwości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sfinansowania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działań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towarzyszących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dróg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cs-CZ" sz="1250" b="0" kern="120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Niekwalifikowalne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wydatki</a:t>
                      </a:r>
                      <a:r>
                        <a:rPr lang="cs-CZ" sz="1250" b="0" kern="12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cs-CZ" sz="1250" b="0" kern="1200" dirty="0" err="1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personel</a:t>
                      </a:r>
                      <a:endParaRPr lang="pl-PL" sz="1250" b="0" kern="1200" noProof="0" dirty="0">
                        <a:solidFill>
                          <a:srgbClr val="FF66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Priorita 3: Doprava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3: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Transport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DE281E4-8551-4E03-B99E-AA9A71EFCC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49213"/>
              </p:ext>
            </p:extLst>
          </p:nvPr>
        </p:nvGraphicFramePr>
        <p:xfrm>
          <a:off x="390803" y="1273537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je prohlubování přeshraničních vazeb mezi institucemi a obyvateli česko-polského pohraničí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Zaměřuje se na 2 základní oblasti: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zvyšování efektivnosti veřejné správy </a:t>
                      </a:r>
                    </a:p>
                    <a:p>
                      <a:pPr marL="78898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je identifikace a odstraňování překážek spolupráce</a:t>
                      </a:r>
                    </a:p>
                    <a:p>
                      <a:pPr marL="78898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 veřejné správy mohou spolu s partnery připravovat společné studie, koncepce a strategie, vyměňovat si informace, data a znalosti či realizovat další aktivity podobného charakteru. </a:t>
                      </a:r>
                    </a:p>
                    <a:p>
                      <a:pPr marL="44608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jest pogłębianie powiązań transgranicznych między instytucjami i mieszkańcami pogranicza polsko-czeskiego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Koncentruje się na 2 podstawowych obszarach: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poprawa efektywności administracji publicznej </a:t>
                      </a:r>
                    </a:p>
                    <a:p>
                      <a:pPr marL="7858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jest zidentyfikowanie i usuwanie barier we współpracy</a:t>
                      </a:r>
                    </a:p>
                    <a:p>
                      <a:pPr marL="78581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administracji publicznej mogą razem z partnerami przygotowywać wspólne opracowania, koncepcje i strategie, wymieniać się informacjami, danymi i wiedzą oraz realizować inne działania o podobnym charakterze</a:t>
                      </a:r>
                    </a:p>
                    <a:p>
                      <a:pPr marL="446088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803275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związki i organizacje samorządu gospodarczego i zawodowego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Priorita 4: Spolupráce institucí a obyvatel 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4: </a:t>
            </a:r>
            <a:r>
              <a:rPr kumimoji="0" lang="pl-PL" sz="20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3383589-CAAA-4F88-9197-97C8ADD2F5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98221"/>
              </p:ext>
            </p:extLst>
          </p:nvPr>
        </p:nvGraphicFramePr>
        <p:xfrm>
          <a:off x="390803" y="1273537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budování vzájemné důvěry, zejména podporou akcí mezi lidmi 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(vč.</a:t>
                      </a: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aktivit zaměřených na posilování důvěry a spolupráce mezi orgány veřejné správy)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spolupráce institucí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cs-CZ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cs-CZ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endParaRPr kumimoji="0" lang="cs-CZ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komory, svazy a sdružení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 a náboženské spolky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budowanie wzajemnego zaufania, w szczególności poprzez promowanie działań (kontaktów) międzyludzkich </a:t>
                      </a: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(w tym działań mających na celu wzmocnienie zaufania i współpracy między władzami publicznymi)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89535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Wspieranie współpracy instytucji</a:t>
                      </a:r>
                    </a:p>
                    <a:p>
                      <a:pPr marL="89535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pl-PL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pl-PL" sz="12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publiczne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ich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stowarzyszenia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utworzone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publiczne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pozarządowe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Ugrupowania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Terytorialnej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edukacyjne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(w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uczelnie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wyższe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stowarzyszania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samorządu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gospodarczego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zawodowego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wyznaniowe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360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socjalne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pl-PL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6" name="Nadpis 6">
            <a:extLst>
              <a:ext uri="{FF2B5EF4-FFF2-40B4-BE49-F238E27FC236}">
                <a16:creationId xmlns:a16="http://schemas.microsoft.com/office/drawing/2014/main" id="{8DD297CA-2FD2-46D6-969B-7F45B2D2D8C7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altLang="cs-CZ" sz="2000" b="1">
                <a:solidFill>
                  <a:srgbClr val="000099"/>
                </a:solidFill>
                <a:latin typeface="Arial" charset="0"/>
                <a:cs typeface="Arial" charset="0"/>
              </a:rPr>
              <a:t>Priorita 4: Spolupráce institucí a obyvatel </a:t>
            </a:r>
            <a:br>
              <a:rPr lang="cs-CZ" altLang="cs-CZ" sz="2000" b="1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" sz="2000" b="1">
                <a:solidFill>
                  <a:srgbClr val="FF6600"/>
                </a:solidFill>
                <a:latin typeface="Arial" charset="0"/>
                <a:cs typeface="Arial" charset="0"/>
              </a:rPr>
              <a:t>Priorytet 4: </a:t>
            </a:r>
            <a:r>
              <a:rPr lang="pl-PL" sz="2000" b="1">
                <a:solidFill>
                  <a:srgbClr val="FF6600"/>
                </a:solidFill>
                <a:latin typeface="Arial" charset="0"/>
                <a:cs typeface="Arial" charset="0"/>
              </a:rPr>
              <a:t>Współpraca instytucji i mieszkańców</a:t>
            </a:r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EE80668-BB72-4E00-8184-DEFC103E4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7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3951"/>
              </p:ext>
            </p:extLst>
          </p:nvPr>
        </p:nvGraphicFramePr>
        <p:xfrm>
          <a:off x="390803" y="1273537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podmínky: </a:t>
                      </a: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výdaje na stavební práce,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Větší důraz na „polsko-českou“ účast na akcích, více kontrol na místě a dokazování přeshraničního dopadu a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warunki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roboty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budowlane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są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Większy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nacisk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„polsko-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czeski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wydarzeniach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więcej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kontroli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miejscu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udowodnienie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transgranicznego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wpływu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endParaRPr kumimoji="0" lang="pl-PL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Priorita 4: Spolupráce institucí a obyvatel 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4: </a:t>
            </a:r>
            <a:r>
              <a:rPr kumimoji="0" lang="pl-PL" sz="20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Współpraca instytucji i mieszkańców</a:t>
            </a:r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3E42550-6E2E-473C-BC46-B7FB7F144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95694"/>
              </p:ext>
            </p:extLst>
          </p:nvPr>
        </p:nvGraphicFramePr>
        <p:xfrm>
          <a:off x="390803" y="1189647"/>
          <a:ext cx="11410394" cy="4282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podpory je posílit konkurenceschopnost MSP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pro podnikatele s cílem udržitelného rozšíření aktivit jejich podniků přes hranici 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(poradenství, síťování, asistence při vstupu na trh v druhé zemi apod.)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pro podnikatele s cílem zlepšení přístupu k inovačním a výzkumným/výzkumně-rozvojovým službám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(přeshraniční zprostředkování výzkumných služeb)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vysoké školy  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 a svazy, sdružení, rozvojové agentury, organizace zastupující zájmy podnikatelů a zaměstnanců i hospodářské a profesní samosprávy (podnikatelé nemohou být přímými příjemci projektů) 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 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řemeslné cechy 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534988" algn="l"/>
                        </a:tabLst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wsparcia jest wzmocnienie konkurencyjności MŚP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 usługi dla przedsiębiorców w celu zrównoważonego rozszerzenia działalności ich przedsiębiorstw za granicę</a:t>
                      </a: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(doradztwo, tworzenie sieci, pomoc przy wchodzeniu na rynek w drugim kraju itp.)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 usługi dla przedsiębiorców w celu poprawy dostępu do innowacji i usług badawczych/badawczo-rozwojowych </a:t>
                      </a: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(transgraniczne udostępnianie usług badawczych)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uczelnie wyższe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agencje rozwoju, związki i organizacje reprezentujące interesy przedsiębiorców i pracowników oraz samorządu gospodarczego i zawodowego (przedsiębiorcy nie mogą być bezpośrednimi beneficjentami)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cechy rzemieślnicze</a:t>
                      </a:r>
                    </a:p>
                    <a:p>
                      <a:pPr marL="628650" marR="0" lvl="1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 socjalne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Priorita 5: Podnikání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5: </a:t>
            </a:r>
            <a:r>
              <a:rPr kumimoji="0" lang="pl-PL" sz="2000" b="1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Przedsiębiorczość</a:t>
            </a:r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21E0DF7-8EBA-4BE8-AAEF-8A417AA71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9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/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47BB908-5511-4699-A3F9-755E6A867F45}"/>
              </a:ext>
            </a:extLst>
          </p:cNvPr>
          <p:cNvSpPr txBox="1"/>
          <p:nvPr/>
        </p:nvSpPr>
        <p:spPr>
          <a:xfrm>
            <a:off x="945500" y="4829893"/>
            <a:ext cx="10300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Výše spolufinancování z ERDF 80 % /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Wysokość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dofinansowania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EFRR 80%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59D6704-77C1-4537-A3D8-DB24E0FEE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18153"/>
              </p:ext>
            </p:extLst>
          </p:nvPr>
        </p:nvGraphicFramePr>
        <p:xfrm>
          <a:off x="390803" y="840378"/>
          <a:ext cx="11410394" cy="3961705"/>
        </p:xfrm>
        <a:graphic>
          <a:graphicData uri="http://schemas.openxmlformats.org/drawingml/2006/table">
            <a:tbl>
              <a:tblPr firstRow="1" bandRow="1"/>
              <a:tblGrid>
                <a:gridCol w="6386006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2157961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866427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11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Priorita / </a:t>
                      </a:r>
                      <a:r>
                        <a:rPr lang="cs-CZ" sz="24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24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riorytet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mil./</a:t>
                      </a: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r>
                        <a:rPr lang="cs-CZ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 </a:t>
                      </a:r>
                      <a:r>
                        <a:rPr lang="cs-CZ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środowisko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2FBE89DB-98E5-4822-AD08-BFEEFCCBE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7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66988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Harmonogram nadcházejících výzev / </a:t>
            </a:r>
            <a:b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Harmonogram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najbliższych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naborów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FBE89DB-98E5-4822-AD08-BFEEFCCBE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graphicFrame>
        <p:nvGraphicFramePr>
          <p:cNvPr id="17" name="Tabulka 5">
            <a:extLst>
              <a:ext uri="{FF2B5EF4-FFF2-40B4-BE49-F238E27FC236}">
                <a16:creationId xmlns:a16="http://schemas.microsoft.com/office/drawing/2014/main" id="{2141D05E-BADD-47D4-A539-FF8A4DEB730D}"/>
              </a:ext>
            </a:extLst>
          </p:cNvPr>
          <p:cNvGraphicFramePr>
            <a:graphicFrameLocks noGrp="1"/>
          </p:cNvGraphicFramePr>
          <p:nvPr/>
        </p:nvGraphicFramePr>
        <p:xfrm>
          <a:off x="1648888" y="1491657"/>
          <a:ext cx="8696547" cy="334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37">
                  <a:extLst>
                    <a:ext uri="{9D8B030D-6E8A-4147-A177-3AD203B41FA5}">
                      <a16:colId xmlns:a16="http://schemas.microsoft.com/office/drawing/2014/main" val="1893867230"/>
                    </a:ext>
                  </a:extLst>
                </a:gridCol>
                <a:gridCol w="1379787">
                  <a:extLst>
                    <a:ext uri="{9D8B030D-6E8A-4147-A177-3AD203B41FA5}">
                      <a16:colId xmlns:a16="http://schemas.microsoft.com/office/drawing/2014/main" val="3807029641"/>
                    </a:ext>
                  </a:extLst>
                </a:gridCol>
                <a:gridCol w="1661558">
                  <a:extLst>
                    <a:ext uri="{9D8B030D-6E8A-4147-A177-3AD203B41FA5}">
                      <a16:colId xmlns:a16="http://schemas.microsoft.com/office/drawing/2014/main" val="3256082474"/>
                    </a:ext>
                  </a:extLst>
                </a:gridCol>
                <a:gridCol w="1857036">
                  <a:extLst>
                    <a:ext uri="{9D8B030D-6E8A-4147-A177-3AD203B41FA5}">
                      <a16:colId xmlns:a16="http://schemas.microsoft.com/office/drawing/2014/main" val="518836947"/>
                    </a:ext>
                  </a:extLst>
                </a:gridCol>
                <a:gridCol w="2343529">
                  <a:extLst>
                    <a:ext uri="{9D8B030D-6E8A-4147-A177-3AD203B41FA5}">
                      <a16:colId xmlns:a16="http://schemas.microsoft.com/office/drawing/2014/main" val="193702682"/>
                    </a:ext>
                  </a:extLst>
                </a:gridCol>
              </a:tblGrid>
              <a:tr h="762362">
                <a:tc>
                  <a:txBody>
                    <a:bodyPr/>
                    <a:lstStyle/>
                    <a:p>
                      <a:r>
                        <a:rPr lang="cs-CZ" sz="1500" dirty="0"/>
                        <a:t>Specificky cíl / </a:t>
                      </a:r>
                    </a:p>
                    <a:p>
                      <a:r>
                        <a:rPr lang="cs-CZ" sz="1500" dirty="0"/>
                        <a:t>Cel </a:t>
                      </a:r>
                      <a:r>
                        <a:rPr lang="cs-CZ" sz="1500" dirty="0" err="1"/>
                        <a:t>specy</a:t>
                      </a:r>
                      <a:r>
                        <a:rPr lang="pl-PL" sz="1500" dirty="0" err="1"/>
                        <a:t>ficzny</a:t>
                      </a:r>
                      <a:endParaRPr lang="cs-CZ" sz="1500" dirty="0"/>
                    </a:p>
                  </a:txBody>
                  <a:tcPr marL="58643" marR="58643" marT="29322" marB="29322"/>
                </a:tc>
                <a:tc>
                  <a:txBody>
                    <a:bodyPr/>
                    <a:lstStyle/>
                    <a:p>
                      <a:r>
                        <a:rPr lang="pl-PL" sz="1500" dirty="0"/>
                        <a:t>V</a:t>
                      </a:r>
                      <a:r>
                        <a:rPr lang="cs-CZ" sz="1500" dirty="0" err="1"/>
                        <a:t>ýzva</a:t>
                      </a:r>
                      <a:r>
                        <a:rPr lang="cs-CZ" sz="1500" dirty="0"/>
                        <a:t> / </a:t>
                      </a:r>
                    </a:p>
                    <a:p>
                      <a:r>
                        <a:rPr lang="cs-CZ" sz="1500" dirty="0" err="1"/>
                        <a:t>Nab</a:t>
                      </a:r>
                      <a:r>
                        <a:rPr lang="pl-PL" sz="1500" dirty="0" err="1"/>
                        <a:t>ór</a:t>
                      </a:r>
                      <a:endParaRPr lang="cs-CZ" sz="1500" dirty="0"/>
                    </a:p>
                  </a:txBody>
                  <a:tcPr marL="58643" marR="58643" marT="29322" marB="29322"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Termín</a:t>
                      </a:r>
                      <a:r>
                        <a:rPr lang="pl-PL" sz="1500" dirty="0"/>
                        <a:t> pro </a:t>
                      </a:r>
                      <a:r>
                        <a:rPr lang="pl-PL" sz="1500" dirty="0" err="1"/>
                        <a:t>záměry</a:t>
                      </a:r>
                      <a:r>
                        <a:rPr lang="pl-PL" sz="1500" dirty="0"/>
                        <a:t> / Termin dla propozycji </a:t>
                      </a:r>
                      <a:endParaRPr lang="cs-CZ" sz="1500" dirty="0"/>
                    </a:p>
                  </a:txBody>
                  <a:tcPr marL="58643" marR="58643" marT="29322" marB="29322"/>
                </a:tc>
                <a:tc>
                  <a:txBody>
                    <a:bodyPr/>
                    <a:lstStyle/>
                    <a:p>
                      <a:r>
                        <a:rPr lang="cs-CZ" sz="1500" dirty="0" err="1"/>
                        <a:t>Deadline</a:t>
                      </a:r>
                      <a:r>
                        <a:rPr lang="cs-CZ" sz="1500" dirty="0"/>
                        <a:t> pro  žádosti / </a:t>
                      </a:r>
                      <a:r>
                        <a:rPr lang="cs-CZ" sz="1500" dirty="0" err="1"/>
                        <a:t>Deadline</a:t>
                      </a:r>
                      <a:r>
                        <a:rPr lang="cs-CZ" sz="1500" dirty="0"/>
                        <a:t> </a:t>
                      </a:r>
                      <a:r>
                        <a:rPr lang="cs-CZ" sz="1500" dirty="0" err="1"/>
                        <a:t>dla</a:t>
                      </a:r>
                      <a:r>
                        <a:rPr lang="cs-CZ" sz="1500" dirty="0"/>
                        <a:t> </a:t>
                      </a:r>
                      <a:r>
                        <a:rPr lang="cs-CZ" sz="1500" dirty="0" err="1"/>
                        <a:t>wniosków</a:t>
                      </a:r>
                      <a:endParaRPr lang="cs-CZ" sz="1500" dirty="0"/>
                    </a:p>
                  </a:txBody>
                  <a:tcPr marL="58643" marR="58643" marT="29322" marB="29322"/>
                </a:tc>
                <a:tc>
                  <a:txBody>
                    <a:bodyPr/>
                    <a:lstStyle/>
                    <a:p>
                      <a:r>
                        <a:rPr lang="pl-PL" sz="1500" dirty="0" err="1"/>
                        <a:t>Alokace</a:t>
                      </a:r>
                      <a:r>
                        <a:rPr lang="pl-PL" sz="1500" dirty="0"/>
                        <a:t> EFRR/</a:t>
                      </a:r>
                    </a:p>
                    <a:p>
                      <a:r>
                        <a:rPr lang="pl-PL" sz="1500" dirty="0"/>
                        <a:t>Alokacja EFRR</a:t>
                      </a:r>
                      <a:endParaRPr lang="cs-CZ" sz="1500" dirty="0"/>
                    </a:p>
                  </a:txBody>
                  <a:tcPr marL="58643" marR="58643" marT="29322" marB="29322"/>
                </a:tc>
                <a:extLst>
                  <a:ext uri="{0D108BD9-81ED-4DB2-BD59-A6C34878D82A}">
                    <a16:rowId xmlns:a16="http://schemas.microsoft.com/office/drawing/2014/main" val="3369847167"/>
                  </a:ext>
                </a:extLst>
              </a:tr>
              <a:tr h="527789">
                <a:tc>
                  <a:txBody>
                    <a:bodyPr/>
                    <a:lstStyle/>
                    <a:p>
                      <a:r>
                        <a:rPr lang="cs-CZ" sz="1500" b="1" dirty="0"/>
                        <a:t>1.1 IZS / </a:t>
                      </a:r>
                      <a:r>
                        <a:rPr lang="cs-CZ" sz="1500" b="1" dirty="0" err="1"/>
                        <a:t>Ratownictwo</a:t>
                      </a:r>
                      <a:endParaRPr lang="cs-CZ" sz="1500" b="1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500" dirty="0"/>
                        <a:t>15. 12. 2022 – </a:t>
                      </a:r>
                    </a:p>
                    <a:p>
                      <a:pPr algn="ctr"/>
                      <a:r>
                        <a:rPr lang="pl-PL" sz="1500" dirty="0"/>
                        <a:t>3. 5. 2023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dirty="0"/>
                        <a:t>Do 22. 3. 2023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dirty="0"/>
                        <a:t>Do 3. 5. 2023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542925" indent="0" algn="l"/>
                      <a:r>
                        <a:rPr lang="cs-CZ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</a:rPr>
                        <a:t>8 200 000 EUR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extLst>
                  <a:ext uri="{0D108BD9-81ED-4DB2-BD59-A6C34878D82A}">
                    <a16:rowId xmlns:a16="http://schemas.microsoft.com/office/drawing/2014/main" val="3668044950"/>
                  </a:ext>
                </a:extLst>
              </a:tr>
              <a:tr h="762362">
                <a:tc>
                  <a:txBody>
                    <a:bodyPr/>
                    <a:lstStyle/>
                    <a:p>
                      <a:r>
                        <a:rPr lang="cs-CZ" sz="1500" b="1" dirty="0"/>
                        <a:t>2.1. Cestovní ruch / </a:t>
                      </a:r>
                      <a:r>
                        <a:rPr lang="cs-CZ" sz="1500" b="1" dirty="0" err="1"/>
                        <a:t>Turystyka</a:t>
                      </a:r>
                      <a:endParaRPr lang="cs-CZ" sz="1500" b="1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15. 12. 2022 –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28. 2. 2024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dirty="0"/>
                        <a:t>Do 17. 1. 2024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b="1" dirty="0"/>
                        <a:t>1.</a:t>
                      </a:r>
                      <a:r>
                        <a:rPr lang="pl-PL" sz="1500" dirty="0"/>
                        <a:t> Do 31. 5. 2023</a:t>
                      </a:r>
                    </a:p>
                    <a:p>
                      <a:pPr algn="l"/>
                      <a:r>
                        <a:rPr lang="pl-PL" sz="1500" b="1" dirty="0"/>
                        <a:t>2.</a:t>
                      </a:r>
                      <a:r>
                        <a:rPr lang="pl-PL" sz="1500" dirty="0"/>
                        <a:t> Do 18. 10. 2023</a:t>
                      </a:r>
                    </a:p>
                    <a:p>
                      <a:pPr algn="l"/>
                      <a:r>
                        <a:rPr lang="pl-PL" sz="1500" b="1" dirty="0"/>
                        <a:t>3.</a:t>
                      </a:r>
                      <a:r>
                        <a:rPr lang="pl-PL" sz="1500" dirty="0"/>
                        <a:t> Do 28. 2. 2024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542925" indent="0" algn="l"/>
                      <a:r>
                        <a:rPr lang="pl-PL" sz="1500" b="1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1.</a:t>
                      </a:r>
                      <a:r>
                        <a:rPr lang="pl-PL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 17 500 000 EUR</a:t>
                      </a:r>
                    </a:p>
                    <a:p>
                      <a:pPr marL="542925" indent="0" algn="l"/>
                      <a:r>
                        <a:rPr lang="pl-PL" sz="1500" b="1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 10 000 000 EUR</a:t>
                      </a:r>
                    </a:p>
                    <a:p>
                      <a:pPr marL="542925" indent="0" algn="l"/>
                      <a:r>
                        <a:rPr lang="pl-PL" sz="1500" b="1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3.</a:t>
                      </a:r>
                      <a:r>
                        <a:rPr lang="pl-PL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 7 500 000 EUR</a:t>
                      </a:r>
                      <a:endParaRPr lang="cs-CZ" sz="1500" b="0" i="0" u="none" strike="noStrike" baseline="0" dirty="0">
                        <a:solidFill>
                          <a:srgbClr val="C55911"/>
                        </a:solidFill>
                        <a:latin typeface="CIDFont+F1"/>
                        <a:ea typeface="+mn-ea"/>
                        <a:cs typeface="+mn-cs"/>
                      </a:endParaRPr>
                    </a:p>
                  </a:txBody>
                  <a:tcPr marL="58643" marR="58643" marT="29322" marB="29322" anchor="ctr"/>
                </a:tc>
                <a:extLst>
                  <a:ext uri="{0D108BD9-81ED-4DB2-BD59-A6C34878D82A}">
                    <a16:rowId xmlns:a16="http://schemas.microsoft.com/office/drawing/2014/main" val="1136468202"/>
                  </a:ext>
                </a:extLst>
              </a:tr>
              <a:tr h="527789">
                <a:tc>
                  <a:txBody>
                    <a:bodyPr/>
                    <a:lstStyle/>
                    <a:p>
                      <a:r>
                        <a:rPr lang="cs-CZ" sz="1500" b="1" dirty="0"/>
                        <a:t>3.1 Mosty</a:t>
                      </a:r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15. 12. 2022 –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29. 3. 2023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Do 15. 2. 2023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dirty="0"/>
                        <a:t>Do 29. 3. 2023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542925" indent="0" algn="l">
                        <a:tabLst>
                          <a:tab pos="442913" algn="l"/>
                          <a:tab pos="628650" algn="l"/>
                        </a:tabLst>
                      </a:pPr>
                      <a:r>
                        <a:rPr lang="cs-CZ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4 597 126 EUR</a:t>
                      </a:r>
                    </a:p>
                  </a:txBody>
                  <a:tcPr marL="58643" marR="58643" marT="29322" marB="29322" anchor="ctr"/>
                </a:tc>
                <a:extLst>
                  <a:ext uri="{0D108BD9-81ED-4DB2-BD59-A6C34878D82A}">
                    <a16:rowId xmlns:a16="http://schemas.microsoft.com/office/drawing/2014/main" val="3347305395"/>
                  </a:ext>
                </a:extLst>
              </a:tr>
              <a:tr h="762362">
                <a:tc>
                  <a:txBody>
                    <a:bodyPr/>
                    <a:lstStyle/>
                    <a:p>
                      <a:r>
                        <a:rPr lang="cs-CZ" sz="1500" b="1" dirty="0"/>
                        <a:t>4.2. „</a:t>
                      </a:r>
                      <a:r>
                        <a:rPr lang="cs-CZ" sz="1500" b="1" dirty="0" err="1"/>
                        <a:t>People</a:t>
                      </a:r>
                      <a:r>
                        <a:rPr lang="cs-CZ" sz="1500" b="1" dirty="0"/>
                        <a:t> to </a:t>
                      </a:r>
                      <a:r>
                        <a:rPr lang="cs-CZ" sz="1500" b="1" dirty="0" err="1"/>
                        <a:t>people</a:t>
                      </a:r>
                      <a:r>
                        <a:rPr lang="cs-CZ" sz="1500" b="1" dirty="0"/>
                        <a:t>“</a:t>
                      </a:r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15. 12. 2022 –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dirty="0"/>
                        <a:t>28. 2. 2024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dirty="0"/>
                        <a:t>Do 17. 1. 2024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500" b="1" dirty="0"/>
                        <a:t>1.</a:t>
                      </a:r>
                      <a:r>
                        <a:rPr lang="pl-PL" sz="1500" dirty="0"/>
                        <a:t> Do 31. 5. 2023</a:t>
                      </a:r>
                    </a:p>
                    <a:p>
                      <a:pPr algn="l"/>
                      <a:r>
                        <a:rPr lang="pl-PL" sz="1500" b="1" dirty="0"/>
                        <a:t>2.</a:t>
                      </a:r>
                      <a:r>
                        <a:rPr lang="pl-PL" sz="1500" dirty="0"/>
                        <a:t> Do 18. 10. 2023</a:t>
                      </a:r>
                    </a:p>
                    <a:p>
                      <a:pPr algn="l"/>
                      <a:r>
                        <a:rPr lang="pl-PL" sz="1500" b="1" dirty="0"/>
                        <a:t>3.</a:t>
                      </a:r>
                      <a:r>
                        <a:rPr lang="pl-PL" sz="1500" dirty="0"/>
                        <a:t> Do 28. 2. 2024</a:t>
                      </a:r>
                      <a:endParaRPr lang="cs-CZ" sz="1500" dirty="0"/>
                    </a:p>
                  </a:txBody>
                  <a:tcPr marL="58643" marR="58643" marT="29322" marB="29322" anchor="ctr"/>
                </a:tc>
                <a:tc>
                  <a:txBody>
                    <a:bodyPr/>
                    <a:lstStyle/>
                    <a:p>
                      <a:pPr marL="542925" indent="0" algn="l">
                        <a:tabLst>
                          <a:tab pos="542925" algn="l"/>
                        </a:tabLst>
                      </a:pPr>
                      <a:r>
                        <a:rPr lang="pl-PL" sz="1500" b="1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1. </a:t>
                      </a:r>
                      <a:r>
                        <a:rPr lang="pl-PL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2 600 000 EUR</a:t>
                      </a:r>
                    </a:p>
                    <a:p>
                      <a:pPr marL="542925" indent="0" algn="l">
                        <a:tabLst>
                          <a:tab pos="542925" algn="l"/>
                        </a:tabLst>
                      </a:pPr>
                      <a:r>
                        <a:rPr lang="pl-PL" sz="1500" b="1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 1 500 000 EUR</a:t>
                      </a:r>
                    </a:p>
                    <a:p>
                      <a:pPr marL="542925" indent="0" algn="l">
                        <a:tabLst>
                          <a:tab pos="542925" algn="l"/>
                        </a:tabLst>
                      </a:pPr>
                      <a:r>
                        <a:rPr lang="pl-PL" sz="1500" b="1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3.</a:t>
                      </a:r>
                      <a:r>
                        <a:rPr lang="pl-PL" sz="1500" b="0" i="0" u="none" strike="noStrike" baseline="0" dirty="0">
                          <a:solidFill>
                            <a:srgbClr val="C55911"/>
                          </a:solidFill>
                          <a:latin typeface="CIDFont+F1"/>
                          <a:ea typeface="+mn-ea"/>
                          <a:cs typeface="+mn-cs"/>
                        </a:rPr>
                        <a:t> 1 500 000 EUR</a:t>
                      </a:r>
                      <a:endParaRPr lang="cs-CZ" sz="1500" b="0" i="0" u="none" strike="noStrike" baseline="0" dirty="0">
                        <a:solidFill>
                          <a:srgbClr val="C55911"/>
                        </a:solidFill>
                        <a:latin typeface="CIDFont+F1"/>
                        <a:ea typeface="+mn-ea"/>
                        <a:cs typeface="+mn-cs"/>
                      </a:endParaRPr>
                    </a:p>
                  </a:txBody>
                  <a:tcPr marL="58643" marR="58643" marT="29322" marB="29322" anchor="ctr"/>
                </a:tc>
                <a:extLst>
                  <a:ext uri="{0D108BD9-81ED-4DB2-BD59-A6C34878D82A}">
                    <a16:rowId xmlns:a16="http://schemas.microsoft.com/office/drawing/2014/main" val="80990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09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pl-PL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metody </a:t>
            </a:r>
            <a:r>
              <a:rPr kumimoji="0" lang="pl-PL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/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metody rozliczania 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08893"/>
              </p:ext>
            </p:extLst>
          </p:nvPr>
        </p:nvGraphicFramePr>
        <p:xfrm>
          <a:off x="402672" y="1157142"/>
          <a:ext cx="11398525" cy="3662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332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62720">
                <a:tc>
                  <a:txBody>
                    <a:bodyPr/>
                    <a:lstStyle/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Zjednodušené vykazování: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Vždy náklady na personál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kancelářské výdaje,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cestovné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přípravu projektu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do 200 000 € - zjednodušené celé projekty.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 příloha č. 5 Příručky pro žadatelé.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Uproszczone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wykazywanie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Zawsze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osobowe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biurowe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pokrycie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kosztów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podróży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do 200 000 € -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uproszczone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wykazowanie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całe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projekty.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Patrz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Podręcznika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DBF3483-FC02-4224-9D08-4F7E6B110F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2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pl-PL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metody </a:t>
            </a:r>
            <a:r>
              <a:rPr kumimoji="0" lang="pl-PL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/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metody rozliczania 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03231"/>
              </p:ext>
            </p:extLst>
          </p:nvPr>
        </p:nvGraphicFramePr>
        <p:xfrm>
          <a:off x="390803" y="1157142"/>
          <a:ext cx="11410394" cy="3662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6272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Oproti období 2014-20 dojde k rozšíření na více typů výdajů na: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přípravné výdaje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mzdové výdaje – paušální sazba v závislosti na typu projektu nebo jednotkový mzdový náklad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 – paušální sazba 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administrativní náklady – paušální sazba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Fond malých projektů – projekty realizovány pouze prostřednictvím zjednodušených metod vykazování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porównaniu z okresem 2014-20 zostanie rozszerzony na więcej rodzajów wydatków: 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przygotowanie 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wynagrodzeń – ryczałt w zależności od rodzaju projektu lub jednostkowego kosztu wynagrodzenia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– ryczałt</a:t>
                      </a:r>
                    </a:p>
                    <a:p>
                      <a:pPr marL="857250" marR="0" lvl="2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administracyjne – ryczałt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Fundusz Małych Projektów - projekty realizowane wyłącznie za pomocą uproszczonych metod rozliczania 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DE8E8E8-3296-4B4B-A0B1-EAB836EDD3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1432537"/>
            <a:ext cx="10916239" cy="1325563"/>
          </a:xfrm>
        </p:spPr>
        <p:txBody>
          <a:bodyPr>
            <a:normAutofit fontScale="90000"/>
          </a:bodyPr>
          <a:lstStyle/>
          <a:p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57A804B7-7E85-4514-B0FC-1FD43D082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2551" y="4034332"/>
            <a:ext cx="2475549" cy="58477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217899F-B37E-4364-A1D7-DE1A3C2093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876" y="3921496"/>
            <a:ext cx="2296611" cy="83565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9D737-95BB-45B1-B021-90732883A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808" y="4104886"/>
            <a:ext cx="2197018" cy="46887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5BE585-1004-457A-A5EC-AC5B690B6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31441"/>
              </p:ext>
            </p:extLst>
          </p:nvPr>
        </p:nvGraphicFramePr>
        <p:xfrm>
          <a:off x="325246" y="1299754"/>
          <a:ext cx="1141039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Zjednodušené vykazování má za cíl maximální možnou měrou usnadnit jak přípravu projektové žádosti, tak následné závěrečné vyúčtování.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Možné způsoby vykazování výdajů: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jednotkové náklady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pouze v případě projektů pro úzkou cílovou skupinu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jednorázové platby (lump </a:t>
                      </a:r>
                      <a:r>
                        <a:rPr kumimoji="0" lang="cs-CZ" sz="15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sums</a:t>
                      </a: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stanovené na základě návrhu rozpočtu (draft budget) s využitím katalogu cen pro typické výdaje nebo paušálů (např. na mzdové výdaje, režijní výdaje, cestovné apod.)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přímé vykazování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na základě rozpočtu – jako doposud, avšak doplněné o některé Zjednodušené metody vykazování (např. paušály)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uproszczonego wykazywania wydatków jest maksymalne ułatwienie zarówno przygotowania wniosku projektowego, jak i jego późniejszego rozliczenia końcowego.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Możliwe sposoby wykazywania wydatków: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jednostkowa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tylko w przypadku projektów dla wąskiej grupy docelowej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ryczałty (lump </a:t>
                      </a:r>
                      <a:r>
                        <a:rPr kumimoji="0" lang="pl-PL" sz="15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sums</a:t>
                      </a: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ustalane na podstawie projektu budżetu z wykorzystaniem katalogu cen dla typowych wydatków lub stawek ryczałtowych (np. wydatków osobowych, wydatków ogólnych, wydatków na delegacje itp.)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wykazywanie bezpośrednie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na podstawie budżetu - jak dotychczas, ale uzupełnione o niektóre uproszczone metody wykazywania  (np. stawki ryczałtowe)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ABEA87-CD84-44C9-B5BA-1346BA703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69617"/>
              </p:ext>
            </p:extLst>
          </p:nvPr>
        </p:nvGraphicFramePr>
        <p:xfrm>
          <a:off x="390803" y="1132583"/>
          <a:ext cx="11475952" cy="463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80769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Rozpočtové kapitoly dle způsobu vykazování výdajů: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Výdaje na přípravu projektu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zjednodušené metody vykazování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zjednodušené metody vykazování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náklady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zjednodušené metody vykazování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cestování a ubytování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zjednodušené metody vykazování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externí odborné poradenství a služby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úplné vykazování výdajů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vybavení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úplné vykazování výdajů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infrastrukturu a stavební práce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úplné vykazování výdajů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Rozdziały budżetowe zgodnie z zasadami wykazywania wydatków: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przygotowanie projektu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uproszczone metody rozliczania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personelu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uproszczone metody rozliczania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uproszczone metody rozliczania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i zakwaterowania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uproszczone metody rozliczania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ekspertów zewnętrznych i koszty usług zewnętrznych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rzeczywiste wykazywanie wydatków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wyposażenia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rzeczywiste wykazywanie wydatków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i robót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rzeczywiste </a:t>
                      </a:r>
                      <a:b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wykazywanie wydatków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A0CF221-F3E8-453F-BF68-19962D53E2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64119"/>
              </p:ext>
            </p:extLst>
          </p:nvPr>
        </p:nvGraphicFramePr>
        <p:xfrm>
          <a:off x="390803" y="1132584"/>
          <a:ext cx="11475952" cy="37932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93218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Výdaje na přípravu projektu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Jedná se o výdaje, které jsou spojené s přípravou projektového záměru, projektové žádosti včetně všech povinných příloh žádosti a další dokumentace, která je nezbytná pro předložení žádosti o podporu.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Obdobně jako v období 2014-2020 bude stanovena paušální částka na projekt, jejíž rozdělení mezi partnery bude záviset na jejich vzájemné dohodě.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zohlednění inflace byla jednorázová částka zvýšena na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4150 EUR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przygotowanie projektu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Są to wydatki, które są związane z przygotowaniem zamiaru projektowego, wniosku projektowego, w tym wszystkich obowiązkowych załączników do wniosku oraz innej dokumentacji niezbędnej do złożenia wniosku o wsparcie.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Podobnie jak w okresie 2014-2020, zostanie ustalony ryczałt na projekt, którego podział będzie zależał od partnerów i ich wzajemnego porozumienia.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uwzględnieniu inflacji ryczałt został podwyższony do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4150 EUR 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5DF2815-2A93-42A8-A278-3D1B15A24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92354"/>
              </p:ext>
            </p:extLst>
          </p:nvPr>
        </p:nvGraphicFramePr>
        <p:xfrm>
          <a:off x="390803" y="1132582"/>
          <a:ext cx="11475952" cy="57272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727227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Vykazovány v závislosti na typu aktivit daného partnera:</a:t>
                      </a:r>
                    </a:p>
                    <a:p>
                      <a:pPr marL="539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jednotkové náklady u neinvestičních aktivit,</a:t>
                      </a:r>
                    </a:p>
                    <a:p>
                      <a:pPr marL="539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u investičních aktivit.</a:t>
                      </a:r>
                    </a:p>
                    <a:p>
                      <a:pPr marL="25400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44500" algn="l"/>
                        </a:tabLst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partner realizuje jak investiční, tak i neinvestiční typy aktivit, potom je rozhodující převažující typ aktivit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 nezpůsobilé pro projekty překládané v rámci priority 3 - Doprava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personelu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Wykazywanie w zależności od rodzaju realizowanych działań przez danego partnera:</a:t>
                      </a:r>
                    </a:p>
                    <a:p>
                      <a:pPr marL="6270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jednostkowe dla działań 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nieinwestycyjnych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6270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ryczałt dla działań inwestycyjnych.</a:t>
                      </a:r>
                    </a:p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Jeżeli partner realizuje zarówno działania inwestycyjne, jak i 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nieinwestycyjne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decydujący jest rodzaj działalności dominującej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pracownicze są niekwalifikowalne dla projektów przeniesionych w priorytecie 3 -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A196ACF-9C1F-4C60-9C5F-69BB28ACA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8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81157"/>
              </p:ext>
            </p:extLst>
          </p:nvPr>
        </p:nvGraphicFramePr>
        <p:xfrm>
          <a:off x="390803" y="1132583"/>
          <a:ext cx="11475952" cy="57272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727227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 - jednotkové náklady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jsou rozřazeni do 3 pracovních profilů určených náročností pracovních činností.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každý pracovní profil je stanovena mzdová sazba (hodinová/měsíční). Sazby jsou různé pro české a polské příjemce.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Způsobilé náklady jsou dány součinem odpracovaných hodin/měsíců a příslušné mzdové sazby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Jako poklad pro kontrolu jsou požadovány pracovní výkazy (</a:t>
                      </a:r>
                      <a:r>
                        <a:rPr kumimoji="0" lang="cs-CZ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timesheety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personelu - stawki jednostkowe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są klasyfikowani w 3 profilach zawodowych określanych na podstawie trudności wykonywanych czynności.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wynagrodzenia (godzinowa/miesięczna) jest ustalana dla każdego profilu zawodowego.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są różne dla odbiorców czeskich i polskich.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kwalifikowalne są określane jako iloczyn przepracowanych godzin/miesięcy i obowiązującej stawki wynagrodzenia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Karty czasu pracy są wymagane jako dokument do kontroli (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timesheets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EB2D9B8-EE82-4725-925D-D6A3A7E591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8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4" y="724433"/>
            <a:ext cx="9074508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 malých projektů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Fundusz Małych </a:t>
            </a:r>
            <a:r>
              <a:rPr lang="pl-PL" altLang="cs-CZ" sz="4000" b="1" dirty="0">
                <a:solidFill>
                  <a:srgbClr val="FF6600"/>
                </a:solidFill>
                <a:latin typeface="Arial" charset="0"/>
                <a:cs typeface="Arial" charset="0"/>
              </a:rPr>
              <a:t>P</a:t>
            </a:r>
            <a:r>
              <a:rPr kumimoji="0" lang="pl-PL" altLang="cs-CZ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rojektów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BF1C93CA-4599-453E-8FA9-2D08F2400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843" y="3896287"/>
            <a:ext cx="2475549" cy="5847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Fondy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v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období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2021-2027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Fundusze Małych Projektów w okresie programowania 2021-2027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04811"/>
              </p:ext>
            </p:extLst>
          </p:nvPr>
        </p:nvGraphicFramePr>
        <p:xfrm>
          <a:off x="390803" y="1231716"/>
          <a:ext cx="11410394" cy="384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Budou i nadále spravovány euroregiony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Možné zaměření: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1 (pouze životní prostředí)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2 (cestovní ruch)  - důraz na udržitelnost cestovního ruchu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4 (spolupráce institucí a obyvatel) – důraz na zvyšování efektivnosti veřejné správy a odstraňování bariér spolupráce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Tematické zaměření bude vycházet ze strategií jednotlivých euroregionů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Nadal będą nim zarządzać euroregiony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Możliwe ukierunkowanie: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 1 (tylko środowisko)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 2 (turystyka)  - nacisk na zrównoważony rozwój turystyki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 4 (współpraca instytucji i mieszkańców) - nacisk na zwiększenie efektywności administracji publicznej i usuwanie barier we współpracy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Koncentracja tematyczna będzie wynikała ze strategii poszczególnych euroregionów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2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365126"/>
            <a:ext cx="10735141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Rozdělení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alokace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Fondu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ČR - PL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období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2021 - 2027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Podział alokacji Funduszu Małych Projektów CZ - PL na okres 2021 - 2027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269E0D6-6D80-452F-891F-F833093D5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52009"/>
              </p:ext>
            </p:extLst>
          </p:nvPr>
        </p:nvGraphicFramePr>
        <p:xfrm>
          <a:off x="962985" y="1386503"/>
          <a:ext cx="9829801" cy="3329339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C19859">
                        <a:tint val="65000"/>
                        <a:satMod val="270000"/>
                      </a:srgbClr>
                    </a:gs>
                    <a:gs pos="25000">
                      <a:srgbClr val="C19859">
                        <a:tint val="60000"/>
                        <a:satMod val="300000"/>
                      </a:srgbClr>
                    </a:gs>
                    <a:gs pos="100000">
                      <a:srgbClr val="C19859">
                        <a:tint val="29000"/>
                        <a:satMod val="40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3634741">
                  <a:extLst>
                    <a:ext uri="{9D8B030D-6E8A-4147-A177-3AD203B41FA5}">
                      <a16:colId xmlns:a16="http://schemas.microsoft.com/office/drawing/2014/main" val="3163126770"/>
                    </a:ext>
                  </a:extLst>
                </a:gridCol>
                <a:gridCol w="1013459">
                  <a:extLst>
                    <a:ext uri="{9D8B030D-6E8A-4147-A177-3AD203B41FA5}">
                      <a16:colId xmlns:a16="http://schemas.microsoft.com/office/drawing/2014/main" val="1455620353"/>
                    </a:ext>
                  </a:extLst>
                </a:gridCol>
                <a:gridCol w="2194113">
                  <a:extLst>
                    <a:ext uri="{9D8B030D-6E8A-4147-A177-3AD203B41FA5}">
                      <a16:colId xmlns:a16="http://schemas.microsoft.com/office/drawing/2014/main" val="2405199461"/>
                    </a:ext>
                  </a:extLst>
                </a:gridCol>
                <a:gridCol w="2987488">
                  <a:extLst>
                    <a:ext uri="{9D8B030D-6E8A-4147-A177-3AD203B41FA5}">
                      <a16:colId xmlns:a16="http://schemas.microsoft.com/office/drawing/2014/main" val="1222445516"/>
                    </a:ext>
                  </a:extLst>
                </a:gridCol>
              </a:tblGrid>
              <a:tr h="817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CZ+PL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podíl</a:t>
                      </a:r>
                    </a:p>
                    <a:p>
                      <a:pPr algn="ctr" fontAlgn="ctr"/>
                      <a:r>
                        <a:rPr lang="cs-CZ" sz="1600" b="1" u="none" strike="noStrike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</a:t>
                      </a:r>
                      <a:r>
                        <a:rPr lang="cs-CZ" sz="1600" b="1" u="none" strike="noStrike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udział</a:t>
                      </a:r>
                      <a:endParaRPr lang="cs-CZ" sz="1600" b="1" u="none" strike="noStrike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alokacja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2021 - 2027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 malých projektů</a:t>
                      </a:r>
                    </a:p>
                    <a:p>
                      <a:pPr algn="ctr" fontAlgn="ctr"/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Fundusz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mikroprojektów</a:t>
                      </a:r>
                      <a:endParaRPr lang="cs-CZ" sz="1600" b="1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 80 %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327102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Nisa </a:t>
                      </a:r>
                      <a:r>
                        <a:rPr lang="pl-PL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l-PL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Nysa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15,30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5 475 000,00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b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4 380 000,00</a:t>
                      </a:r>
                    </a:p>
                  </a:txBody>
                  <a:tcPr marL="9525" marR="85725" marT="9525" marB="0" anchor="b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99346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 err="1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Glacensis</a:t>
                      </a:r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Glacensis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27,37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9 791 000,00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b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7 832 800,00</a:t>
                      </a:r>
                    </a:p>
                  </a:txBody>
                  <a:tcPr marL="9525" marR="85725" marT="9525" marB="0" anchor="b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8841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Praděd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Pradziad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21,96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7 857 000,00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b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6 285 600,00</a:t>
                      </a:r>
                    </a:p>
                  </a:txBody>
                  <a:tcPr marL="9525" marR="85725" marT="9525" marB="0" anchor="b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30610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Silesia / 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Silesia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15,47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5 534 000,00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b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4 427 200,00</a:t>
                      </a:r>
                    </a:p>
                  </a:txBody>
                  <a:tcPr marL="9525" marR="85725" marT="9525" marB="0" anchor="b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33673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Těšínské Slezsko/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Śląsk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Cieszyński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12,46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4 457 000,00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b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3 565 600,00</a:t>
                      </a:r>
                    </a:p>
                  </a:txBody>
                  <a:tcPr marL="9525" marR="85725" marT="9525" marB="0" anchor="b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79988"/>
                  </a:ext>
                </a:extLst>
              </a:tr>
              <a:tr h="37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Beskydy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Beskidy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7,44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2 660 101,60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b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2 128 081,28</a:t>
                      </a:r>
                    </a:p>
                  </a:txBody>
                  <a:tcPr marL="9525" marR="85725" marT="9525" marB="0" anchor="b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23438"/>
                  </a:ext>
                </a:extLst>
              </a:tr>
              <a:tr h="37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Łącznie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 + PL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1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1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35 774 101,60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1" u="none" strike="noStrike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28 619 281,28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883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A1AB0C77-8AEB-4527-BB30-AFD62A340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4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Základní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parametry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Fondu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Podstawowe parametry Funduszu Małych Projektów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76714"/>
              </p:ext>
            </p:extLst>
          </p:nvPr>
        </p:nvGraphicFramePr>
        <p:xfrm>
          <a:off x="390803" y="1231716"/>
          <a:ext cx="11410394" cy="432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Finanční rozsah malých projektů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PO2	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2.000 - 40.000,-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4.000 - 80.000,- EUR u projektu s vedoucím partnerem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PO4 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1.000 - 30.000,-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2.000 - 60.000,- EUR u projektu s vedoucím partnerem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projektů s vedoucím partnerem nebude stanoveno rozdělení poměru financování mezi partnery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Výše dotace – max. 80% (20% vlastní zdroje žadatele)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Zakres finansowy małych projektów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OP2	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2 000 - 40 000 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4 000 - 80 000 EUR na projekt z partnerem wiodącym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OP4	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1 000 - 30 000 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2 000 - 60 000 EUR na projekt z partnerem wiodącym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projektów z Partnerem Wiodącym nie będzie określany podział dofinansowania między partnerami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Wielkość dofinansowania - maks. 80% (20% </a:t>
                      </a:r>
                      <a:b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środków własnych wnioskodawcy)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806B47-CF2B-472D-8C51-EA651A0F7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6" y="390803"/>
            <a:ext cx="10210052" cy="3969715"/>
          </a:xfrm>
        </p:spPr>
        <p:txBody>
          <a:bodyPr>
            <a:noAutofit/>
          </a:bodyPr>
          <a:lstStyle/>
          <a:p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Dobrá praxe</a:t>
            </a: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Dobre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praktyki</a:t>
            </a:r>
            <a:endParaRPr lang="cs-CZ" sz="3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81A4AA01-BFCB-405A-A7B4-62F9936B2C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843" y="3896287"/>
            <a:ext cx="2475549" cy="5847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53A8090-0F9F-494A-8D42-025D608FCB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4168" y="3783451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CD9A00E-EA65-44F0-805B-33E87915BA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8100" y="3966841"/>
            <a:ext cx="2197018" cy="46887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78F8E93-4C97-46EE-93F6-26DC77BE18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47DC44A-3D4A-41DE-848E-2FB8A8919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44" y="3461422"/>
            <a:ext cx="2571888" cy="1089326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Odkr</a:t>
            </a:r>
            <a:r>
              <a:rPr lang="pl-PL" sz="3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yj</a:t>
            </a:r>
            <a:r>
              <a:rPr lang="pl-P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nieznane</a:t>
            </a:r>
            <a:endParaRPr lang="cs-CZ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338AD16-5308-4387-9328-C24E2F1500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03" y="1570501"/>
            <a:ext cx="7500257" cy="14824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19D96F-D5D7-4570-81AF-5E911045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0935" y="3264844"/>
            <a:ext cx="7500262" cy="1482482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CCD3C539-418C-4DBB-B607-C4DD4B1ADE9F}"/>
              </a:ext>
            </a:extLst>
          </p:cNvPr>
          <p:cNvSpPr txBox="1">
            <a:spLocks/>
          </p:cNvSpPr>
          <p:nvPr/>
        </p:nvSpPr>
        <p:spPr>
          <a:xfrm>
            <a:off x="8355866" y="1806644"/>
            <a:ext cx="2137963" cy="101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Nová destinace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289C2E4-6F1F-4F64-84BA-716B48637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0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90" y="194073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/</a:t>
            </a:r>
            <a:r>
              <a:rPr lang="pl-PL" sz="2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4" name="Obrázek 3" descr="Obsah obrázku text, různé, snímek obrazovky, barevné&#10;&#10;Popis byl vytvořen automaticky">
            <a:extLst>
              <a:ext uri="{FF2B5EF4-FFF2-40B4-BE49-F238E27FC236}">
                <a16:creationId xmlns:a16="http://schemas.microsoft.com/office/drawing/2014/main" id="{9D4A3507-407C-4021-97F4-CBFC36171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390" y="826851"/>
            <a:ext cx="10171209" cy="45526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45C86BC-1E8F-40B4-BA29-B1691ED348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9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90" y="194073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/</a:t>
            </a:r>
            <a:r>
              <a:rPr lang="pl-PL" sz="2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08C62E1-9226-44CF-968E-682D2DD4E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7330" y="854306"/>
            <a:ext cx="9518165" cy="43656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8DF8338-6CB2-4526-8145-18607A82B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0" y="1314735"/>
            <a:ext cx="5120640" cy="140597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Toulky</a:t>
            </a:r>
            <a:r>
              <a:rPr lang="pl-PL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pohraničím</a:t>
            </a:r>
            <a:b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Wędrówki po pograniczu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1E4D93E-DC61-4A84-ADBC-9D4D7AC59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0741" y="3220782"/>
            <a:ext cx="2162167" cy="6587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815F864-0CE3-42BB-9CE9-40413BF5E1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3407" y="4191624"/>
            <a:ext cx="2189501" cy="657706"/>
          </a:xfrm>
          <a:prstGeom prst="rect">
            <a:avLst/>
          </a:prstGeom>
        </p:spPr>
      </p:pic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C5694150-1AEE-4944-970D-02FA52788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9747" y="3711176"/>
            <a:ext cx="2433209" cy="54299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A53ADE7-A44E-40ED-B069-44E3BBC4A6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0131" y="3099179"/>
            <a:ext cx="3314440" cy="61199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5D7BE1D-4017-4935-82B0-B1EFED8488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2242" y="4168445"/>
            <a:ext cx="2628900" cy="680885"/>
          </a:xfrm>
          <a:prstGeom prst="rect">
            <a:avLst/>
          </a:prstGeom>
        </p:spPr>
      </p:pic>
      <p:sp>
        <p:nvSpPr>
          <p:cNvPr id="20" name="Nadpis 6">
            <a:extLst>
              <a:ext uri="{FF2B5EF4-FFF2-40B4-BE49-F238E27FC236}">
                <a16:creationId xmlns:a16="http://schemas.microsoft.com/office/drawing/2014/main" id="{65F917EC-24C8-495D-9219-2A6DBD88AE3E}"/>
              </a:ext>
            </a:extLst>
          </p:cNvPr>
          <p:cNvSpPr txBox="1">
            <a:spLocks/>
          </p:cNvSpPr>
          <p:nvPr/>
        </p:nvSpPr>
        <p:spPr>
          <a:xfrm>
            <a:off x="954490" y="346473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 /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3E2D98A-0A62-4CAE-BFBE-44E27CD975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0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20" name="Nadpis 6">
            <a:extLst>
              <a:ext uri="{FF2B5EF4-FFF2-40B4-BE49-F238E27FC236}">
                <a16:creationId xmlns:a16="http://schemas.microsoft.com/office/drawing/2014/main" id="{65F917EC-24C8-495D-9219-2A6DBD88AE3E}"/>
              </a:ext>
            </a:extLst>
          </p:cNvPr>
          <p:cNvSpPr txBox="1">
            <a:spLocks/>
          </p:cNvSpPr>
          <p:nvPr/>
        </p:nvSpPr>
        <p:spPr>
          <a:xfrm>
            <a:off x="954490" y="346473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 /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pl-PL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Podcast</a:t>
            </a:r>
            <a:endParaRPr kumimoji="0" lang="cs-CZ" sz="2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Obrázek 14" descr="Obsah obrázku text, snímek obrazovky, obrazovka, černá&#10;&#10;Popis byl vytvořen automaticky">
            <a:extLst>
              <a:ext uri="{FF2B5EF4-FFF2-40B4-BE49-F238E27FC236}">
                <a16:creationId xmlns:a16="http://schemas.microsoft.com/office/drawing/2014/main" id="{AC2D07C7-4E39-41E3-B633-7ED02380F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02" y="902287"/>
            <a:ext cx="6011672" cy="275389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4549D7F-9906-46A2-BF64-354B900CF7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788" y="2240390"/>
            <a:ext cx="7429501" cy="31840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7422763-86BF-4327-95FB-5D51FE8017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2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3" y="1525551"/>
            <a:ext cx="8507415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Tematické zaměření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" sz="4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Ukierunkowanie tematyczne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38239"/>
              </p:ext>
            </p:extLst>
          </p:nvPr>
        </p:nvGraphicFramePr>
        <p:xfrm>
          <a:off x="390803" y="1280410"/>
          <a:ext cx="11410394" cy="3977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Zaměřeno na 2 základní oblasti: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 složek IZS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systémová opatření pro posílení přeshraniční spolupráce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vzdělávání, výměna zkušeností, společná cvičení a stáže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modernizace/pořizování specializované techniky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nezbytné pro prevenci a odstraňování následků rizik spojených se změnami klimatu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organizace, pokud jsou součástí integrovaného záchranného systému nebo systému krizového řízení 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Koncentruje się na 2 podstawowych obszarach: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 służb zintegrowanego systemu ratownictwa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systemowe wzmacniające współpracę transgraniczną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szkolenia i wymiana doświadczeń, wspólne ćwiczenia i staże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modernizacja/zakupy specjalistycznego sprzętu</a:t>
                      </a: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niezbędnego do zapobiegania i eliminacji skutków zagrożeń związanych ze zmianami klimatu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publiczne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ich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stowarzyszenia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utworzone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przez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publiczne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pozarządowe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o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ile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stanowią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część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zintegrowanego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systemu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lub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systemu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zarządzania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kryzysowego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89535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Ugrupowania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Terytorialnej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záchranný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1: Zintegrowany system ratownictwa i środowisko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13159"/>
              </p:ext>
            </p:extLst>
          </p:nvPr>
        </p:nvGraphicFramePr>
        <p:xfrm>
          <a:off x="390803" y="1273537"/>
          <a:ext cx="11410394" cy="3876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Spolupráce v oblasti ochrany přírody, péče o přírodní zdroje a snižování znečištění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síťování, koordinace, monitoring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terénní opatření 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zaměřené na ochranu a obnovu lesa a na zadržování vody v krajině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 činné v oblasti ochrany životního prostředí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 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agrární/zemědělské komory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pl-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 w dziedzinie ochrony środowiska, ochrony zasobów naturalnych i zmniejszania zanieczyszczenia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sieci współpracy, koordynacja, monitorowanie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terenowe </a:t>
                      </a: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— mające na celu ochronę i odtwarzanie lasów oraz retencję wody w terenie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 działające w obszarze ochrony środowiska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 rolnicze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záchranný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1: Zintegrowany system ratownictwa i środowisko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2E2B92-FD10-4DF1-AA90-92D0F7E27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20100"/>
              </p:ext>
            </p:extLst>
          </p:nvPr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vybavení: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 možné nakupovat základní techniku, jen tu nezbytnou spojenou s odstraňování dopadů klimatických změn (přeshraniční akceschopnost),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 práce – max. 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możliwości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zakupu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podstawowego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sprzętu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jedynie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niezbędny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sprzęt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związany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usuwaniem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skutków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klimatu (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zdolność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działań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transgranicznych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),</a:t>
                      </a: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Roboty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budowlane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záchranný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1: Zintegrowany system ratownictwa i środowisko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27818"/>
              </p:ext>
            </p:extLst>
          </p:nvPr>
        </p:nvGraphicFramePr>
        <p:xfrm>
          <a:off x="390803" y="1214814"/>
          <a:ext cx="11410394" cy="405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je udržitelným způsobem zlepšit využití potenciálu cestovního ruchu pro hospodářský rozvoj příhraničí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vzniku nových, resp. rozvoj stávajících prvků cestovního ruch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doprovodné aktivity související s rozvojem cestovního ruch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 a náboženské spolky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asociace a sdružení působící v oblasti cestovního ruchu, vč. destinačních společností 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komory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elem jest zrównoważona poprawa wykorzystania potencjału turystyki dla rozwoju gospodarczego pogranicza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przy tworzeniu nowych lub rozwoju istniejących elementów turystyki</a:t>
                      </a:r>
                      <a:endParaRPr kumimoji="0" lang="cs-CZ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803275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" sz="12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towarzyszące związane z rozwojem turystyki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 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 i związki wyznaniowe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asocjacje i stowarzyszenia działające w obszarze ruchu turystycznego wraz z organizacjami zajmującymi się zarządzaniem markami turystycznymi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 </a:t>
                      </a:r>
                    </a:p>
                    <a:p>
                      <a:pPr marL="803275" marR="0" lvl="1" indent="-457200" algn="l" defTabSz="8032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 gospodarcze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Priorita 2: Cestovní ruch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2: Turystyka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0B1A393-3DBC-4837-8A6D-481166FE1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80914"/>
              </p:ext>
            </p:extLst>
          </p:nvPr>
        </p:nvGraphicFramePr>
        <p:xfrm>
          <a:off x="390803" y="1214814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podmínky: </a:t>
                      </a: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Climate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proofing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(odolnost na klimatickou změnu) and 1 mil €, pravidlo především neškodit (NE fosilní zdroje, pasivní stavby, recyklování aspoň 70 % odpadů – znovu využití, šetrné technologie a instalace) – dodatečné body za „zelená řešení“</a:t>
                      </a:r>
                    </a:p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rekonstrukci a novostaveb limit 1,5 mil. € na stavbu (CZV), </a:t>
                      </a:r>
                    </a:p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rekonstrukci nutná úspora 10 % energii (kromě památek a výjimek dle zákona),</a:t>
                      </a:r>
                    </a:p>
                    <a:p>
                      <a:pPr lvl="0"/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Soulad s nabídkou cestovní ruchu v regionech,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warunki</a:t>
                      </a:r>
                      <a:r>
                        <a:rPr kumimoji="0" lang="cs-CZ" sz="12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Climate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proofing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odporność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zmiany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klimatyczne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i 1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€,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zasada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wszystkim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szkodzić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(BEZ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surowców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energetycznych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budownictwo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pasywne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recykling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najmniej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70%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odpadów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–do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ponownego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użycia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oszczędne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technologie i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instalacje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-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dodatkowe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punkty za "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zielone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rozwiązania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</a:t>
                      </a:r>
                    </a:p>
                    <a:p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przypadku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przebudowy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nowych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budynków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limit 1,5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mln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EUR na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budynek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(CWK),</a:t>
                      </a:r>
                    </a:p>
                    <a:p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ramach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remontu i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przebudowy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konieczne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jest 10%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oszczędności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energii (z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wyjątkiem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zabytków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wyjątków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zgodnych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prawem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),</a:t>
                      </a:r>
                    </a:p>
                    <a:p>
                      <a:endParaRPr kumimoji="0" lang="cs-CZ" sz="12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Zgodność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ofertą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turystyczną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</a:t>
                      </a:r>
                      <a:r>
                        <a:rPr kumimoji="0" lang="cs-CZ" sz="125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regionach</a:t>
                      </a:r>
                      <a:r>
                        <a:rPr kumimoji="0" lang="cs-CZ" sz="12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endParaRPr kumimoji="0" lang="pl-PL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Priorita 2: Cestovní ruch</a:t>
            </a:r>
            <a:b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Priorytet 2: Turystyka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3564</Words>
  <Application>Microsoft Office PowerPoint</Application>
  <PresentationFormat>Širokoúhlá obrazovka</PresentationFormat>
  <Paragraphs>562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CIDFont+F1</vt:lpstr>
      <vt:lpstr>Wingdings</vt:lpstr>
      <vt:lpstr>Motiv Office</vt:lpstr>
      <vt:lpstr>Prezentace aplikace PowerPoint</vt:lpstr>
      <vt:lpstr>Program Interreg  Česko – Polsko 2021-2027  Program Interreg  Czechy – Polska 2021-2027</vt:lpstr>
      <vt:lpstr>Programové území / Obszar wsparcia</vt:lpstr>
      <vt:lpstr>Prezentace aplikace PowerPoint</vt:lpstr>
      <vt:lpstr>Priorita 1: Integrovaný záchranný systém a životní prostředí  Priorytet 1: Zintegrowany system ratownictwa i środowisko</vt:lpstr>
      <vt:lpstr>Priorita 1: Integrovaný záchranný systém a životní prostředí  Priorytet 1: Zintegrowany system ratownictwa i środowisko</vt:lpstr>
      <vt:lpstr>Priorita 1: Integrovaný záchranný systém a životní prostředí  Priorytet 1: Zintegrowany system ratownictwa i środowisko</vt:lpstr>
      <vt:lpstr>Priorita 2: Cestovní ruch Priorytet 2: Turystyka</vt:lpstr>
      <vt:lpstr>Priorita 2: Cestovní ruch Priorytet 2: Turystyka</vt:lpstr>
      <vt:lpstr>Priorita 3: Doprava Priorytet 3: Transport</vt:lpstr>
      <vt:lpstr>Priorita 3: Doprava Priorytet 3: Transport</vt:lpstr>
      <vt:lpstr>Priorita 4: Spolupráce institucí a obyvatel  Priorytet 4: Współpraca instytucji i mieszkańców</vt:lpstr>
      <vt:lpstr>Prezentace aplikace PowerPoint</vt:lpstr>
      <vt:lpstr>Priorita 4: Spolupráce institucí a obyvatel  Priorytet 4: Współpraca instytucji i mieszkańców</vt:lpstr>
      <vt:lpstr>Priorita 5: Podnikání Priorytet 5: Przedsiębiorczość</vt:lpstr>
      <vt:lpstr>Rozpočet programu / Budżet programu</vt:lpstr>
      <vt:lpstr>Harmonogram nadcházejících výzev /  Harmonogram najbliższych naborów</vt:lpstr>
      <vt:lpstr>Zjednodušené metody vykazování / Uproszczone metody rozliczania </vt:lpstr>
      <vt:lpstr>Zjednodušené metody vykazování / Uproszczone metody rozliczania </vt:lpstr>
      <vt:lpstr>Zjednodušené vykazování výdajů   Uproszczone wykazywanie wydatków</vt:lpstr>
      <vt:lpstr>Zjednodušené vykazování výdajů   Uproszczone wykazywanie wydatków</vt:lpstr>
      <vt:lpstr>Zjednodušené vykazování výdajů   Uproszczone wykazywanie wydatków</vt:lpstr>
      <vt:lpstr>Zjednodušené vykazování výdajů   Uproszczone wykazywanie wydatków</vt:lpstr>
      <vt:lpstr>Zjednodušené vykazování výdajů   Uproszczone wykazywanie wydatków</vt:lpstr>
      <vt:lpstr>Fond malých projektů Fundusz Małych Projektów</vt:lpstr>
      <vt:lpstr>Fondy malých projektů v Programové období 2021-2027   Fundusze Małych Projektów w okresie programowania 2021-2027</vt:lpstr>
      <vt:lpstr>Rozdělení alokace Fondu malých projektů ČR - PL pro období 2021 - 2027  Podział alokacji Funduszu Małych Projektów CZ - PL na okres 2021 - 2027 </vt:lpstr>
      <vt:lpstr>Základní parametry Fondu malých projektů   Podstawowe parametry Funduszu Małych Projektów</vt:lpstr>
      <vt:lpstr>Dobrá praxe  Dobre praktyki</vt:lpstr>
      <vt:lpstr>Odkryj nieznane</vt:lpstr>
      <vt:lpstr>Projekty / Projekty</vt:lpstr>
      <vt:lpstr>Mapa / Mapa</vt:lpstr>
      <vt:lpstr>Toulky pohraničím Wędrówki po pograniczu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Mazur Przemysław</cp:lastModifiedBy>
  <cp:revision>122</cp:revision>
  <cp:lastPrinted>2022-09-23T05:33:22Z</cp:lastPrinted>
  <dcterms:created xsi:type="dcterms:W3CDTF">2022-05-17T16:22:05Z</dcterms:created>
  <dcterms:modified xsi:type="dcterms:W3CDTF">2022-12-19T13:05:26Z</dcterms:modified>
</cp:coreProperties>
</file>