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61" r:id="rId7"/>
    <p:sldId id="279" r:id="rId8"/>
    <p:sldId id="280" r:id="rId9"/>
    <p:sldId id="260" r:id="rId10"/>
    <p:sldId id="281" r:id="rId11"/>
    <p:sldId id="284" r:id="rId12"/>
    <p:sldId id="282" r:id="rId13"/>
    <p:sldId id="283" r:id="rId14"/>
    <p:sldId id="278" r:id="rId15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7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527381" y="3741038"/>
            <a:ext cx="10651232" cy="722511"/>
          </a:xfrm>
        </p:spPr>
        <p:txBody>
          <a:bodyPr>
            <a:normAutofit/>
          </a:bodyPr>
          <a:lstStyle>
            <a:lvl1pPr>
              <a:defRPr sz="4667"/>
            </a:lvl1pPr>
          </a:lstStyle>
          <a:p>
            <a:r>
              <a:rPr lang="cs-CZ" dirty="0"/>
              <a:t>Úvodní </a:t>
            </a:r>
            <a:r>
              <a:rPr lang="cs-CZ" dirty="0" err="1"/>
              <a:t>slide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81" y="4486267"/>
            <a:ext cx="10657184" cy="478904"/>
          </a:xfrm>
        </p:spPr>
        <p:txBody>
          <a:bodyPr>
            <a:normAutofit/>
          </a:bodyPr>
          <a:lstStyle>
            <a:lvl1pPr marL="0" indent="0" algn="l">
              <a:buNone/>
              <a:defRPr sz="2667" b="0" baseline="0">
                <a:solidFill>
                  <a:srgbClr val="E6001E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podnadpis</a:t>
            </a:r>
          </a:p>
        </p:txBody>
      </p:sp>
      <p:pic>
        <p:nvPicPr>
          <p:cNvPr id="5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374" y="6200592"/>
            <a:ext cx="2081365" cy="32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123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2" y="2606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ástupný symbol pro obsah 2"/>
          <p:cNvSpPr>
            <a:spLocks noGrp="1"/>
          </p:cNvSpPr>
          <p:nvPr>
            <p:ph idx="15"/>
          </p:nvPr>
        </p:nvSpPr>
        <p:spPr>
          <a:xfrm>
            <a:off x="3340899" y="2606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9" name="Zástupný symbol pro obsah 2"/>
          <p:cNvSpPr>
            <a:spLocks noGrp="1"/>
          </p:cNvSpPr>
          <p:nvPr>
            <p:ph idx="16"/>
          </p:nvPr>
        </p:nvSpPr>
        <p:spPr>
          <a:xfrm>
            <a:off x="6122775" y="2606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0" name="Zástupný symbol pro obsah 2"/>
          <p:cNvSpPr>
            <a:spLocks noGrp="1"/>
          </p:cNvSpPr>
          <p:nvPr>
            <p:ph idx="17"/>
          </p:nvPr>
        </p:nvSpPr>
        <p:spPr>
          <a:xfrm>
            <a:off x="8936292" y="2606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1" name="Zástupný symbol pro obsah 2"/>
          <p:cNvSpPr>
            <a:spLocks noGrp="1"/>
          </p:cNvSpPr>
          <p:nvPr>
            <p:ph idx="18"/>
          </p:nvPr>
        </p:nvSpPr>
        <p:spPr>
          <a:xfrm>
            <a:off x="527382" y="20608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2" name="Zástupný symbol pro obsah 2"/>
          <p:cNvSpPr>
            <a:spLocks noGrp="1"/>
          </p:cNvSpPr>
          <p:nvPr>
            <p:ph idx="19"/>
          </p:nvPr>
        </p:nvSpPr>
        <p:spPr>
          <a:xfrm>
            <a:off x="3340899" y="20608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3" name="Zástupný symbol pro obsah 2"/>
          <p:cNvSpPr>
            <a:spLocks noGrp="1"/>
          </p:cNvSpPr>
          <p:nvPr>
            <p:ph idx="20"/>
          </p:nvPr>
        </p:nvSpPr>
        <p:spPr>
          <a:xfrm>
            <a:off x="6122775" y="20608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4" name="Zástupný symbol pro obsah 2"/>
          <p:cNvSpPr>
            <a:spLocks noGrp="1"/>
          </p:cNvSpPr>
          <p:nvPr>
            <p:ph idx="21"/>
          </p:nvPr>
        </p:nvSpPr>
        <p:spPr>
          <a:xfrm>
            <a:off x="8936292" y="20608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5" name="Zástupný symbol pro obsah 2"/>
          <p:cNvSpPr>
            <a:spLocks noGrp="1"/>
          </p:cNvSpPr>
          <p:nvPr>
            <p:ph idx="22"/>
          </p:nvPr>
        </p:nvSpPr>
        <p:spPr>
          <a:xfrm>
            <a:off x="527382" y="38610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6" name="Zástupný symbol pro obsah 2"/>
          <p:cNvSpPr>
            <a:spLocks noGrp="1"/>
          </p:cNvSpPr>
          <p:nvPr>
            <p:ph idx="23"/>
          </p:nvPr>
        </p:nvSpPr>
        <p:spPr>
          <a:xfrm>
            <a:off x="3340899" y="38610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7" name="Zástupný symbol pro obsah 2"/>
          <p:cNvSpPr>
            <a:spLocks noGrp="1"/>
          </p:cNvSpPr>
          <p:nvPr>
            <p:ph idx="24"/>
          </p:nvPr>
        </p:nvSpPr>
        <p:spPr>
          <a:xfrm>
            <a:off x="6122775" y="38610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8" name="Zástupný symbol pro obsah 2"/>
          <p:cNvSpPr>
            <a:spLocks noGrp="1"/>
          </p:cNvSpPr>
          <p:nvPr>
            <p:ph idx="25"/>
          </p:nvPr>
        </p:nvSpPr>
        <p:spPr>
          <a:xfrm>
            <a:off x="8936292" y="38610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30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32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458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dirty="0"/>
              <a:t>Volný </a:t>
            </a:r>
            <a:r>
              <a:rPr lang="cs-CZ" dirty="0" err="1"/>
              <a:t>slide</a:t>
            </a:r>
            <a:endParaRPr lang="cs-CZ" dirty="0"/>
          </a:p>
        </p:txBody>
      </p:sp>
      <p:sp>
        <p:nvSpPr>
          <p:cNvPr id="7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8" name="Přímá spojnice 7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0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4515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7" name="Přímá spojnice 6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9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196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5003" y="620689"/>
            <a:ext cx="5490997" cy="566739"/>
          </a:xfrm>
        </p:spPr>
        <p:txBody>
          <a:bodyPr anchor="b">
            <a:normAutofit/>
          </a:bodyPr>
          <a:lstStyle>
            <a:lvl1pPr algn="l">
              <a:defRPr sz="3200" b="1"/>
            </a:lvl1pPr>
          </a:lstStyle>
          <a:p>
            <a:r>
              <a:rPr lang="cs-CZ" dirty="0" err="1"/>
              <a:t>Slide</a:t>
            </a:r>
            <a:r>
              <a:rPr lang="cs-CZ" dirty="0"/>
              <a:t> s obrázkem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6096000" y="612776"/>
            <a:ext cx="5486400" cy="5048473"/>
          </a:xfrm>
        </p:spPr>
        <p:txBody>
          <a:bodyPr>
            <a:normAutofit/>
          </a:bodyPr>
          <a:lstStyle>
            <a:lvl1pPr marL="0" indent="0">
              <a:buNone/>
              <a:defRPr sz="2133" b="0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17031" y="1196752"/>
            <a:ext cx="5478969" cy="3528392"/>
          </a:xfrm>
        </p:spPr>
        <p:txBody>
          <a:bodyPr/>
          <a:lstStyle>
            <a:lvl1pPr marL="0" indent="0">
              <a:buNone/>
              <a:defRPr sz="1867" b="0">
                <a:solidFill>
                  <a:srgbClr val="4D4D4D"/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2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667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527381" y="3789043"/>
            <a:ext cx="10651232" cy="722511"/>
          </a:xfrm>
        </p:spPr>
        <p:txBody>
          <a:bodyPr>
            <a:normAutofit/>
          </a:bodyPr>
          <a:lstStyle>
            <a:lvl1pPr>
              <a:defRPr sz="4667"/>
            </a:lvl1pPr>
          </a:lstStyle>
          <a:p>
            <a:r>
              <a:rPr lang="cs-CZ" dirty="0"/>
              <a:t>Děkuji za pozornost!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81" y="4534272"/>
            <a:ext cx="10657184" cy="478904"/>
          </a:xfrm>
        </p:spPr>
        <p:txBody>
          <a:bodyPr>
            <a:normAutofit/>
          </a:bodyPr>
          <a:lstStyle>
            <a:lvl1pPr marL="0" indent="0" algn="l">
              <a:buNone/>
              <a:defRPr sz="2667" b="0" baseline="0">
                <a:solidFill>
                  <a:srgbClr val="E6001E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Autor prezentace</a:t>
            </a:r>
          </a:p>
        </p:txBody>
      </p:sp>
      <p:pic>
        <p:nvPicPr>
          <p:cNvPr id="5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6374" y="6200592"/>
            <a:ext cx="2081365" cy="328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829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cs-CZ" dirty="0"/>
              <a:t>Obsahový </a:t>
            </a:r>
            <a:r>
              <a:rPr lang="cs-CZ" dirty="0" err="1"/>
              <a:t>slide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</p:txBody>
      </p:sp>
      <p:sp>
        <p:nvSpPr>
          <p:cNvPr id="8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 dirty="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30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27382" y="4406901"/>
            <a:ext cx="11137237" cy="1362075"/>
          </a:xfrm>
        </p:spPr>
        <p:txBody>
          <a:bodyPr anchor="t">
            <a:normAutofit/>
          </a:bodyPr>
          <a:lstStyle>
            <a:lvl1pPr algn="l">
              <a:defRPr sz="4667" b="1" cap="none"/>
            </a:lvl1pPr>
          </a:lstStyle>
          <a:p>
            <a:r>
              <a:rPr lang="cs-CZ" dirty="0"/>
              <a:t>Předělový </a:t>
            </a:r>
            <a:r>
              <a:rPr lang="cs-CZ" dirty="0" err="1"/>
              <a:t>slide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27382" y="2906713"/>
            <a:ext cx="11137237" cy="1500187"/>
          </a:xfrm>
        </p:spPr>
        <p:txBody>
          <a:bodyPr anchor="b"/>
          <a:lstStyle>
            <a:lvl1pPr marL="0" indent="0">
              <a:buNone/>
              <a:defRPr sz="2667" b="0">
                <a:solidFill>
                  <a:srgbClr val="E6001E"/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8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9" name="Přímá spojnice 8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1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9052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8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400"/>
            </a:lvl1pPr>
            <a:lvl2pPr>
              <a:defRPr sz="1867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 dirty="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datum 3"/>
          <p:cNvSpPr txBox="1">
            <a:spLocks/>
          </p:cNvSpPr>
          <p:nvPr userDrawn="1"/>
        </p:nvSpPr>
        <p:spPr>
          <a:xfrm>
            <a:off x="9744406" y="6232228"/>
            <a:ext cx="1344149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2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869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2" y="260650"/>
            <a:ext cx="11137237" cy="540059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2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7688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1" y="260650"/>
            <a:ext cx="5568000" cy="540059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0"/>
          </p:nvPr>
        </p:nvSpPr>
        <p:spPr>
          <a:xfrm>
            <a:off x="6096000" y="260650"/>
            <a:ext cx="5568000" cy="5400599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3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4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576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2" y="260649"/>
            <a:ext cx="11137237" cy="27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ástupný symbol pro obsah 2"/>
          <p:cNvSpPr>
            <a:spLocks noGrp="1"/>
          </p:cNvSpPr>
          <p:nvPr>
            <p:ph idx="10"/>
          </p:nvPr>
        </p:nvSpPr>
        <p:spPr>
          <a:xfrm>
            <a:off x="527382" y="2996952"/>
            <a:ext cx="11137237" cy="27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3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14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4464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1" y="260649"/>
            <a:ext cx="5568000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ástupný symbol pro obsah 2"/>
          <p:cNvSpPr>
            <a:spLocks noGrp="1"/>
          </p:cNvSpPr>
          <p:nvPr>
            <p:ph idx="10"/>
          </p:nvPr>
        </p:nvSpPr>
        <p:spPr>
          <a:xfrm>
            <a:off x="6096000" y="260648"/>
            <a:ext cx="5568000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4" name="Zástupný symbol pro obsah 2"/>
          <p:cNvSpPr>
            <a:spLocks noGrp="1"/>
          </p:cNvSpPr>
          <p:nvPr>
            <p:ph idx="11"/>
          </p:nvPr>
        </p:nvSpPr>
        <p:spPr>
          <a:xfrm>
            <a:off x="528000" y="2060848"/>
            <a:ext cx="5568000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5" name="Zástupný symbol pro obsah 2"/>
          <p:cNvSpPr>
            <a:spLocks noGrp="1"/>
          </p:cNvSpPr>
          <p:nvPr>
            <p:ph idx="12"/>
          </p:nvPr>
        </p:nvSpPr>
        <p:spPr>
          <a:xfrm>
            <a:off x="6096000" y="2060848"/>
            <a:ext cx="5568000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6" name="Zástupný symbol pro obsah 2"/>
          <p:cNvSpPr>
            <a:spLocks noGrp="1"/>
          </p:cNvSpPr>
          <p:nvPr>
            <p:ph idx="13"/>
          </p:nvPr>
        </p:nvSpPr>
        <p:spPr>
          <a:xfrm>
            <a:off x="528000" y="3861048"/>
            <a:ext cx="5568000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7" name="Zástupný symbol pro obsah 2"/>
          <p:cNvSpPr>
            <a:spLocks noGrp="1"/>
          </p:cNvSpPr>
          <p:nvPr>
            <p:ph idx="14"/>
          </p:nvPr>
        </p:nvSpPr>
        <p:spPr>
          <a:xfrm>
            <a:off x="6096619" y="3861047"/>
            <a:ext cx="5568000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8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20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9109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82" y="2606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9" name="Zástupný symbol pro číslo snímku 5"/>
          <p:cNvSpPr txBox="1">
            <a:spLocks/>
          </p:cNvSpPr>
          <p:nvPr userDrawn="1"/>
        </p:nvSpPr>
        <p:spPr>
          <a:xfrm>
            <a:off x="11088555" y="6232228"/>
            <a:ext cx="493845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4CAFFA-4822-4E60-9E16-293B2BB2157F}" type="slidenum">
              <a:rPr lang="cs-CZ" sz="1600" smtClean="0"/>
              <a:pPr/>
              <a:t>‹#›</a:t>
            </a:fld>
            <a:endParaRPr lang="cs-CZ" sz="1600"/>
          </a:p>
        </p:txBody>
      </p:sp>
      <p:cxnSp>
        <p:nvCxnSpPr>
          <p:cNvPr id="10" name="Přímá spojnice 9"/>
          <p:cNvCxnSpPr/>
          <p:nvPr userDrawn="1"/>
        </p:nvCxnSpPr>
        <p:spPr>
          <a:xfrm>
            <a:off x="11088555" y="6237312"/>
            <a:ext cx="0" cy="360040"/>
          </a:xfrm>
          <a:prstGeom prst="line">
            <a:avLst/>
          </a:prstGeom>
          <a:ln>
            <a:solidFill>
              <a:srgbClr val="003C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ástupný symbol pro obsah 2"/>
          <p:cNvSpPr>
            <a:spLocks noGrp="1"/>
          </p:cNvSpPr>
          <p:nvPr>
            <p:ph idx="15"/>
          </p:nvPr>
        </p:nvSpPr>
        <p:spPr>
          <a:xfrm>
            <a:off x="3340899" y="2606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9" name="Zástupný symbol pro obsah 2"/>
          <p:cNvSpPr>
            <a:spLocks noGrp="1"/>
          </p:cNvSpPr>
          <p:nvPr>
            <p:ph idx="16"/>
          </p:nvPr>
        </p:nvSpPr>
        <p:spPr>
          <a:xfrm>
            <a:off x="6122775" y="260649"/>
            <a:ext cx="5637855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1" name="Zástupný symbol pro obsah 2"/>
          <p:cNvSpPr>
            <a:spLocks noGrp="1"/>
          </p:cNvSpPr>
          <p:nvPr>
            <p:ph idx="18"/>
          </p:nvPr>
        </p:nvSpPr>
        <p:spPr>
          <a:xfrm>
            <a:off x="527382" y="20608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3" name="Zástupný symbol pro obsah 2"/>
          <p:cNvSpPr>
            <a:spLocks noGrp="1"/>
          </p:cNvSpPr>
          <p:nvPr>
            <p:ph idx="20"/>
          </p:nvPr>
        </p:nvSpPr>
        <p:spPr>
          <a:xfrm>
            <a:off x="3311693" y="2060849"/>
            <a:ext cx="5595393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4" name="Zástupný symbol pro obsah 2"/>
          <p:cNvSpPr>
            <a:spLocks noGrp="1"/>
          </p:cNvSpPr>
          <p:nvPr>
            <p:ph idx="21"/>
          </p:nvPr>
        </p:nvSpPr>
        <p:spPr>
          <a:xfrm>
            <a:off x="8936292" y="20608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5" name="Zástupný symbol pro obsah 2"/>
          <p:cNvSpPr>
            <a:spLocks noGrp="1"/>
          </p:cNvSpPr>
          <p:nvPr>
            <p:ph idx="22"/>
          </p:nvPr>
        </p:nvSpPr>
        <p:spPr>
          <a:xfrm>
            <a:off x="527381" y="3861049"/>
            <a:ext cx="556861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7" name="Zástupný symbol pro obsah 2"/>
          <p:cNvSpPr>
            <a:spLocks noGrp="1"/>
          </p:cNvSpPr>
          <p:nvPr>
            <p:ph idx="24"/>
          </p:nvPr>
        </p:nvSpPr>
        <p:spPr>
          <a:xfrm>
            <a:off x="6122775" y="3861049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28" name="Zástupný symbol pro obsah 2"/>
          <p:cNvSpPr>
            <a:spLocks noGrp="1"/>
          </p:cNvSpPr>
          <p:nvPr>
            <p:ph idx="25"/>
          </p:nvPr>
        </p:nvSpPr>
        <p:spPr>
          <a:xfrm>
            <a:off x="8936292" y="3861048"/>
            <a:ext cx="2784309" cy="180000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</p:txBody>
      </p:sp>
      <p:sp>
        <p:nvSpPr>
          <p:cNvPr id="16" name="Zástupný symbol pro datum 3"/>
          <p:cNvSpPr txBox="1">
            <a:spLocks/>
          </p:cNvSpPr>
          <p:nvPr userDrawn="1"/>
        </p:nvSpPr>
        <p:spPr>
          <a:xfrm>
            <a:off x="7920203" y="6232228"/>
            <a:ext cx="3168352" cy="365125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cs-CZ"/>
            </a:defPPr>
            <a:lvl1pPr marL="0" algn="r" defTabSz="914400" rtl="0" eaLnBrk="1" latinLnBrk="0" hangingPunct="1">
              <a:defRPr sz="1200" kern="1200">
                <a:solidFill>
                  <a:srgbClr val="003C7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150C0D7-4CBF-4618-9C46-BA22BAAD648B}" type="datetimeFigureOut">
              <a:rPr lang="cs-CZ" sz="1600" smtClean="0"/>
              <a:pPr/>
              <a:t>24.01.2023</a:t>
            </a:fld>
            <a:endParaRPr lang="cs-CZ" sz="1600" dirty="0"/>
          </a:p>
        </p:txBody>
      </p:sp>
      <p:pic>
        <p:nvPicPr>
          <p:cNvPr id="20" name="Picture 2" descr="T:\Czech Tourism\_loga\Czechtourism\Sablona\CzT RGB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291646"/>
            <a:ext cx="1505301" cy="237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838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27382" y="274637"/>
            <a:ext cx="11137237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27382" y="1600203"/>
            <a:ext cx="11137237" cy="4349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</p:txBody>
      </p:sp>
      <p:cxnSp>
        <p:nvCxnSpPr>
          <p:cNvPr id="8" name="Přímá spojnice 7"/>
          <p:cNvCxnSpPr/>
          <p:nvPr/>
        </p:nvCxnSpPr>
        <p:spPr>
          <a:xfrm>
            <a:off x="624000" y="5949280"/>
            <a:ext cx="10896000" cy="0"/>
          </a:xfrm>
          <a:prstGeom prst="line">
            <a:avLst/>
          </a:prstGeom>
          <a:ln w="57150">
            <a:solidFill>
              <a:srgbClr val="E6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35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1219170" rtl="0" eaLnBrk="1" latinLnBrk="0" hangingPunct="1">
        <a:spcBef>
          <a:spcPct val="0"/>
        </a:spcBef>
        <a:buNone/>
        <a:defRPr sz="2933" b="1" kern="1200">
          <a:solidFill>
            <a:srgbClr val="003C7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1219170" rtl="0" eaLnBrk="1" latinLnBrk="0" hangingPunct="1">
        <a:spcBef>
          <a:spcPct val="20000"/>
        </a:spcBef>
        <a:buFont typeface="Arial" panose="020B0604020202020204" pitchFamily="34" charset="0"/>
        <a:buNone/>
        <a:defRPr sz="2400" b="1" kern="1200">
          <a:solidFill>
            <a:srgbClr val="003C7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09585" indent="0" algn="l" defTabSz="1219170" rtl="0" eaLnBrk="1" latinLnBrk="0" hangingPunct="1">
        <a:spcBef>
          <a:spcPct val="20000"/>
        </a:spcBef>
        <a:buFont typeface="Arial" panose="020B0604020202020204" pitchFamily="34" charset="0"/>
        <a:buNone/>
        <a:defRPr sz="1867" kern="1200">
          <a:solidFill>
            <a:srgbClr val="4D4D4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jpeg"/><Relationship Id="rId7" Type="http://schemas.openxmlformats.org/officeDocument/2006/relationships/image" Target="../media/image36.sv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38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0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18992" y="4378601"/>
            <a:ext cx="10982314" cy="722511"/>
          </a:xfrm>
        </p:spPr>
        <p:txBody>
          <a:bodyPr>
            <a:noAutofit/>
          </a:bodyPr>
          <a:lstStyle/>
          <a:p>
            <a:r>
              <a:rPr lang="pl-PL" sz="2400" dirty="0"/>
              <a:t>ZZ CzechTourism Polsko s </a:t>
            </a:r>
            <a:r>
              <a:rPr lang="pl-PL" sz="2400" dirty="0" err="1"/>
              <a:t>půs</a:t>
            </a:r>
            <a:r>
              <a:rPr lang="pl-PL" sz="2400" dirty="0"/>
              <a:t>. pro </a:t>
            </a:r>
            <a:r>
              <a:rPr lang="pl-PL" sz="2400" dirty="0" err="1"/>
              <a:t>Litvu</a:t>
            </a:r>
            <a:r>
              <a:rPr lang="pl-PL" sz="2400" dirty="0"/>
              <a:t> a </a:t>
            </a:r>
            <a:r>
              <a:rPr lang="pl-PL" sz="2400" dirty="0" err="1"/>
              <a:t>Lotyšsko</a:t>
            </a:r>
            <a:r>
              <a:rPr lang="pl-PL" sz="2400" dirty="0"/>
              <a:t>: </a:t>
            </a:r>
            <a:br>
              <a:rPr lang="pl-PL" sz="2400" dirty="0"/>
            </a:br>
            <a:r>
              <a:rPr lang="pl-PL" sz="2400" dirty="0" err="1"/>
              <a:t>česko-polské</a:t>
            </a:r>
            <a:r>
              <a:rPr lang="pl-PL" sz="2400" dirty="0"/>
              <a:t> projekty</a:t>
            </a:r>
            <a:br>
              <a:rPr lang="pl-PL" sz="2400" dirty="0"/>
            </a:br>
            <a:br>
              <a:rPr lang="pl-PL" sz="2400" dirty="0"/>
            </a:br>
            <a:r>
              <a:rPr lang="pl-PL" sz="2400" i="1" dirty="0"/>
              <a:t>Przedstawicielstwo zagraniczne CzechTourism w Polsce,</a:t>
            </a:r>
            <a:br>
              <a:rPr lang="pl-PL" sz="2400" i="1" dirty="0"/>
            </a:br>
            <a:r>
              <a:rPr lang="pl-PL" sz="2400" i="1" dirty="0"/>
              <a:t>z działalnością na Litwie i Łotwie: </a:t>
            </a:r>
            <a:br>
              <a:rPr lang="pl-PL" sz="2400" i="1" dirty="0"/>
            </a:br>
            <a:r>
              <a:rPr lang="pl-PL" sz="2400" i="1" dirty="0"/>
              <a:t>czesko-polskie projekty</a:t>
            </a:r>
            <a:endParaRPr lang="cs-CZ" sz="2400" dirty="0"/>
          </a:p>
        </p:txBody>
      </p:sp>
      <p:pic>
        <p:nvPicPr>
          <p:cNvPr id="4" name="Picture 2" descr="C:\Users\b_koudelova\Desktop\Map_dot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5719"/>
            <a:ext cx="502179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983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6A7FE1-9519-6D9A-10BB-3CC50660D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854" y="274637"/>
            <a:ext cx="10028766" cy="1143000"/>
          </a:xfrm>
        </p:spPr>
        <p:txBody>
          <a:bodyPr>
            <a:normAutofit/>
          </a:bodyPr>
          <a:lstStyle/>
          <a:p>
            <a:r>
              <a:rPr lang="pl-PL" sz="2500" dirty="0" err="1"/>
              <a:t>Nabídka</a:t>
            </a:r>
            <a:r>
              <a:rPr lang="pl-PL" sz="2500" dirty="0"/>
              <a:t> CzechTourism</a:t>
            </a:r>
            <a:br>
              <a:rPr lang="pl-PL" sz="2500" dirty="0"/>
            </a:br>
            <a:r>
              <a:rPr lang="pl-PL" sz="2500" dirty="0"/>
              <a:t>Oferta CzechTourism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12E95C6-F00C-4471-7467-90B8D32A48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/>
              <a:t>Press tripy a bloger tripy x živé vstupy do rádií</a:t>
            </a:r>
            <a:endParaRPr lang="pl-PL" sz="2000" dirty="0"/>
          </a:p>
          <a:p>
            <a:r>
              <a:rPr lang="pl-PL" sz="2000" i="1" dirty="0"/>
              <a:t>Press </a:t>
            </a:r>
            <a:r>
              <a:rPr lang="pl-PL" sz="2000" i="1" dirty="0" err="1"/>
              <a:t>tripy</a:t>
            </a:r>
            <a:r>
              <a:rPr lang="pl-PL" sz="2000" i="1" dirty="0"/>
              <a:t> i </a:t>
            </a:r>
            <a:r>
              <a:rPr lang="pl-PL" sz="2000" i="1" dirty="0" err="1"/>
              <a:t>bloger</a:t>
            </a:r>
            <a:r>
              <a:rPr lang="pl-PL" sz="2000" i="1" dirty="0"/>
              <a:t> </a:t>
            </a:r>
            <a:r>
              <a:rPr lang="pl-PL" sz="2000" i="1" dirty="0" err="1"/>
              <a:t>tripy</a:t>
            </a:r>
            <a:r>
              <a:rPr lang="pl-PL" sz="2000" i="1" dirty="0"/>
              <a:t> x wejścia radiowe na żywo</a:t>
            </a:r>
          </a:p>
          <a:p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572B372-BCEF-3D4D-0D9F-E7E256F25F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192" y="2568203"/>
            <a:ext cx="6446953" cy="3133936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75B2FDD9-D9BD-5C60-85D0-B048593836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83887" y="1551523"/>
            <a:ext cx="5744518" cy="2792474"/>
          </a:xfrm>
          <a:prstGeom prst="rect">
            <a:avLst/>
          </a:prstGeom>
        </p:spPr>
      </p:pic>
      <p:pic>
        <p:nvPicPr>
          <p:cNvPr id="6" name="Grafika 5" descr="Podkładka — zaznaczone kontur">
            <a:extLst>
              <a:ext uri="{FF2B5EF4-FFF2-40B4-BE49-F238E27FC236}">
                <a16:creationId xmlns:a16="http://schemas.microsoft.com/office/drawing/2014/main" id="{275E2B2F-DD0E-BD8E-628D-482C41F972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9174" y="388937"/>
            <a:ext cx="914400" cy="914400"/>
          </a:xfrm>
          <a:prstGeom prst="rect">
            <a:avLst/>
          </a:prstGeom>
        </p:spPr>
      </p:pic>
      <p:pic>
        <p:nvPicPr>
          <p:cNvPr id="8" name="Grafika 7" descr="Podcast kontur">
            <a:extLst>
              <a:ext uri="{FF2B5EF4-FFF2-40B4-BE49-F238E27FC236}">
                <a16:creationId xmlns:a16="http://schemas.microsoft.com/office/drawing/2014/main" id="{401F650B-B0F5-CDB7-1B61-F303313B24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9174" y="2704427"/>
            <a:ext cx="1108745" cy="1108745"/>
          </a:xfrm>
          <a:prstGeom prst="rect">
            <a:avLst/>
          </a:prstGeom>
        </p:spPr>
      </p:pic>
      <p:pic>
        <p:nvPicPr>
          <p:cNvPr id="10" name="Grafika 9" descr="Gazeta kontur">
            <a:extLst>
              <a:ext uri="{FF2B5EF4-FFF2-40B4-BE49-F238E27FC236}">
                <a16:creationId xmlns:a16="http://schemas.microsoft.com/office/drawing/2014/main" id="{6C2430DA-0D11-9496-A8E8-B4B7D29F49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1992" y="4135170"/>
            <a:ext cx="1108745" cy="110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0109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02882" y="2445795"/>
            <a:ext cx="10651232" cy="722511"/>
          </a:xfrm>
        </p:spPr>
        <p:txBody>
          <a:bodyPr>
            <a:normAutofit fontScale="90000"/>
          </a:bodyPr>
          <a:lstStyle/>
          <a:p>
            <a:r>
              <a:rPr lang="cs-CZ" dirty="0"/>
              <a:t>Děkuji za pozornost</a:t>
            </a:r>
            <a:br>
              <a:rPr lang="cs-CZ" dirty="0"/>
            </a:br>
            <a:r>
              <a:rPr lang="cs-CZ" i="1" dirty="0"/>
              <a:t>Dziękuję za uwagę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21429" y="4259298"/>
            <a:ext cx="10657184" cy="478904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cs-CZ" sz="9600" b="1" dirty="0"/>
              <a:t>Ivana Bílková</a:t>
            </a:r>
          </a:p>
          <a:p>
            <a:pPr algn="r"/>
            <a:r>
              <a:rPr lang="cs-CZ" sz="9600" dirty="0"/>
              <a:t>ředitelka zahraničního zastoupení v Polsku s půs. pro Litvu a Lotyšsko</a:t>
            </a:r>
          </a:p>
          <a:p>
            <a:pPr algn="r"/>
            <a:r>
              <a:rPr lang="pl-PL" sz="9600" i="1" dirty="0"/>
              <a:t>dyrektor przedstawicielstwa zagranicznego CzechTourism w Polsce,</a:t>
            </a:r>
          </a:p>
          <a:p>
            <a:pPr algn="r"/>
            <a:r>
              <a:rPr lang="pl-PL" sz="9600" i="1" dirty="0"/>
              <a:t>z działalnością na Litwie i Łotwie</a:t>
            </a:r>
          </a:p>
          <a:p>
            <a:pPr algn="r"/>
            <a:endParaRPr lang="cs-CZ" dirty="0"/>
          </a:p>
        </p:txBody>
      </p:sp>
      <p:pic>
        <p:nvPicPr>
          <p:cNvPr id="4" name="Picture 2" descr="C:\Users\b_koudelova\Desktop\Map_dot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860" y="543978"/>
            <a:ext cx="5021796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381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688463-7153-57DC-E64B-1AEEA4B5E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53967" y="196277"/>
            <a:ext cx="5578680" cy="1143000"/>
          </a:xfrm>
        </p:spPr>
        <p:txBody>
          <a:bodyPr>
            <a:normAutofit fontScale="90000"/>
          </a:bodyPr>
          <a:lstStyle/>
          <a:p>
            <a:pPr marL="171450" indent="-171450">
              <a:buFontTx/>
              <a:buChar char="-"/>
            </a:pPr>
            <a:br>
              <a:rPr lang="pl-PL" sz="2000" i="1" dirty="0">
                <a:solidFill>
                  <a:srgbClr val="002060"/>
                </a:solidFill>
              </a:rPr>
            </a:br>
            <a:r>
              <a:rPr lang="pl-PL" sz="2000" dirty="0" err="1">
                <a:solidFill>
                  <a:srgbClr val="002060"/>
                </a:solidFill>
              </a:rPr>
              <a:t>Zacílení</a:t>
            </a:r>
            <a:r>
              <a:rPr lang="pl-PL" sz="2000" dirty="0">
                <a:solidFill>
                  <a:srgbClr val="002060"/>
                </a:solidFill>
              </a:rPr>
              <a:t> na </a:t>
            </a:r>
            <a:r>
              <a:rPr lang="pl-PL" sz="2000" dirty="0" err="1">
                <a:solidFill>
                  <a:srgbClr val="002060"/>
                </a:solidFill>
              </a:rPr>
              <a:t>kvalitu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služeb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i="1" dirty="0">
                <a:solidFill>
                  <a:srgbClr val="002060"/>
                </a:solidFill>
              </a:rPr>
              <a:t>Ukierunkowanie na jakość usług</a:t>
            </a:r>
            <a:br>
              <a:rPr lang="pl-PL" sz="2000" i="1" dirty="0">
                <a:solidFill>
                  <a:srgbClr val="002060"/>
                </a:solidFill>
              </a:rPr>
            </a:br>
            <a:endParaRPr lang="cs-CZ" sz="2000" i="1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D71EF4C-EB99-8676-0E56-5D1CA0E72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506" y="1040235"/>
            <a:ext cx="10179767" cy="4616786"/>
          </a:xfrm>
        </p:spPr>
        <p:txBody>
          <a:bodyPr>
            <a:normAutofit/>
          </a:bodyPr>
          <a:lstStyle/>
          <a:p>
            <a:endParaRPr lang="pl-PL" sz="1200" dirty="0">
              <a:solidFill>
                <a:srgbClr val="002060"/>
              </a:solidFill>
            </a:endParaRPr>
          </a:p>
          <a:p>
            <a:endParaRPr lang="pl-PL" sz="1200" dirty="0"/>
          </a:p>
          <a:p>
            <a:endParaRPr lang="cs-CZ" sz="1400" dirty="0"/>
          </a:p>
        </p:txBody>
      </p:sp>
      <p:pic>
        <p:nvPicPr>
          <p:cNvPr id="5" name="Grafika 4" descr="Strzał w dziesiątkę kontur">
            <a:extLst>
              <a:ext uri="{FF2B5EF4-FFF2-40B4-BE49-F238E27FC236}">
                <a16:creationId xmlns:a16="http://schemas.microsoft.com/office/drawing/2014/main" id="{CF52C169-09E4-B44E-06A2-F8C42C242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3732" y="221663"/>
            <a:ext cx="914400" cy="914400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462E505C-AFA3-CD28-A960-D9A81B30F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1696" y="133572"/>
            <a:ext cx="4330162" cy="342900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BB89B3F0-2A18-683B-4A59-4EB12327B7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059" y="2255843"/>
            <a:ext cx="5185108" cy="3401178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A2CAA363-8894-9EB4-F2AD-66E4A6EEE8CA}"/>
              </a:ext>
            </a:extLst>
          </p:cNvPr>
          <p:cNvSpPr txBox="1"/>
          <p:nvPr/>
        </p:nvSpPr>
        <p:spPr>
          <a:xfrm>
            <a:off x="577162" y="4979110"/>
            <a:ext cx="25183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Obraz autorstwa </a:t>
            </a:r>
            <a:r>
              <a:rPr lang="pl-PL" sz="1000" dirty="0" err="1">
                <a:latin typeface="Arial" panose="020B0604020202020204" pitchFamily="34" charset="0"/>
                <a:cs typeface="Arial" panose="020B0604020202020204" pitchFamily="34" charset="0"/>
              </a:rPr>
              <a:t>storyset</a:t>
            </a:r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pl-PL" sz="1000" dirty="0" err="1">
                <a:latin typeface="Arial" panose="020B0604020202020204" pitchFamily="34" charset="0"/>
                <a:cs typeface="Arial" panose="020B0604020202020204" pitchFamily="34" charset="0"/>
              </a:rPr>
              <a:t>Freepik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Obraz 13" descr="Obraz zawierający tekst&#10;&#10;Opis wygenerowany automatycznie">
            <a:extLst>
              <a:ext uri="{FF2B5EF4-FFF2-40B4-BE49-F238E27FC236}">
                <a16:creationId xmlns:a16="http://schemas.microsoft.com/office/drawing/2014/main" id="{48EE4C12-BA24-4ED1-F89F-746B4026A0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506" y="2409914"/>
            <a:ext cx="3944924" cy="262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792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1202FC3-1BAB-E92C-1696-6466F0824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695" y="595617"/>
            <a:ext cx="8963364" cy="759688"/>
          </a:xfrm>
        </p:spPr>
        <p:txBody>
          <a:bodyPr>
            <a:noAutofit/>
          </a:bodyPr>
          <a:lstStyle/>
          <a:p>
            <a:pPr marL="171450" indent="-171450"/>
            <a:r>
              <a:rPr lang="pl-PL" sz="2000" dirty="0" err="1">
                <a:solidFill>
                  <a:srgbClr val="002060"/>
                </a:solidFill>
              </a:rPr>
              <a:t>Propojení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marketingových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aktivit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regionů</a:t>
            </a:r>
            <a:r>
              <a:rPr lang="pl-PL" sz="2000" dirty="0">
                <a:solidFill>
                  <a:srgbClr val="002060"/>
                </a:solidFill>
              </a:rPr>
              <a:t> a </a:t>
            </a:r>
            <a:r>
              <a:rPr lang="pl-PL" sz="2000" dirty="0" err="1">
                <a:solidFill>
                  <a:srgbClr val="002060"/>
                </a:solidFill>
              </a:rPr>
              <a:t>podnikatelské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sféry</a:t>
            </a: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i="1" dirty="0">
                <a:solidFill>
                  <a:srgbClr val="002060"/>
                </a:solidFill>
              </a:rPr>
              <a:t>Połączenie działań marketingowych regionów i sfery biznesowej</a:t>
            </a:r>
            <a:br>
              <a:rPr lang="pl-PL" sz="2800" i="1" dirty="0">
                <a:solidFill>
                  <a:srgbClr val="002060"/>
                </a:solidFill>
              </a:rPr>
            </a:br>
            <a:endParaRPr lang="pl-PL" sz="25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D386111-107A-5747-56A8-3117C59C1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382" y="1417637"/>
            <a:ext cx="11137237" cy="4531645"/>
          </a:xfrm>
        </p:spPr>
        <p:txBody>
          <a:bodyPr/>
          <a:lstStyle/>
          <a:p>
            <a:endParaRPr lang="pl-PL" sz="2400" dirty="0">
              <a:solidFill>
                <a:srgbClr val="002060"/>
              </a:solidFill>
            </a:endParaRPr>
          </a:p>
          <a:p>
            <a:endParaRPr lang="pl-PL" dirty="0"/>
          </a:p>
        </p:txBody>
      </p:sp>
      <p:pic>
        <p:nvPicPr>
          <p:cNvPr id="4" name="Grafika 3" descr="Strzał w dziesiątkę kontur">
            <a:extLst>
              <a:ext uri="{FF2B5EF4-FFF2-40B4-BE49-F238E27FC236}">
                <a16:creationId xmlns:a16="http://schemas.microsoft.com/office/drawing/2014/main" id="{7ED54E70-EAE6-803B-6D25-7C83AC758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941" y="388937"/>
            <a:ext cx="914400" cy="914400"/>
          </a:xfrm>
          <a:prstGeom prst="rect">
            <a:avLst/>
          </a:prstGeom>
        </p:spPr>
      </p:pic>
      <p:pic>
        <p:nvPicPr>
          <p:cNvPr id="6" name="Obraz 5" descr="Obraz zawierający osoba, drzewo, taniec, zewnętrzne&#10;&#10;Opis wygenerowany automatycznie">
            <a:extLst>
              <a:ext uri="{FF2B5EF4-FFF2-40B4-BE49-F238E27FC236}">
                <a16:creationId xmlns:a16="http://schemas.microsoft.com/office/drawing/2014/main" id="{04D77541-9218-5110-A1C3-D8F4D4592D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52" y="2289702"/>
            <a:ext cx="5012520" cy="333678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51692B9-8201-60D1-7EEE-536BA87C0BF8}"/>
              </a:ext>
            </a:extLst>
          </p:cNvPr>
          <p:cNvSpPr txBox="1"/>
          <p:nvPr/>
        </p:nvSpPr>
        <p:spPr>
          <a:xfrm>
            <a:off x="527381" y="5640729"/>
            <a:ext cx="28774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fot. Petra </a:t>
            </a:r>
            <a:r>
              <a:rPr lang="pl-PL" sz="1000" dirty="0" err="1">
                <a:latin typeface="Arial" panose="020B0604020202020204" pitchFamily="34" charset="0"/>
                <a:cs typeface="Arial" panose="020B0604020202020204" pitchFamily="34" charset="0"/>
              </a:rPr>
              <a:t>Pliskova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az 8" descr="Obraz zawierający osoba&#10;&#10;Opis wygenerowany automatycznie">
            <a:extLst>
              <a:ext uri="{FF2B5EF4-FFF2-40B4-BE49-F238E27FC236}">
                <a16:creationId xmlns:a16="http://schemas.microsoft.com/office/drawing/2014/main" id="{A19F5637-420F-C060-A943-EC75155BEB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364" y="2289702"/>
            <a:ext cx="4449040" cy="333678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A5F87C9F-BE50-DC12-5ECD-5ED9F7B5D785}"/>
              </a:ext>
            </a:extLst>
          </p:cNvPr>
          <p:cNvSpPr txBox="1"/>
          <p:nvPr/>
        </p:nvSpPr>
        <p:spPr>
          <a:xfrm>
            <a:off x="6522364" y="5687736"/>
            <a:ext cx="29823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fot. </a:t>
            </a:r>
            <a:r>
              <a:rPr lang="lt-LT" sz="1000" dirty="0">
                <a:latin typeface="Arial" panose="020B0604020202020204" pitchFamily="34" charset="0"/>
                <a:cs typeface="Arial" panose="020B0604020202020204" pitchFamily="34" charset="0"/>
              </a:rPr>
              <a:t>tymrazem.pl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0144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B0A2EB-43F3-C300-51AB-DD3129BD8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804" y="388937"/>
            <a:ext cx="5511567" cy="1028700"/>
          </a:xfrm>
        </p:spPr>
        <p:txBody>
          <a:bodyPr>
            <a:normAutofit fontScale="90000"/>
          </a:bodyPr>
          <a:lstStyle/>
          <a:p>
            <a:pPr marL="171450" indent="-171450"/>
            <a:r>
              <a:rPr lang="pl-PL" sz="1800" dirty="0">
                <a:solidFill>
                  <a:srgbClr val="002060"/>
                </a:solidFill>
              </a:rPr>
              <a:t>    </a:t>
            </a:r>
            <a:r>
              <a:rPr lang="pl-PL" sz="1800" dirty="0" err="1">
                <a:solidFill>
                  <a:srgbClr val="002060"/>
                </a:solidFill>
              </a:rPr>
              <a:t>Propagované</a:t>
            </a:r>
            <a:r>
              <a:rPr lang="pl-PL" sz="1800" dirty="0">
                <a:solidFill>
                  <a:srgbClr val="002060"/>
                </a:solidFill>
              </a:rPr>
              <a:t> </a:t>
            </a:r>
            <a:r>
              <a:rPr lang="pl-PL" sz="1800" dirty="0" err="1">
                <a:solidFill>
                  <a:srgbClr val="002060"/>
                </a:solidFill>
              </a:rPr>
              <a:t>cíle</a:t>
            </a:r>
            <a:r>
              <a:rPr lang="pl-PL" sz="1800" dirty="0">
                <a:solidFill>
                  <a:srgbClr val="002060"/>
                </a:solidFill>
              </a:rPr>
              <a:t> </a:t>
            </a:r>
            <a:r>
              <a:rPr lang="pl-PL" sz="1800" dirty="0" err="1">
                <a:solidFill>
                  <a:srgbClr val="002060"/>
                </a:solidFill>
              </a:rPr>
              <a:t>spojovat</a:t>
            </a:r>
            <a:r>
              <a:rPr lang="pl-PL" sz="1800" dirty="0">
                <a:solidFill>
                  <a:srgbClr val="002060"/>
                </a:solidFill>
              </a:rPr>
              <a:t> do </a:t>
            </a:r>
            <a:r>
              <a:rPr lang="pl-PL" sz="1800" dirty="0" err="1">
                <a:solidFill>
                  <a:srgbClr val="002060"/>
                </a:solidFill>
              </a:rPr>
              <a:t>větších</a:t>
            </a:r>
            <a:r>
              <a:rPr lang="pl-PL" sz="1800" dirty="0">
                <a:solidFill>
                  <a:srgbClr val="002060"/>
                </a:solidFill>
              </a:rPr>
              <a:t> </a:t>
            </a:r>
            <a:r>
              <a:rPr lang="pl-PL" sz="1800" dirty="0" err="1">
                <a:solidFill>
                  <a:srgbClr val="002060"/>
                </a:solidFill>
              </a:rPr>
              <a:t>celků</a:t>
            </a:r>
            <a:br>
              <a:rPr lang="pl-PL" sz="1800" dirty="0">
                <a:solidFill>
                  <a:srgbClr val="002060"/>
                </a:solidFill>
              </a:rPr>
            </a:br>
            <a:r>
              <a:rPr lang="pl-PL" sz="1800" i="1" dirty="0">
                <a:solidFill>
                  <a:srgbClr val="002060"/>
                </a:solidFill>
              </a:rPr>
              <a:t>Łączenie promowanych celów w większe projekty</a:t>
            </a:r>
            <a:br>
              <a:rPr lang="pl-PL" sz="2800" i="1" dirty="0">
                <a:solidFill>
                  <a:srgbClr val="002060"/>
                </a:solidFill>
              </a:rPr>
            </a:br>
            <a:endParaRPr lang="pl-PL" sz="2500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6F4E720-43D8-62B1-4000-A97270A2B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sz="2400" dirty="0">
              <a:solidFill>
                <a:srgbClr val="002060"/>
              </a:solidFill>
            </a:endParaRPr>
          </a:p>
          <a:p>
            <a:endParaRPr lang="pl-PL" dirty="0"/>
          </a:p>
        </p:txBody>
      </p:sp>
      <p:pic>
        <p:nvPicPr>
          <p:cNvPr id="4" name="Grafika 3" descr="Strzał w dziesiątkę kontur">
            <a:extLst>
              <a:ext uri="{FF2B5EF4-FFF2-40B4-BE49-F238E27FC236}">
                <a16:creationId xmlns:a16="http://schemas.microsoft.com/office/drawing/2014/main" id="{EEBED25F-8B4A-939B-F861-3BA4AB5F6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941" y="388937"/>
            <a:ext cx="914400" cy="9144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0E95E3AF-4EF9-07B8-ED29-AB1A2A1B43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8444" y="274637"/>
            <a:ext cx="4096989" cy="5261884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87A11536-72B0-2D5A-AB6B-740C38A5D63D}"/>
              </a:ext>
            </a:extLst>
          </p:cNvPr>
          <p:cNvSpPr txBox="1"/>
          <p:nvPr/>
        </p:nvSpPr>
        <p:spPr>
          <a:xfrm>
            <a:off x="122527" y="4949522"/>
            <a:ext cx="32658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>
                <a:latin typeface="Arial" panose="020B0604020202020204" pitchFamily="34" charset="0"/>
                <a:cs typeface="Arial" panose="020B0604020202020204" pitchFamily="34" charset="0"/>
              </a:rPr>
              <a:t>fot. </a:t>
            </a:r>
            <a:r>
              <a:rPr lang="pl-PL" sz="1000" dirty="0" err="1">
                <a:latin typeface="Arial" panose="020B0604020202020204" pitchFamily="34" charset="0"/>
                <a:cs typeface="Arial" panose="020B0604020202020204" pitchFamily="34" charset="0"/>
              </a:rPr>
              <a:t>Vydavatelství</a:t>
            </a:r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 MCU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DDC48C32-7B54-83D0-8B4D-9C4CF3DE82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777" y="3353499"/>
            <a:ext cx="5027667" cy="2335559"/>
          </a:xfrm>
          <a:prstGeom prst="rect">
            <a:avLst/>
          </a:prstGeom>
        </p:spPr>
      </p:pic>
      <p:pic>
        <p:nvPicPr>
          <p:cNvPr id="8" name="Obraz 7" descr="Obraz zawierający budynek, zewnętrzne, dom, stare&#10;&#10;Opis wygenerowany automatycznie">
            <a:extLst>
              <a:ext uri="{FF2B5EF4-FFF2-40B4-BE49-F238E27FC236}">
                <a16:creationId xmlns:a16="http://schemas.microsoft.com/office/drawing/2014/main" id="{06300455-3577-9960-1EF5-A4BCC6B8AF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02" y="1926481"/>
            <a:ext cx="3343977" cy="2335559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729FEBED-6B3A-59D4-10F3-355E896E7C8D}"/>
              </a:ext>
            </a:extLst>
          </p:cNvPr>
          <p:cNvSpPr txBox="1"/>
          <p:nvPr/>
        </p:nvSpPr>
        <p:spPr>
          <a:xfrm>
            <a:off x="2992937" y="5663896"/>
            <a:ext cx="34730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000" dirty="0">
                <a:latin typeface="Arial" panose="020B0604020202020204" pitchFamily="34" charset="0"/>
                <a:cs typeface="Arial" panose="020B0604020202020204" pitchFamily="34" charset="0"/>
              </a:rPr>
              <a:t>fot. CzechTourism arch.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068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D22975D-9708-575D-D393-6C0DAB099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9133" y="274636"/>
            <a:ext cx="5268287" cy="2166560"/>
          </a:xfrm>
        </p:spPr>
        <p:txBody>
          <a:bodyPr>
            <a:noAutofit/>
          </a:bodyPr>
          <a:lstStyle/>
          <a:p>
            <a:pPr marL="171450" indent="-171450"/>
            <a:r>
              <a:rPr lang="pl-PL" sz="2000" dirty="0">
                <a:solidFill>
                  <a:srgbClr val="002060"/>
                </a:solidFill>
              </a:rPr>
              <a:t>  </a:t>
            </a:r>
            <a:r>
              <a:rPr lang="pl-PL" sz="2000" dirty="0" err="1">
                <a:solidFill>
                  <a:srgbClr val="002060"/>
                </a:solidFill>
              </a:rPr>
              <a:t>Soustředit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se</a:t>
            </a:r>
            <a:r>
              <a:rPr lang="pl-PL" sz="2000" dirty="0">
                <a:solidFill>
                  <a:srgbClr val="002060"/>
                </a:solidFill>
              </a:rPr>
              <a:t> na </a:t>
            </a:r>
            <a:r>
              <a:rPr lang="pl-PL" sz="2000" dirty="0" err="1">
                <a:solidFill>
                  <a:srgbClr val="002060"/>
                </a:solidFill>
              </a:rPr>
              <a:t>krátké</a:t>
            </a:r>
            <a:r>
              <a:rPr lang="pl-PL" sz="2000" dirty="0">
                <a:solidFill>
                  <a:srgbClr val="002060"/>
                </a:solidFill>
              </a:rPr>
              <a:t> pobyty pro </a:t>
            </a:r>
            <a:r>
              <a:rPr lang="pl-PL" sz="2000" dirty="0" err="1">
                <a:solidFill>
                  <a:srgbClr val="002060"/>
                </a:solidFill>
              </a:rPr>
              <a:t>individuální</a:t>
            </a:r>
            <a:r>
              <a:rPr lang="pl-PL" sz="2000" dirty="0">
                <a:solidFill>
                  <a:srgbClr val="002060"/>
                </a:solidFill>
              </a:rPr>
              <a:t> </a:t>
            </a:r>
            <a:r>
              <a:rPr lang="pl-PL" sz="2000" dirty="0" err="1">
                <a:solidFill>
                  <a:srgbClr val="002060"/>
                </a:solidFill>
              </a:rPr>
              <a:t>turisty-balíček</a:t>
            </a:r>
            <a:r>
              <a:rPr lang="pl-PL" sz="2000" dirty="0">
                <a:solidFill>
                  <a:srgbClr val="002060"/>
                </a:solidFill>
              </a:rPr>
              <a:t> na </a:t>
            </a:r>
            <a:r>
              <a:rPr lang="pl-PL" sz="2000" dirty="0" err="1">
                <a:solidFill>
                  <a:srgbClr val="002060"/>
                </a:solidFill>
              </a:rPr>
              <a:t>míru</a:t>
            </a:r>
            <a:br>
              <a:rPr lang="pl-PL" sz="2000" dirty="0">
                <a:solidFill>
                  <a:srgbClr val="002060"/>
                </a:solidFill>
              </a:rPr>
            </a:br>
            <a:br>
              <a:rPr lang="pl-PL" sz="2000" dirty="0">
                <a:solidFill>
                  <a:srgbClr val="002060"/>
                </a:solidFill>
              </a:rPr>
            </a:br>
            <a:br>
              <a:rPr lang="pl-PL" sz="2000" dirty="0">
                <a:solidFill>
                  <a:srgbClr val="002060"/>
                </a:solidFill>
              </a:rPr>
            </a:br>
            <a:r>
              <a:rPr lang="pl-PL" sz="2000" i="1" dirty="0">
                <a:solidFill>
                  <a:srgbClr val="002060"/>
                </a:solidFill>
              </a:rPr>
              <a:t>Skoncentrowanie się na krótkich pobytach dla turystów indywidualnych – pakiety szyte na miarę</a:t>
            </a:r>
            <a:br>
              <a:rPr lang="pl-PL" sz="1400" i="1" dirty="0">
                <a:solidFill>
                  <a:srgbClr val="002060"/>
                </a:solidFill>
              </a:rPr>
            </a:br>
            <a:endParaRPr lang="pl-PL" sz="1200" dirty="0"/>
          </a:p>
        </p:txBody>
      </p:sp>
      <p:pic>
        <p:nvPicPr>
          <p:cNvPr id="4" name="Grafika 3" descr="Strzał w dziesiątkę kontur">
            <a:extLst>
              <a:ext uri="{FF2B5EF4-FFF2-40B4-BE49-F238E27FC236}">
                <a16:creationId xmlns:a16="http://schemas.microsoft.com/office/drawing/2014/main" id="{8C8BC77F-C452-C64B-D2D4-D431933B5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941" y="388937"/>
            <a:ext cx="914400" cy="91440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F9D73E28-A11C-32B9-8DDC-455E4CEF9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9489" y="274637"/>
            <a:ext cx="4643033" cy="5526411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74900D96-2787-9121-84BE-1893ACF9D844}"/>
              </a:ext>
            </a:extLst>
          </p:cNvPr>
          <p:cNvSpPr txBox="1"/>
          <p:nvPr/>
        </p:nvSpPr>
        <p:spPr>
          <a:xfrm>
            <a:off x="777926" y="5625655"/>
            <a:ext cx="39537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Obraz autorstwa </a:t>
            </a:r>
            <a:r>
              <a:rPr lang="pl-PL" sz="1000" dirty="0" err="1">
                <a:latin typeface="Arial" panose="020B0604020202020204" pitchFamily="34" charset="0"/>
                <a:cs typeface="Arial" panose="020B0604020202020204" pitchFamily="34" charset="0"/>
              </a:rPr>
              <a:t>jcomp</a:t>
            </a:r>
            <a:r>
              <a:rPr lang="pl-PL" sz="1000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pl-PL" sz="1000" dirty="0" err="1">
                <a:latin typeface="Arial" panose="020B0604020202020204" pitchFamily="34" charset="0"/>
                <a:cs typeface="Arial" panose="020B0604020202020204" pitchFamily="34" charset="0"/>
              </a:rPr>
              <a:t>Freepik</a:t>
            </a:r>
            <a:endParaRPr lang="pl-P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Obraz 8" descr="Obraz zawierający zewnętrzne, osoba, obiekt na zewnątrz&#10;&#10;Opis wygenerowany automatycznie">
            <a:extLst>
              <a:ext uri="{FF2B5EF4-FFF2-40B4-BE49-F238E27FC236}">
                <a16:creationId xmlns:a16="http://schemas.microsoft.com/office/drawing/2014/main" id="{17A56BC5-6DDA-E36D-01EB-8720E9559D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78" y="2870745"/>
            <a:ext cx="4132362" cy="2754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66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4688463-7153-57DC-E64B-1AEEA4B5E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2301" y="170314"/>
            <a:ext cx="9793874" cy="1143000"/>
          </a:xfrm>
        </p:spPr>
        <p:txBody>
          <a:bodyPr>
            <a:noAutofit/>
          </a:bodyPr>
          <a:lstStyle/>
          <a:p>
            <a:r>
              <a:rPr lang="pl-PL" sz="2500" dirty="0" err="1"/>
              <a:t>Nabídka</a:t>
            </a:r>
            <a:r>
              <a:rPr lang="pl-PL" sz="2500" dirty="0"/>
              <a:t> CzechTourism</a:t>
            </a:r>
            <a:br>
              <a:rPr lang="pl-PL" sz="2500" dirty="0"/>
            </a:br>
            <a:r>
              <a:rPr lang="pl-PL" sz="2500" i="1" dirty="0"/>
              <a:t>Oferta CzechTourism</a:t>
            </a:r>
            <a:br>
              <a:rPr lang="pl-PL" sz="2500" dirty="0"/>
            </a:br>
            <a:endParaRPr lang="cs-CZ" sz="25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D71EF4C-EB99-8676-0E56-5D1CA0E72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932" y="1551962"/>
            <a:ext cx="11137237" cy="4564223"/>
          </a:xfrm>
        </p:spPr>
        <p:txBody>
          <a:bodyPr>
            <a:normAutofit/>
          </a:bodyPr>
          <a:lstStyle/>
          <a:p>
            <a:r>
              <a:rPr lang="pl-PL" sz="2000" dirty="0" err="1"/>
              <a:t>Propagace</a:t>
            </a:r>
            <a:r>
              <a:rPr lang="pl-PL" sz="2000" dirty="0"/>
              <a:t> na FB  a Instagram: </a:t>
            </a:r>
            <a:endParaRPr lang="lt-LT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FB 71 095 </a:t>
            </a:r>
            <a:r>
              <a:rPr lang="pl-PL" sz="2000" dirty="0" err="1"/>
              <a:t>fanoušků</a:t>
            </a:r>
            <a:r>
              <a:rPr lang="pl-PL" sz="2000" dirty="0"/>
              <a:t>, </a:t>
            </a:r>
            <a:endParaRPr lang="lt-LT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dirty="0"/>
              <a:t>Instagram 3101 </a:t>
            </a:r>
            <a:r>
              <a:rPr lang="pl-PL" sz="2000" dirty="0" err="1"/>
              <a:t>sledujících</a:t>
            </a:r>
            <a:r>
              <a:rPr lang="pl-PL" sz="2000" dirty="0"/>
              <a:t> </a:t>
            </a:r>
            <a:endParaRPr lang="lt-LT" sz="2000" dirty="0"/>
          </a:p>
          <a:p>
            <a:endParaRPr lang="pl-PL" sz="2000" dirty="0"/>
          </a:p>
          <a:p>
            <a:r>
              <a:rPr lang="pl-PL" sz="2000" i="1" dirty="0"/>
              <a:t>Promocja na FB  i Instagramie: </a:t>
            </a:r>
            <a:endParaRPr lang="lt-LT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i="1" dirty="0"/>
              <a:t>FB 71 095 fanów, </a:t>
            </a:r>
            <a:endParaRPr lang="lt-LT" sz="20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000" i="1" dirty="0"/>
              <a:t>Instagram 3101 obserwujących</a:t>
            </a:r>
          </a:p>
          <a:p>
            <a:endParaRPr lang="pl-PL" sz="1200" dirty="0"/>
          </a:p>
          <a:p>
            <a:endParaRPr lang="cs-CZ" sz="1400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75A3CD4-54F5-10F4-3FB9-43D805864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3550" y="889232"/>
            <a:ext cx="3691375" cy="494369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15626658-4435-2207-A610-8297DF07CE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4925" y="142989"/>
            <a:ext cx="4077075" cy="4943699"/>
          </a:xfrm>
          <a:prstGeom prst="rect">
            <a:avLst/>
          </a:prstGeom>
        </p:spPr>
      </p:pic>
      <p:pic>
        <p:nvPicPr>
          <p:cNvPr id="11" name="Grafika 10" descr="Podkładka — zaznaczone kontur">
            <a:extLst>
              <a:ext uri="{FF2B5EF4-FFF2-40B4-BE49-F238E27FC236}">
                <a16:creationId xmlns:a16="http://schemas.microsoft.com/office/drawing/2014/main" id="{FF6C9945-9A77-7825-5F3F-BB15A622A1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964" y="142989"/>
            <a:ext cx="914400" cy="914400"/>
          </a:xfrm>
          <a:prstGeom prst="rect">
            <a:avLst/>
          </a:prstGeom>
        </p:spPr>
      </p:pic>
      <p:pic>
        <p:nvPicPr>
          <p:cNvPr id="13" name="Grafika 12" descr="Marketing kontur">
            <a:extLst>
              <a:ext uri="{FF2B5EF4-FFF2-40B4-BE49-F238E27FC236}">
                <a16:creationId xmlns:a16="http://schemas.microsoft.com/office/drawing/2014/main" id="{81608078-368F-1422-558E-F950A45E7F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0337" y="4162123"/>
            <a:ext cx="1670808" cy="167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53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40B183-7886-4504-06B2-ADA80CC0B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744" y="274637"/>
            <a:ext cx="9944876" cy="1143000"/>
          </a:xfrm>
        </p:spPr>
        <p:txBody>
          <a:bodyPr>
            <a:normAutofit/>
          </a:bodyPr>
          <a:lstStyle/>
          <a:p>
            <a:r>
              <a:rPr lang="pl-PL" sz="2500" dirty="0" err="1"/>
              <a:t>Nabídka</a:t>
            </a:r>
            <a:r>
              <a:rPr lang="pl-PL" sz="2500" dirty="0"/>
              <a:t> CzechTourism</a:t>
            </a:r>
            <a:br>
              <a:rPr lang="pl-PL" sz="2500" dirty="0"/>
            </a:br>
            <a:r>
              <a:rPr lang="pl-PL" sz="2500" i="1" dirty="0"/>
              <a:t>Oferta CzechTourism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0485235-A5C2-8F73-62A3-63ADAD091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266" y="1359555"/>
            <a:ext cx="11137237" cy="4349079"/>
          </a:xfrm>
        </p:spPr>
        <p:txBody>
          <a:bodyPr>
            <a:normAutofit/>
          </a:bodyPr>
          <a:lstStyle/>
          <a:p>
            <a:r>
              <a:rPr lang="pl-PL" sz="2400" dirty="0"/>
              <a:t>- </a:t>
            </a:r>
            <a:r>
              <a:rPr lang="cs-CZ" sz="2000" dirty="0"/>
              <a:t>Propagace postů společně připravených</a:t>
            </a:r>
            <a:endParaRPr lang="pl-PL" sz="2000" dirty="0"/>
          </a:p>
          <a:p>
            <a:pPr marL="171450" indent="-171450">
              <a:buFontTx/>
              <a:buChar char="-"/>
            </a:pPr>
            <a:r>
              <a:rPr lang="pl-PL" sz="2000" i="1" dirty="0"/>
              <a:t>Promocja wspólnie przygotowanych postów</a:t>
            </a:r>
          </a:p>
          <a:p>
            <a:pPr marL="171450" indent="-171450">
              <a:buFontTx/>
              <a:buChar char="-"/>
            </a:pPr>
            <a:endParaRPr lang="pl-PL" sz="2400" dirty="0"/>
          </a:p>
          <a:p>
            <a:pPr marL="171450" indent="-171450">
              <a:buFontTx/>
              <a:buChar char="-"/>
            </a:pPr>
            <a:r>
              <a:rPr lang="cs-CZ" sz="2000" dirty="0"/>
              <a:t>Posty blogerů, influencerů          zvýšit interakci</a:t>
            </a:r>
          </a:p>
          <a:p>
            <a:pPr marL="171450" indent="-171450">
              <a:buFontTx/>
              <a:buChar char="-"/>
            </a:pPr>
            <a:r>
              <a:rPr lang="pl-PL" sz="2000" i="1" dirty="0"/>
              <a:t>Posty </a:t>
            </a:r>
            <a:r>
              <a:rPr lang="pl-PL" sz="2000" i="1" dirty="0" err="1"/>
              <a:t>blogerów</a:t>
            </a:r>
            <a:r>
              <a:rPr lang="pl-PL" sz="2000" i="1" dirty="0"/>
              <a:t>, </a:t>
            </a:r>
            <a:r>
              <a:rPr lang="pl-PL" sz="2000" i="1" dirty="0" err="1"/>
              <a:t>influencerów</a:t>
            </a:r>
            <a:r>
              <a:rPr lang="pl-PL" sz="2000" i="1" dirty="0"/>
              <a:t>           zwiększenie interakcji</a:t>
            </a:r>
          </a:p>
          <a:p>
            <a:pPr marL="171450" indent="-171450">
              <a:buFontTx/>
              <a:buChar char="-"/>
            </a:pPr>
            <a:endParaRPr lang="pl-PL" sz="2400" dirty="0"/>
          </a:p>
          <a:p>
            <a:pPr marL="285750" indent="-285750">
              <a:buFontTx/>
              <a:buChar char="-"/>
            </a:pPr>
            <a:endParaRPr lang="pl-PL" sz="2400" dirty="0"/>
          </a:p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D8C9A2AA-046D-6141-CA90-11A37A53BC3B}"/>
              </a:ext>
            </a:extLst>
          </p:cNvPr>
          <p:cNvSpPr txBox="1"/>
          <p:nvPr/>
        </p:nvSpPr>
        <p:spPr>
          <a:xfrm>
            <a:off x="3047301" y="337943"/>
            <a:ext cx="6094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1800" dirty="0"/>
          </a:p>
          <a:p>
            <a:endParaRPr lang="pl-PL" sz="1800" dirty="0"/>
          </a:p>
        </p:txBody>
      </p:sp>
      <p:sp>
        <p:nvSpPr>
          <p:cNvPr id="6" name="Šipka: doprava 4">
            <a:extLst>
              <a:ext uri="{FF2B5EF4-FFF2-40B4-BE49-F238E27FC236}">
                <a16:creationId xmlns:a16="http://schemas.microsoft.com/office/drawing/2014/main" id="{BFF95BFE-8288-9FA6-51FB-6CF22F0959FC}"/>
              </a:ext>
            </a:extLst>
          </p:cNvPr>
          <p:cNvSpPr/>
          <p:nvPr/>
        </p:nvSpPr>
        <p:spPr>
          <a:xfrm>
            <a:off x="3667093" y="2734726"/>
            <a:ext cx="578840" cy="1591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7" name="Šipka: doprava 3">
            <a:extLst>
              <a:ext uri="{FF2B5EF4-FFF2-40B4-BE49-F238E27FC236}">
                <a16:creationId xmlns:a16="http://schemas.microsoft.com/office/drawing/2014/main" id="{8E02C71B-5056-BF84-ED30-E0B8778C1FC9}"/>
              </a:ext>
            </a:extLst>
          </p:cNvPr>
          <p:cNvSpPr/>
          <p:nvPr/>
        </p:nvSpPr>
        <p:spPr>
          <a:xfrm>
            <a:off x="4091556" y="3073337"/>
            <a:ext cx="637564" cy="15918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85BD62CF-E7F6-A920-1F79-7BE083F09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4786" y="3560584"/>
            <a:ext cx="3865616" cy="2705365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384A4EB8-07C0-03A1-A52C-12457582B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9640" y="227487"/>
            <a:ext cx="4120056" cy="5691699"/>
          </a:xfrm>
          <a:prstGeom prst="rect">
            <a:avLst/>
          </a:prstGeom>
        </p:spPr>
      </p:pic>
      <p:pic>
        <p:nvPicPr>
          <p:cNvPr id="17" name="Grafika 16" descr="Podkładka — zaznaczone kontur">
            <a:extLst>
              <a:ext uri="{FF2B5EF4-FFF2-40B4-BE49-F238E27FC236}">
                <a16:creationId xmlns:a16="http://schemas.microsoft.com/office/drawing/2014/main" id="{C8E03B95-3F72-9454-8A7F-40E51F4C6F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3540" y="337943"/>
            <a:ext cx="914400" cy="91440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B7CDEEC5-2D27-4866-5B1E-637C054D16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149" y="3534094"/>
            <a:ext cx="2008397" cy="214346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CF577735-E880-4C43-34F1-8F9096574C2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0441" y="3583379"/>
            <a:ext cx="2289897" cy="226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667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C23A4E4-2465-E79C-3825-4CF6B7B9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2965" y="274637"/>
            <a:ext cx="9961654" cy="1143000"/>
          </a:xfrm>
        </p:spPr>
        <p:txBody>
          <a:bodyPr>
            <a:normAutofit/>
          </a:bodyPr>
          <a:lstStyle/>
          <a:p>
            <a:r>
              <a:rPr lang="pl-PL" sz="2800" dirty="0" err="1"/>
              <a:t>Nabídka</a:t>
            </a:r>
            <a:r>
              <a:rPr lang="pl-PL" sz="2800" dirty="0"/>
              <a:t> CzechTourism</a:t>
            </a:r>
            <a:br>
              <a:rPr lang="pl-PL" sz="2800" dirty="0"/>
            </a:br>
            <a:r>
              <a:rPr lang="pl-PL" sz="2500" i="1" dirty="0"/>
              <a:t>Oferta</a:t>
            </a:r>
            <a:r>
              <a:rPr lang="pl-PL" sz="2800" i="1" dirty="0"/>
              <a:t> CzechTourism</a:t>
            </a:r>
            <a:endParaRPr lang="pl-PL" i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36FD1AF-ED81-797B-F139-F2B29B573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607" y="1500174"/>
            <a:ext cx="6804596" cy="1453390"/>
          </a:xfrm>
        </p:spPr>
        <p:txBody>
          <a:bodyPr/>
          <a:lstStyle/>
          <a:p>
            <a:pPr marL="171450" indent="-171450">
              <a:buFontTx/>
              <a:buChar char="-"/>
            </a:pPr>
            <a:r>
              <a:rPr lang="cs-CZ" sz="2000" dirty="0"/>
              <a:t>TZ : fotky, obsahově nabitý text i zasazený do širšího kontextu</a:t>
            </a:r>
            <a:endParaRPr lang="pl-PL" sz="2000" dirty="0"/>
          </a:p>
          <a:p>
            <a:pPr marL="171450" indent="-171450">
              <a:buFontTx/>
              <a:buChar char="-"/>
            </a:pPr>
            <a:r>
              <a:rPr lang="pl-PL" sz="2000" dirty="0"/>
              <a:t>Informacje prasowe: zdjęcia, tekst zawierający konkretne informacje - w szerszym kontekście</a:t>
            </a:r>
          </a:p>
          <a:p>
            <a:endParaRPr lang="pl-PL" sz="2400" dirty="0"/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4FA95D04-2C3A-2AAC-0576-6B1D3EA3F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9357" y="140413"/>
            <a:ext cx="4034377" cy="4349079"/>
          </a:xfrm>
          <a:prstGeom prst="rect">
            <a:avLst/>
          </a:prstGeom>
        </p:spPr>
      </p:pic>
      <p:pic>
        <p:nvPicPr>
          <p:cNvPr id="6" name="Grafika 5" descr="Podkładka — zaznaczone kontur">
            <a:extLst>
              <a:ext uri="{FF2B5EF4-FFF2-40B4-BE49-F238E27FC236}">
                <a16:creationId xmlns:a16="http://schemas.microsoft.com/office/drawing/2014/main" id="{65177E6A-B421-A3C1-A759-1FD4DBF041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1607" y="355179"/>
            <a:ext cx="914400" cy="91440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23048C2A-54E1-BE8B-D464-6C9DF6AF7CC0}"/>
              </a:ext>
            </a:extLst>
          </p:cNvPr>
          <p:cNvSpPr txBox="1"/>
          <p:nvPr/>
        </p:nvSpPr>
        <p:spPr>
          <a:xfrm>
            <a:off x="7902429" y="4639112"/>
            <a:ext cx="403437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cs-CZ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na webu visitczechia</a:t>
            </a:r>
          </a:p>
          <a:p>
            <a:pPr marL="171450" indent="-171450">
              <a:buFontTx/>
              <a:buChar char="-"/>
            </a:pPr>
            <a:r>
              <a:rPr lang="pl-PL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Tekst na stronie </a:t>
            </a:r>
            <a:r>
              <a:rPr lang="pl-PL" sz="20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visitczechia</a:t>
            </a:r>
            <a:endParaRPr lang="pl-PL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0A6BAC3E-A43E-E1AA-F903-1AE492FC74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26" y="2875764"/>
            <a:ext cx="4034377" cy="366425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DDDAE56-D3F4-D610-CEEB-2140D4E96B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9603" y="2875764"/>
            <a:ext cx="3825167" cy="3707599"/>
          </a:xfrm>
          <a:prstGeom prst="rect">
            <a:avLst/>
          </a:prstGeom>
        </p:spPr>
      </p:pic>
      <p:sp>
        <p:nvSpPr>
          <p:cNvPr id="12" name="Strzałka: w prawo 11">
            <a:extLst>
              <a:ext uri="{FF2B5EF4-FFF2-40B4-BE49-F238E27FC236}">
                <a16:creationId xmlns:a16="http://schemas.microsoft.com/office/drawing/2014/main" id="{A843D2CE-D97C-E0D9-A76A-EB966CFD79E1}"/>
              </a:ext>
            </a:extLst>
          </p:cNvPr>
          <p:cNvSpPr/>
          <p:nvPr/>
        </p:nvSpPr>
        <p:spPr>
          <a:xfrm>
            <a:off x="3733101" y="4639112"/>
            <a:ext cx="1384183" cy="42783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322443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F8327BA8-32BA-5EF6-0933-032FF4CE5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7494" y="2676947"/>
            <a:ext cx="5012086" cy="3490961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69B4FD2B-9C48-4099-49DD-8593C01C9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1355" y="143945"/>
            <a:ext cx="9953264" cy="1143000"/>
          </a:xfrm>
        </p:spPr>
        <p:txBody>
          <a:bodyPr>
            <a:normAutofit/>
          </a:bodyPr>
          <a:lstStyle/>
          <a:p>
            <a:r>
              <a:rPr lang="pl-PL" sz="2500" dirty="0" err="1"/>
              <a:t>Nabídka</a:t>
            </a:r>
            <a:r>
              <a:rPr lang="pl-PL" sz="2500" dirty="0"/>
              <a:t> CzechTourism</a:t>
            </a:r>
            <a:br>
              <a:rPr lang="pl-PL" sz="2500" dirty="0"/>
            </a:br>
            <a:r>
              <a:rPr lang="pl-PL" sz="2500" dirty="0"/>
              <a:t>Oferta CzechTourism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F946246-6109-F32F-1EAB-0932BFCA0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323" y="1192499"/>
            <a:ext cx="11137237" cy="4349079"/>
          </a:xfrm>
        </p:spPr>
        <p:txBody>
          <a:bodyPr/>
          <a:lstStyle/>
          <a:p>
            <a:r>
              <a:rPr lang="cs-CZ" sz="2000" dirty="0"/>
              <a:t>Tiskoviny : mapy </a:t>
            </a:r>
          </a:p>
          <a:p>
            <a:r>
              <a:rPr lang="pl-PL" sz="2000" i="1" dirty="0"/>
              <a:t>Materiały drukowane: mapy</a:t>
            </a:r>
          </a:p>
          <a:p>
            <a:r>
              <a:rPr lang="cs-CZ" sz="2000" dirty="0"/>
              <a:t> 	- přehledné a praktické </a:t>
            </a:r>
            <a:endParaRPr lang="pl-PL" sz="2000" dirty="0"/>
          </a:p>
          <a:p>
            <a:r>
              <a:rPr lang="pl-PL" sz="2000" dirty="0"/>
              <a:t> 	- </a:t>
            </a:r>
            <a:r>
              <a:rPr lang="pl-PL" sz="2000" i="1" dirty="0"/>
              <a:t>przejrzyste i praktyczne </a:t>
            </a:r>
          </a:p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E3565252-3BAB-728E-AEA0-6307B9A258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253" y="0"/>
            <a:ext cx="4802424" cy="3303277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C724FA68-1601-BFE3-4260-B707A57F7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785" y="2679977"/>
            <a:ext cx="5931429" cy="3491551"/>
          </a:xfrm>
          <a:prstGeom prst="rect">
            <a:avLst/>
          </a:prstGeom>
        </p:spPr>
      </p:pic>
      <p:pic>
        <p:nvPicPr>
          <p:cNvPr id="10" name="Grafika 9" descr="Podkładka — zaznaczone kontur">
            <a:extLst>
              <a:ext uri="{FF2B5EF4-FFF2-40B4-BE49-F238E27FC236}">
                <a16:creationId xmlns:a16="http://schemas.microsoft.com/office/drawing/2014/main" id="{C95D31D3-595E-42FC-83C5-E7D510D36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0785" y="2110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10200"/>
      </p:ext>
    </p:extLst>
  </p:cSld>
  <p:clrMapOvr>
    <a:masterClrMapping/>
  </p:clrMapOvr>
</p:sld>
</file>

<file path=ppt/theme/theme1.xml><?xml version="1.0" encoding="utf-8"?>
<a:theme xmlns:a="http://schemas.openxmlformats.org/drawingml/2006/main" name="rozpracovano_NEW_CZT_ppt_template_16ku9_landofstories_19.6.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7E04A76C774C41B5610DB9714A40DE" ma:contentTypeVersion="14" ma:contentTypeDescription="Create a new document." ma:contentTypeScope="" ma:versionID="a5ee6004f885c1b9bef0b4f7366a7ec6">
  <xsd:schema xmlns:xsd="http://www.w3.org/2001/XMLSchema" xmlns:xs="http://www.w3.org/2001/XMLSchema" xmlns:p="http://schemas.microsoft.com/office/2006/metadata/properties" xmlns:ns2="a384f5a4-c040-4398-af06-5fbe2d21c8ed" xmlns:ns3="84ef3b81-2e7b-492d-a2f5-5ab6809012f1" targetNamespace="http://schemas.microsoft.com/office/2006/metadata/properties" ma:root="true" ma:fieldsID="89e31d80c03c5683d8cc0aa6f7a592b3" ns2:_="" ns3:_="">
    <xsd:import namespace="a384f5a4-c040-4398-af06-5fbe2d21c8ed"/>
    <xsd:import namespace="84ef3b81-2e7b-492d-a2f5-5ab6809012f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84f5a4-c040-4398-af06-5fbe2d21c8e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6e103a7e-7c6f-4637-b287-c1719d65385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4ef3b81-2e7b-492d-a2f5-5ab6809012f1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0dbf8bb7-961e-467a-812d-e6d006eb0902}" ma:internalName="TaxCatchAll" ma:showField="CatchAllData" ma:web="84ef3b81-2e7b-492d-a2f5-5ab6809012f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4ef3b81-2e7b-492d-a2f5-5ab6809012f1"/>
    <lcf76f155ced4ddcb4097134ff3c332f xmlns="a384f5a4-c040-4398-af06-5fbe2d21c8e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12AD08F-C1D4-4FCB-82AA-32A58C6CC9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F89304A-F401-4E1B-93C3-A008638CAF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84f5a4-c040-4398-af06-5fbe2d21c8ed"/>
    <ds:schemaRef ds:uri="84ef3b81-2e7b-492d-a2f5-5ab6809012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7307945-497F-4BCF-9AE0-A2135AF7CBEF}">
  <ds:schemaRefs>
    <ds:schemaRef ds:uri="http://purl.org/dc/terms/"/>
    <ds:schemaRef ds:uri="84ef3b81-2e7b-492d-a2f5-5ab6809012f1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a384f5a4-c040-4398-af06-5fbe2d21c8ed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312</Words>
  <Application>Microsoft Office PowerPoint</Application>
  <PresentationFormat>Širokoúhlá obrazovka</PresentationFormat>
  <Paragraphs>45</Paragraphs>
  <Slides>11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4" baseType="lpstr">
      <vt:lpstr>Arial</vt:lpstr>
      <vt:lpstr>Calibri</vt:lpstr>
      <vt:lpstr>rozpracovano_NEW_CZT_ppt_template_16ku9_landofstories_19.6.</vt:lpstr>
      <vt:lpstr>ZZ CzechTourism Polsko s půs. pro Litvu a Lotyšsko:  česko-polské projekty  Przedstawicielstwo zagraniczne CzechTourism w Polsce, z działalnością na Litwie i Łotwie:  czesko-polskie projekty</vt:lpstr>
      <vt:lpstr> Zacílení na kvalitu služeb Ukierunkowanie na jakość usług </vt:lpstr>
      <vt:lpstr>Propojení marketingových aktivit regionů a podnikatelské sféry Połączenie działań marketingowych regionów i sfery biznesowej </vt:lpstr>
      <vt:lpstr>    Propagované cíle spojovat do větších celků Łączenie promowanych celów w większe projekty </vt:lpstr>
      <vt:lpstr>  Soustředit se na krátké pobyty pro individuální turisty-balíček na míru   Skoncentrowanie się na krótkich pobytach dla turystów indywidualnych – pakiety szyte na miarę </vt:lpstr>
      <vt:lpstr>Nabídka CzechTourism Oferta CzechTourism </vt:lpstr>
      <vt:lpstr>Nabídka CzechTourism Oferta CzechTourism</vt:lpstr>
      <vt:lpstr>Nabídka CzechTourism Oferta CzechTourism</vt:lpstr>
      <vt:lpstr>Nabídka CzechTourism Oferta CzechTourism</vt:lpstr>
      <vt:lpstr>Nabídka CzechTourism Oferta CzechTourism</vt:lpstr>
      <vt:lpstr>Děkuji za pozornost Dziękuję za uwagę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Akční plán agentury CzechTourism 2023</dc:title>
  <dc:creator>Reismuller František</dc:creator>
  <cp:lastModifiedBy>Bílková Ivana</cp:lastModifiedBy>
  <cp:revision>40</cp:revision>
  <dcterms:created xsi:type="dcterms:W3CDTF">2022-12-15T11:57:46Z</dcterms:created>
  <dcterms:modified xsi:type="dcterms:W3CDTF">2023-01-24T13:25:48Z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0x0101000B7E04A76C774C41B5610DB9714A40DE</vt:lpwstr>
  </property>
</Properties>
</file>