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43" r:id="rId2"/>
    <p:sldId id="268" r:id="rId3"/>
    <p:sldId id="325" r:id="rId4"/>
    <p:sldId id="326" r:id="rId5"/>
    <p:sldId id="328" r:id="rId6"/>
    <p:sldId id="329" r:id="rId7"/>
    <p:sldId id="285" r:id="rId8"/>
    <p:sldId id="359" r:id="rId9"/>
    <p:sldId id="361" r:id="rId10"/>
    <p:sldId id="363" r:id="rId11"/>
    <p:sldId id="364" r:id="rId12"/>
    <p:sldId id="366" r:id="rId13"/>
    <p:sldId id="365" r:id="rId14"/>
    <p:sldId id="367" r:id="rId15"/>
    <p:sldId id="368" r:id="rId16"/>
    <p:sldId id="369" r:id="rId17"/>
    <p:sldId id="370" r:id="rId18"/>
    <p:sldId id="371" r:id="rId19"/>
    <p:sldId id="372" r:id="rId20"/>
    <p:sldId id="379" r:id="rId21"/>
    <p:sldId id="381" r:id="rId22"/>
    <p:sldId id="382" r:id="rId23"/>
    <p:sldId id="360" r:id="rId24"/>
    <p:sldId id="286" r:id="rId25"/>
    <p:sldId id="337" r:id="rId26"/>
    <p:sldId id="288" r:id="rId27"/>
    <p:sldId id="344" r:id="rId28"/>
    <p:sldId id="338" r:id="rId29"/>
    <p:sldId id="335" r:id="rId30"/>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pos="234" userDrawn="1">
          <p15:clr>
            <a:srgbClr val="A4A3A4"/>
          </p15:clr>
        </p15:guide>
        <p15:guide id="3" pos="483" userDrawn="1">
          <p15:clr>
            <a:srgbClr val="A4A3A4"/>
          </p15:clr>
        </p15:guide>
        <p15:guide id="4" pos="710" userDrawn="1">
          <p15:clr>
            <a:srgbClr val="A4A3A4"/>
          </p15:clr>
        </p15:guide>
        <p15:guide id="5" pos="960" userDrawn="1">
          <p15:clr>
            <a:srgbClr val="A4A3A4"/>
          </p15:clr>
        </p15:guide>
        <p15:guide id="6" pos="1209" userDrawn="1">
          <p15:clr>
            <a:srgbClr val="A4A3A4"/>
          </p15:clr>
        </p15:guide>
        <p15:guide id="7" pos="1436" userDrawn="1">
          <p15:clr>
            <a:srgbClr val="A4A3A4"/>
          </p15:clr>
        </p15:guide>
        <p15:guide id="8" pos="1685" userDrawn="1">
          <p15:clr>
            <a:srgbClr val="A4A3A4"/>
          </p15:clr>
        </p15:guide>
        <p15:guide id="9" pos="7446" userDrawn="1">
          <p15:clr>
            <a:srgbClr val="A4A3A4"/>
          </p15:clr>
        </p15:guide>
        <p15:guide id="10" pos="7197" userDrawn="1">
          <p15:clr>
            <a:srgbClr val="A4A3A4"/>
          </p15:clr>
        </p15:guide>
        <p15:guide id="11" pos="6947" userDrawn="1">
          <p15:clr>
            <a:srgbClr val="A4A3A4"/>
          </p15:clr>
        </p15:guide>
        <p15:guide id="12" pos="6720" userDrawn="1">
          <p15:clr>
            <a:srgbClr val="A4A3A4"/>
          </p15:clr>
        </p15:guide>
        <p15:guide id="13" pos="6471" userDrawn="1">
          <p15:clr>
            <a:srgbClr val="A4A3A4"/>
          </p15:clr>
        </p15:guide>
        <p15:guide id="14" pos="6244" userDrawn="1">
          <p15:clr>
            <a:srgbClr val="A4A3A4"/>
          </p15:clr>
        </p15:guide>
        <p15:guide id="15" pos="5995" userDrawn="1">
          <p15:clr>
            <a:srgbClr val="A4A3A4"/>
          </p15:clr>
        </p15:guide>
        <p15:guide id="16" pos="5768" userDrawn="1">
          <p15:clr>
            <a:srgbClr val="A4A3A4"/>
          </p15:clr>
        </p15:guide>
        <p15:guide id="17" pos="1912" userDrawn="1">
          <p15:clr>
            <a:srgbClr val="A4A3A4"/>
          </p15:clr>
        </p15:guide>
        <p15:guide id="18" pos="2162" userDrawn="1">
          <p15:clr>
            <a:srgbClr val="A4A3A4"/>
          </p15:clr>
        </p15:guide>
        <p15:guide id="19" pos="5518" userDrawn="1">
          <p15:clr>
            <a:srgbClr val="A4A3A4"/>
          </p15:clr>
        </p15:guide>
        <p15:guide id="20" pos="2389" userDrawn="1">
          <p15:clr>
            <a:srgbClr val="A4A3A4"/>
          </p15:clr>
        </p15:guide>
        <p15:guide id="21" orient="horz" pos="482" userDrawn="1">
          <p15:clr>
            <a:srgbClr val="A4A3A4"/>
          </p15:clr>
        </p15:guide>
        <p15:guide id="22" orient="horz" pos="731" userDrawn="1">
          <p15:clr>
            <a:srgbClr val="A4A3A4"/>
          </p15:clr>
        </p15:guide>
        <p15:guide id="23" orient="horz" pos="958" userDrawn="1">
          <p15:clr>
            <a:srgbClr val="A4A3A4"/>
          </p15:clr>
        </p15:guide>
        <p15:guide id="24" orient="horz" pos="1207" userDrawn="1">
          <p15:clr>
            <a:srgbClr val="A4A3A4"/>
          </p15:clr>
        </p15:guide>
        <p15:guide id="25" orient="horz" pos="1457" userDrawn="1">
          <p15:clr>
            <a:srgbClr val="A4A3A4"/>
          </p15:clr>
        </p15:guide>
        <p15:guide id="26" orient="horz" pos="1684" userDrawn="1">
          <p15:clr>
            <a:srgbClr val="A4A3A4"/>
          </p15:clr>
        </p15:guide>
        <p15:guide id="27" orient="horz" pos="1911" userDrawn="1">
          <p15:clr>
            <a:srgbClr val="A4A3A4"/>
          </p15:clr>
        </p15:guide>
        <p15:guide id="28" orient="horz" pos="2160" userDrawn="1">
          <p15:clr>
            <a:srgbClr val="A4A3A4"/>
          </p15:clr>
        </p15:guide>
        <p15:guide id="29" orient="horz" pos="2409" userDrawn="1">
          <p15:clr>
            <a:srgbClr val="A4A3A4"/>
          </p15:clr>
        </p15:guide>
        <p15:guide id="30" orient="horz" pos="2636" userDrawn="1">
          <p15:clr>
            <a:srgbClr val="A4A3A4"/>
          </p15:clr>
        </p15:guide>
        <p15:guide id="31" orient="horz" pos="2886" userDrawn="1">
          <p15:clr>
            <a:srgbClr val="A4A3A4"/>
          </p15:clr>
        </p15:guide>
        <p15:guide id="32" orient="horz" pos="3113" userDrawn="1">
          <p15:clr>
            <a:srgbClr val="A4A3A4"/>
          </p15:clr>
        </p15:guide>
        <p15:guide id="33" orient="horz" pos="3362" userDrawn="1">
          <p15:clr>
            <a:srgbClr val="A4A3A4"/>
          </p15:clr>
        </p15:guide>
        <p15:guide id="34" orient="horz" pos="3838" userDrawn="1">
          <p15:clr>
            <a:srgbClr val="A4A3A4"/>
          </p15:clr>
        </p15:guide>
        <p15:guide id="35" orient="horz" pos="3589" userDrawn="1">
          <p15:clr>
            <a:srgbClr val="A4A3A4"/>
          </p15:clr>
        </p15:guide>
        <p15:guide id="36" orient="horz" pos="4088" userDrawn="1">
          <p15:clr>
            <a:srgbClr val="A4A3A4"/>
          </p15:clr>
        </p15:guide>
        <p15:guide id="37" pos="2638" userDrawn="1">
          <p15:clr>
            <a:srgbClr val="A4A3A4"/>
          </p15:clr>
        </p15:guide>
        <p15:guide id="38" pos="2887" userDrawn="1">
          <p15:clr>
            <a:srgbClr val="A4A3A4"/>
          </p15:clr>
        </p15:guide>
        <p15:guide id="39" pos="3114" userDrawn="1">
          <p15:clr>
            <a:srgbClr val="A4A3A4"/>
          </p15:clr>
        </p15:guide>
        <p15:guide id="40" pos="3364" userDrawn="1">
          <p15:clr>
            <a:srgbClr val="A4A3A4"/>
          </p15:clr>
        </p15:guide>
        <p15:guide id="41" pos="3591" userDrawn="1">
          <p15:clr>
            <a:srgbClr val="A4A3A4"/>
          </p15:clr>
        </p15:guide>
        <p15:guide id="42" pos="3840" userDrawn="1">
          <p15:clr>
            <a:srgbClr val="A4A3A4"/>
          </p15:clr>
        </p15:guide>
        <p15:guide id="43" pos="4067" userDrawn="1">
          <p15:clr>
            <a:srgbClr val="A4A3A4"/>
          </p15:clr>
        </p15:guide>
        <p15:guide id="44" pos="4316" userDrawn="1">
          <p15:clr>
            <a:srgbClr val="A4A3A4"/>
          </p15:clr>
        </p15:guide>
        <p15:guide id="45" pos="4566" userDrawn="1">
          <p15:clr>
            <a:srgbClr val="A4A3A4"/>
          </p15:clr>
        </p15:guide>
        <p15:guide id="46" pos="4793" userDrawn="1">
          <p15:clr>
            <a:srgbClr val="A4A3A4"/>
          </p15:clr>
        </p15:guide>
        <p15:guide id="47" pos="5042" userDrawn="1">
          <p15:clr>
            <a:srgbClr val="A4A3A4"/>
          </p15:clr>
        </p15:guide>
        <p15:guide id="48" pos="52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6357" autoAdjust="0"/>
  </p:normalViewPr>
  <p:slideViewPr>
    <p:cSldViewPr snapToGrid="0" snapToObjects="1">
      <p:cViewPr varScale="1">
        <p:scale>
          <a:sx n="99" d="100"/>
          <a:sy n="99" d="100"/>
        </p:scale>
        <p:origin x="108" y="336"/>
      </p:cViewPr>
      <p:guideLst>
        <p:guide orient="horz" pos="210"/>
        <p:guide pos="234"/>
        <p:guide pos="483"/>
        <p:guide pos="710"/>
        <p:guide pos="960"/>
        <p:guide pos="1209"/>
        <p:guide pos="1436"/>
        <p:guide pos="1685"/>
        <p:guide pos="7446"/>
        <p:guide pos="7197"/>
        <p:guide pos="6947"/>
        <p:guide pos="6720"/>
        <p:guide pos="6471"/>
        <p:guide pos="6244"/>
        <p:guide pos="5995"/>
        <p:guide pos="5768"/>
        <p:guide pos="1912"/>
        <p:guide pos="2162"/>
        <p:guide pos="5518"/>
        <p:guide pos="2389"/>
        <p:guide orient="horz" pos="482"/>
        <p:guide orient="horz" pos="731"/>
        <p:guide orient="horz" pos="958"/>
        <p:guide orient="horz" pos="1207"/>
        <p:guide orient="horz" pos="1457"/>
        <p:guide orient="horz" pos="1684"/>
        <p:guide orient="horz" pos="1911"/>
        <p:guide orient="horz" pos="2160"/>
        <p:guide orient="horz" pos="2409"/>
        <p:guide orient="horz" pos="2636"/>
        <p:guide orient="horz" pos="2886"/>
        <p:guide orient="horz" pos="3113"/>
        <p:guide orient="horz" pos="3362"/>
        <p:guide orient="horz" pos="3838"/>
        <p:guide orient="horz" pos="3589"/>
        <p:guide orient="horz" pos="4088"/>
        <p:guide pos="2638"/>
        <p:guide pos="2887"/>
        <p:guide pos="3114"/>
        <p:guide pos="3364"/>
        <p:guide pos="3591"/>
        <p:guide pos="3840"/>
        <p:guide pos="4067"/>
        <p:guide pos="4316"/>
        <p:guide pos="4566"/>
        <p:guide pos="4793"/>
        <p:guide pos="5042"/>
        <p:guide pos="5269"/>
      </p:guideLst>
    </p:cSldViewPr>
  </p:slideViewPr>
  <p:notesTextViewPr>
    <p:cViewPr>
      <p:scale>
        <a:sx n="1" d="1"/>
        <a:sy n="1" d="1"/>
      </p:scale>
      <p:origin x="0" y="0"/>
    </p:cViewPr>
  </p:notesTextViewPr>
  <p:notesViewPr>
    <p:cSldViewPr snapToGrid="0" snapToObjects="1">
      <p:cViewPr varScale="1">
        <p:scale>
          <a:sx n="123" d="100"/>
          <a:sy n="123" d="100"/>
        </p:scale>
        <p:origin x="508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944E29D-A494-4A12-990B-4395E0353A2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F98E9B08-A49F-58F0-16D0-9390EF015C6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E91ABAC-39E5-4F49-99C3-67D3CE9A25C1}" type="datetimeFigureOut">
              <a:rPr lang="cs-CZ" smtClean="0"/>
              <a:t>10.01.2023</a:t>
            </a:fld>
            <a:endParaRPr lang="cs-CZ"/>
          </a:p>
        </p:txBody>
      </p:sp>
      <p:sp>
        <p:nvSpPr>
          <p:cNvPr id="4" name="Zástupný symbol pro zápatí 3">
            <a:extLst>
              <a:ext uri="{FF2B5EF4-FFF2-40B4-BE49-F238E27FC236}">
                <a16:creationId xmlns:a16="http://schemas.microsoft.com/office/drawing/2014/main" id="{B47470D3-98C6-8A32-4FA5-787F0D4A9DC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E26691C0-4FBC-5929-22A4-96250E94F40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F65286B-1992-9847-8EC6-AFE2A0261B72}" type="slidenum">
              <a:rPr lang="cs-CZ" smtClean="0"/>
              <a:t>‹#›</a:t>
            </a:fld>
            <a:endParaRPr lang="cs-CZ"/>
          </a:p>
        </p:txBody>
      </p:sp>
    </p:spTree>
    <p:extLst>
      <p:ext uri="{BB962C8B-B14F-4D97-AF65-F5344CB8AC3E}">
        <p14:creationId xmlns:p14="http://schemas.microsoft.com/office/powerpoint/2010/main" val="444660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82ED1E5-6FFC-9346-8058-67C120EFDCEC}" type="datetimeFigureOut">
              <a:rPr lang="cs-CZ" smtClean="0"/>
              <a:t>10.01.2023</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C951C6B-BC02-6942-AEF7-14F9BBBA05AF}" type="slidenum">
              <a:rPr lang="cs-CZ" smtClean="0"/>
              <a:t>‹#›</a:t>
            </a:fld>
            <a:endParaRPr lang="cs-CZ"/>
          </a:p>
        </p:txBody>
      </p:sp>
    </p:spTree>
    <p:extLst>
      <p:ext uri="{BB962C8B-B14F-4D97-AF65-F5344CB8AC3E}">
        <p14:creationId xmlns:p14="http://schemas.microsoft.com/office/powerpoint/2010/main" val="338629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C951C6B-BC02-6942-AEF7-14F9BBBA05AF}" type="slidenum">
              <a:rPr lang="cs-CZ" smtClean="0"/>
              <a:t>1</a:t>
            </a:fld>
            <a:endParaRPr lang="cs-CZ"/>
          </a:p>
        </p:txBody>
      </p:sp>
    </p:spTree>
    <p:extLst>
      <p:ext uri="{BB962C8B-B14F-4D97-AF65-F5344CB8AC3E}">
        <p14:creationId xmlns:p14="http://schemas.microsoft.com/office/powerpoint/2010/main" val="271033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6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83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426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725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379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522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143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257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817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05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171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798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688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25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767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284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702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049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905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221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64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88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63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73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7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8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88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51C6B-BC02-6942-AEF7-14F9BBBA05A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17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3BE451-F29C-2EBD-E26F-CFEC5D0DAA0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111AC8B-45F2-A8D1-5E59-77C68CCE9B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2256C49-35BD-256D-3BA5-9F8C8C3EC351}"/>
              </a:ext>
            </a:extLst>
          </p:cNvPr>
          <p:cNvSpPr>
            <a:spLocks noGrp="1"/>
          </p:cNvSpPr>
          <p:nvPr>
            <p:ph type="dt" sz="half" idx="10"/>
          </p:nvPr>
        </p:nvSpPr>
        <p:spPr/>
        <p:txBody>
          <a:bodyPr/>
          <a:lstStyle/>
          <a:p>
            <a:fld id="{9CB8D666-A126-4B42-98EF-41DC134321B2}" type="datetimeFigureOut">
              <a:rPr lang="cs-CZ" smtClean="0"/>
              <a:t>10.01.2023</a:t>
            </a:fld>
            <a:endParaRPr lang="cs-CZ"/>
          </a:p>
        </p:txBody>
      </p:sp>
      <p:sp>
        <p:nvSpPr>
          <p:cNvPr id="5" name="Zástupný symbol pro zápatí 4">
            <a:extLst>
              <a:ext uri="{FF2B5EF4-FFF2-40B4-BE49-F238E27FC236}">
                <a16:creationId xmlns:a16="http://schemas.microsoft.com/office/drawing/2014/main" id="{3FA55172-4B3E-0104-7159-8BDA8F71606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31AB2E0-7656-0C03-1BAF-00AEBF807886}"/>
              </a:ext>
            </a:extLst>
          </p:cNvPr>
          <p:cNvSpPr>
            <a:spLocks noGrp="1"/>
          </p:cNvSpPr>
          <p:nvPr>
            <p:ph type="sldNum" sz="quarter" idx="12"/>
          </p:nvPr>
        </p:nvSpPr>
        <p:spPr/>
        <p:txBody>
          <a:bodyPr/>
          <a:lstStyle/>
          <a:p>
            <a:fld id="{A2E4975C-BFF4-C241-AEEE-0F888DCD8FCC}" type="slidenum">
              <a:rPr lang="cs-CZ" smtClean="0"/>
              <a:t>‹#›</a:t>
            </a:fld>
            <a:endParaRPr lang="cs-CZ"/>
          </a:p>
        </p:txBody>
      </p:sp>
    </p:spTree>
    <p:extLst>
      <p:ext uri="{BB962C8B-B14F-4D97-AF65-F5344CB8AC3E}">
        <p14:creationId xmlns:p14="http://schemas.microsoft.com/office/powerpoint/2010/main" val="307212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E09B65-4B17-552B-B918-546F742E8F6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FD5CB09-EBF1-C5FA-4C35-DC444F6C0F2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8B14016-53BC-79C4-433D-D96BF896D5EE}"/>
              </a:ext>
            </a:extLst>
          </p:cNvPr>
          <p:cNvSpPr>
            <a:spLocks noGrp="1"/>
          </p:cNvSpPr>
          <p:nvPr>
            <p:ph type="dt" sz="half" idx="10"/>
          </p:nvPr>
        </p:nvSpPr>
        <p:spPr/>
        <p:txBody>
          <a:bodyPr/>
          <a:lstStyle/>
          <a:p>
            <a:fld id="{9CB8D666-A126-4B42-98EF-41DC134321B2}" type="datetimeFigureOut">
              <a:rPr lang="cs-CZ" smtClean="0"/>
              <a:t>10.01.2023</a:t>
            </a:fld>
            <a:endParaRPr lang="cs-CZ"/>
          </a:p>
        </p:txBody>
      </p:sp>
      <p:sp>
        <p:nvSpPr>
          <p:cNvPr id="5" name="Zástupný symbol pro zápatí 4">
            <a:extLst>
              <a:ext uri="{FF2B5EF4-FFF2-40B4-BE49-F238E27FC236}">
                <a16:creationId xmlns:a16="http://schemas.microsoft.com/office/drawing/2014/main" id="{7F1DBC79-6293-FA97-498F-6287C85B82F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9EE3E67-0618-7D95-DBB2-1D56C75D1D26}"/>
              </a:ext>
            </a:extLst>
          </p:cNvPr>
          <p:cNvSpPr>
            <a:spLocks noGrp="1"/>
          </p:cNvSpPr>
          <p:nvPr>
            <p:ph type="sldNum" sz="quarter" idx="12"/>
          </p:nvPr>
        </p:nvSpPr>
        <p:spPr/>
        <p:txBody>
          <a:bodyPr/>
          <a:lstStyle/>
          <a:p>
            <a:fld id="{A2E4975C-BFF4-C241-AEEE-0F888DCD8FCC}" type="slidenum">
              <a:rPr lang="cs-CZ" smtClean="0"/>
              <a:t>‹#›</a:t>
            </a:fld>
            <a:endParaRPr lang="cs-CZ"/>
          </a:p>
        </p:txBody>
      </p:sp>
    </p:spTree>
    <p:extLst>
      <p:ext uri="{BB962C8B-B14F-4D97-AF65-F5344CB8AC3E}">
        <p14:creationId xmlns:p14="http://schemas.microsoft.com/office/powerpoint/2010/main" val="70628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3C1459D-2CEA-6AF3-A2B7-0C7D8A940C0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958D297-8A4F-647F-C846-2F327DC61A9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93131ED-5869-FC96-049B-C41997DCA0C2}"/>
              </a:ext>
            </a:extLst>
          </p:cNvPr>
          <p:cNvSpPr>
            <a:spLocks noGrp="1"/>
          </p:cNvSpPr>
          <p:nvPr>
            <p:ph type="dt" sz="half" idx="10"/>
          </p:nvPr>
        </p:nvSpPr>
        <p:spPr/>
        <p:txBody>
          <a:bodyPr/>
          <a:lstStyle/>
          <a:p>
            <a:fld id="{9CB8D666-A126-4B42-98EF-41DC134321B2}" type="datetimeFigureOut">
              <a:rPr lang="cs-CZ" smtClean="0"/>
              <a:t>10.01.2023</a:t>
            </a:fld>
            <a:endParaRPr lang="cs-CZ"/>
          </a:p>
        </p:txBody>
      </p:sp>
      <p:sp>
        <p:nvSpPr>
          <p:cNvPr id="5" name="Zástupný symbol pro zápatí 4">
            <a:extLst>
              <a:ext uri="{FF2B5EF4-FFF2-40B4-BE49-F238E27FC236}">
                <a16:creationId xmlns:a16="http://schemas.microsoft.com/office/drawing/2014/main" id="{E32ED1B0-31E1-F95B-0EA3-3FAF801EEC2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B6DA6E0-7363-9DB4-8770-209E6BD9FA76}"/>
              </a:ext>
            </a:extLst>
          </p:cNvPr>
          <p:cNvSpPr>
            <a:spLocks noGrp="1"/>
          </p:cNvSpPr>
          <p:nvPr>
            <p:ph type="sldNum" sz="quarter" idx="12"/>
          </p:nvPr>
        </p:nvSpPr>
        <p:spPr/>
        <p:txBody>
          <a:bodyPr/>
          <a:lstStyle/>
          <a:p>
            <a:fld id="{A2E4975C-BFF4-C241-AEEE-0F888DCD8FCC}" type="slidenum">
              <a:rPr lang="cs-CZ" smtClean="0"/>
              <a:t>‹#›</a:t>
            </a:fld>
            <a:endParaRPr lang="cs-CZ"/>
          </a:p>
        </p:txBody>
      </p:sp>
    </p:spTree>
    <p:extLst>
      <p:ext uri="{BB962C8B-B14F-4D97-AF65-F5344CB8AC3E}">
        <p14:creationId xmlns:p14="http://schemas.microsoft.com/office/powerpoint/2010/main" val="325072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6A3951-C97F-7319-7EFA-D7A06F664AE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7B5FC82-A705-ABF4-FB03-40B7A362C9F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9EF3351-C7F6-5C44-8A02-812A2E440B03}"/>
              </a:ext>
            </a:extLst>
          </p:cNvPr>
          <p:cNvSpPr>
            <a:spLocks noGrp="1"/>
          </p:cNvSpPr>
          <p:nvPr>
            <p:ph type="dt" sz="half" idx="10"/>
          </p:nvPr>
        </p:nvSpPr>
        <p:spPr/>
        <p:txBody>
          <a:bodyPr/>
          <a:lstStyle/>
          <a:p>
            <a:fld id="{9CB8D666-A126-4B42-98EF-41DC134321B2}" type="datetimeFigureOut">
              <a:rPr lang="cs-CZ" smtClean="0"/>
              <a:t>10.01.2023</a:t>
            </a:fld>
            <a:endParaRPr lang="cs-CZ"/>
          </a:p>
        </p:txBody>
      </p:sp>
      <p:sp>
        <p:nvSpPr>
          <p:cNvPr id="5" name="Zástupný symbol pro zápatí 4">
            <a:extLst>
              <a:ext uri="{FF2B5EF4-FFF2-40B4-BE49-F238E27FC236}">
                <a16:creationId xmlns:a16="http://schemas.microsoft.com/office/drawing/2014/main" id="{91E6FC52-CCB5-86BC-5CAB-4054D18211B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E12ACFF-18D5-CDB6-8E6C-57886A665D22}"/>
              </a:ext>
            </a:extLst>
          </p:cNvPr>
          <p:cNvSpPr>
            <a:spLocks noGrp="1"/>
          </p:cNvSpPr>
          <p:nvPr>
            <p:ph type="sldNum" sz="quarter" idx="12"/>
          </p:nvPr>
        </p:nvSpPr>
        <p:spPr/>
        <p:txBody>
          <a:bodyPr/>
          <a:lstStyle/>
          <a:p>
            <a:fld id="{A2E4975C-BFF4-C241-AEEE-0F888DCD8FCC}" type="slidenum">
              <a:rPr lang="cs-CZ" smtClean="0"/>
              <a:t>‹#›</a:t>
            </a:fld>
            <a:endParaRPr lang="cs-CZ"/>
          </a:p>
        </p:txBody>
      </p:sp>
    </p:spTree>
    <p:extLst>
      <p:ext uri="{BB962C8B-B14F-4D97-AF65-F5344CB8AC3E}">
        <p14:creationId xmlns:p14="http://schemas.microsoft.com/office/powerpoint/2010/main" val="171443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C2C5F4-8A6D-B0DA-4BF9-DB7A049B319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F59966CA-F823-7D31-6AD3-A7303ED19C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ECE62E5-C250-AECC-A686-DE263FFB17AD}"/>
              </a:ext>
            </a:extLst>
          </p:cNvPr>
          <p:cNvSpPr>
            <a:spLocks noGrp="1"/>
          </p:cNvSpPr>
          <p:nvPr>
            <p:ph type="dt" sz="half" idx="10"/>
          </p:nvPr>
        </p:nvSpPr>
        <p:spPr/>
        <p:txBody>
          <a:bodyPr/>
          <a:lstStyle/>
          <a:p>
            <a:fld id="{9CB8D666-A126-4B42-98EF-41DC134321B2}" type="datetimeFigureOut">
              <a:rPr lang="cs-CZ" smtClean="0"/>
              <a:t>10.01.2023</a:t>
            </a:fld>
            <a:endParaRPr lang="cs-CZ"/>
          </a:p>
        </p:txBody>
      </p:sp>
      <p:sp>
        <p:nvSpPr>
          <p:cNvPr id="5" name="Zástupný symbol pro zápatí 4">
            <a:extLst>
              <a:ext uri="{FF2B5EF4-FFF2-40B4-BE49-F238E27FC236}">
                <a16:creationId xmlns:a16="http://schemas.microsoft.com/office/drawing/2014/main" id="{3CC1BA2C-301E-9D87-C3FF-230E2293C58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4F01389-8A7F-468E-1AE2-F2FF1AE1B213}"/>
              </a:ext>
            </a:extLst>
          </p:cNvPr>
          <p:cNvSpPr>
            <a:spLocks noGrp="1"/>
          </p:cNvSpPr>
          <p:nvPr>
            <p:ph type="sldNum" sz="quarter" idx="12"/>
          </p:nvPr>
        </p:nvSpPr>
        <p:spPr/>
        <p:txBody>
          <a:bodyPr/>
          <a:lstStyle/>
          <a:p>
            <a:fld id="{A2E4975C-BFF4-C241-AEEE-0F888DCD8FCC}" type="slidenum">
              <a:rPr lang="cs-CZ" smtClean="0"/>
              <a:t>‹#›</a:t>
            </a:fld>
            <a:endParaRPr lang="cs-CZ"/>
          </a:p>
        </p:txBody>
      </p:sp>
    </p:spTree>
    <p:extLst>
      <p:ext uri="{BB962C8B-B14F-4D97-AF65-F5344CB8AC3E}">
        <p14:creationId xmlns:p14="http://schemas.microsoft.com/office/powerpoint/2010/main" val="2983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804F9A-289D-82B0-7552-BA50D067434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8B1F9C7-41C4-DB92-2672-B0417B24D1C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11AE010-4C9E-2A59-9C67-08FD03A14F9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2F37D1B-030F-69F7-6110-4C8F896043AA}"/>
              </a:ext>
            </a:extLst>
          </p:cNvPr>
          <p:cNvSpPr>
            <a:spLocks noGrp="1"/>
          </p:cNvSpPr>
          <p:nvPr>
            <p:ph type="dt" sz="half" idx="10"/>
          </p:nvPr>
        </p:nvSpPr>
        <p:spPr/>
        <p:txBody>
          <a:bodyPr/>
          <a:lstStyle/>
          <a:p>
            <a:fld id="{9CB8D666-A126-4B42-98EF-41DC134321B2}" type="datetimeFigureOut">
              <a:rPr lang="cs-CZ" smtClean="0"/>
              <a:t>10.01.2023</a:t>
            </a:fld>
            <a:endParaRPr lang="cs-CZ"/>
          </a:p>
        </p:txBody>
      </p:sp>
      <p:sp>
        <p:nvSpPr>
          <p:cNvPr id="6" name="Zástupný symbol pro zápatí 5">
            <a:extLst>
              <a:ext uri="{FF2B5EF4-FFF2-40B4-BE49-F238E27FC236}">
                <a16:creationId xmlns:a16="http://schemas.microsoft.com/office/drawing/2014/main" id="{BE710D6A-5CC3-CA50-021A-7EE3D0DFDEA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50F9641-0EA5-C188-4776-404EEC3C3DDB}"/>
              </a:ext>
            </a:extLst>
          </p:cNvPr>
          <p:cNvSpPr>
            <a:spLocks noGrp="1"/>
          </p:cNvSpPr>
          <p:nvPr>
            <p:ph type="sldNum" sz="quarter" idx="12"/>
          </p:nvPr>
        </p:nvSpPr>
        <p:spPr/>
        <p:txBody>
          <a:bodyPr/>
          <a:lstStyle/>
          <a:p>
            <a:fld id="{A2E4975C-BFF4-C241-AEEE-0F888DCD8FCC}" type="slidenum">
              <a:rPr lang="cs-CZ" smtClean="0"/>
              <a:t>‹#›</a:t>
            </a:fld>
            <a:endParaRPr lang="cs-CZ"/>
          </a:p>
        </p:txBody>
      </p:sp>
    </p:spTree>
    <p:extLst>
      <p:ext uri="{BB962C8B-B14F-4D97-AF65-F5344CB8AC3E}">
        <p14:creationId xmlns:p14="http://schemas.microsoft.com/office/powerpoint/2010/main" val="381298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B5611-1E33-33DF-7FB8-393D468727B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171F124-D755-19AF-F089-1380E33E5B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27F277D-1D20-FC52-3FB0-482C3739AF96}"/>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3FFC95F-5DE5-9D8D-87D4-6241F07CB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D877C73-7BD9-AC50-6F00-00B0727CFD9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FACD836-BE9A-47AF-F590-243AC4B13E04}"/>
              </a:ext>
            </a:extLst>
          </p:cNvPr>
          <p:cNvSpPr>
            <a:spLocks noGrp="1"/>
          </p:cNvSpPr>
          <p:nvPr>
            <p:ph type="dt" sz="half" idx="10"/>
          </p:nvPr>
        </p:nvSpPr>
        <p:spPr/>
        <p:txBody>
          <a:bodyPr/>
          <a:lstStyle/>
          <a:p>
            <a:fld id="{9CB8D666-A126-4B42-98EF-41DC134321B2}" type="datetimeFigureOut">
              <a:rPr lang="cs-CZ" smtClean="0"/>
              <a:t>10.01.2023</a:t>
            </a:fld>
            <a:endParaRPr lang="cs-CZ"/>
          </a:p>
        </p:txBody>
      </p:sp>
      <p:sp>
        <p:nvSpPr>
          <p:cNvPr id="8" name="Zástupný symbol pro zápatí 7">
            <a:extLst>
              <a:ext uri="{FF2B5EF4-FFF2-40B4-BE49-F238E27FC236}">
                <a16:creationId xmlns:a16="http://schemas.microsoft.com/office/drawing/2014/main" id="{B4032D3E-7DE0-DEAE-A184-C1CC3BE3791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79986CA-D02E-BA8B-ABAE-FA744202820B}"/>
              </a:ext>
            </a:extLst>
          </p:cNvPr>
          <p:cNvSpPr>
            <a:spLocks noGrp="1"/>
          </p:cNvSpPr>
          <p:nvPr>
            <p:ph type="sldNum" sz="quarter" idx="12"/>
          </p:nvPr>
        </p:nvSpPr>
        <p:spPr/>
        <p:txBody>
          <a:bodyPr/>
          <a:lstStyle/>
          <a:p>
            <a:fld id="{A2E4975C-BFF4-C241-AEEE-0F888DCD8FCC}" type="slidenum">
              <a:rPr lang="cs-CZ" smtClean="0"/>
              <a:t>‹#›</a:t>
            </a:fld>
            <a:endParaRPr lang="cs-CZ"/>
          </a:p>
        </p:txBody>
      </p:sp>
    </p:spTree>
    <p:extLst>
      <p:ext uri="{BB962C8B-B14F-4D97-AF65-F5344CB8AC3E}">
        <p14:creationId xmlns:p14="http://schemas.microsoft.com/office/powerpoint/2010/main" val="1814563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CAEB97-7730-AA17-F84B-81D3F5EAE33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255E771-3CE0-BCE0-BA15-FAEC2CC47F8F}"/>
              </a:ext>
            </a:extLst>
          </p:cNvPr>
          <p:cNvSpPr>
            <a:spLocks noGrp="1"/>
          </p:cNvSpPr>
          <p:nvPr>
            <p:ph type="dt" sz="half" idx="10"/>
          </p:nvPr>
        </p:nvSpPr>
        <p:spPr/>
        <p:txBody>
          <a:bodyPr/>
          <a:lstStyle/>
          <a:p>
            <a:fld id="{9CB8D666-A126-4B42-98EF-41DC134321B2}" type="datetimeFigureOut">
              <a:rPr lang="cs-CZ" smtClean="0"/>
              <a:t>10.01.2023</a:t>
            </a:fld>
            <a:endParaRPr lang="cs-CZ"/>
          </a:p>
        </p:txBody>
      </p:sp>
      <p:sp>
        <p:nvSpPr>
          <p:cNvPr id="4" name="Zástupný symbol pro zápatí 3">
            <a:extLst>
              <a:ext uri="{FF2B5EF4-FFF2-40B4-BE49-F238E27FC236}">
                <a16:creationId xmlns:a16="http://schemas.microsoft.com/office/drawing/2014/main" id="{694E9B44-5DEB-A09F-077D-2356B3715B3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53991DF-BC83-3604-C953-509B1F26E115}"/>
              </a:ext>
            </a:extLst>
          </p:cNvPr>
          <p:cNvSpPr>
            <a:spLocks noGrp="1"/>
          </p:cNvSpPr>
          <p:nvPr>
            <p:ph type="sldNum" sz="quarter" idx="12"/>
          </p:nvPr>
        </p:nvSpPr>
        <p:spPr/>
        <p:txBody>
          <a:bodyPr/>
          <a:lstStyle/>
          <a:p>
            <a:fld id="{A2E4975C-BFF4-C241-AEEE-0F888DCD8FCC}" type="slidenum">
              <a:rPr lang="cs-CZ" smtClean="0"/>
              <a:t>‹#›</a:t>
            </a:fld>
            <a:endParaRPr lang="cs-CZ"/>
          </a:p>
        </p:txBody>
      </p:sp>
    </p:spTree>
    <p:extLst>
      <p:ext uri="{BB962C8B-B14F-4D97-AF65-F5344CB8AC3E}">
        <p14:creationId xmlns:p14="http://schemas.microsoft.com/office/powerpoint/2010/main" val="373926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39997FF-C810-7167-4FFC-B84AC57BCD49}"/>
              </a:ext>
            </a:extLst>
          </p:cNvPr>
          <p:cNvSpPr>
            <a:spLocks noGrp="1"/>
          </p:cNvSpPr>
          <p:nvPr>
            <p:ph type="dt" sz="half" idx="10"/>
          </p:nvPr>
        </p:nvSpPr>
        <p:spPr/>
        <p:txBody>
          <a:bodyPr/>
          <a:lstStyle/>
          <a:p>
            <a:fld id="{9CB8D666-A126-4B42-98EF-41DC134321B2}" type="datetimeFigureOut">
              <a:rPr lang="cs-CZ" smtClean="0"/>
              <a:t>10.01.2023</a:t>
            </a:fld>
            <a:endParaRPr lang="cs-CZ"/>
          </a:p>
        </p:txBody>
      </p:sp>
      <p:sp>
        <p:nvSpPr>
          <p:cNvPr id="3" name="Zástupný symbol pro zápatí 2">
            <a:extLst>
              <a:ext uri="{FF2B5EF4-FFF2-40B4-BE49-F238E27FC236}">
                <a16:creationId xmlns:a16="http://schemas.microsoft.com/office/drawing/2014/main" id="{893D26ED-76D9-D259-D984-81D8C4A483C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AECF0DE-D695-467D-C924-CC8AFB89695A}"/>
              </a:ext>
            </a:extLst>
          </p:cNvPr>
          <p:cNvSpPr>
            <a:spLocks noGrp="1"/>
          </p:cNvSpPr>
          <p:nvPr>
            <p:ph type="sldNum" sz="quarter" idx="12"/>
          </p:nvPr>
        </p:nvSpPr>
        <p:spPr/>
        <p:txBody>
          <a:bodyPr/>
          <a:lstStyle/>
          <a:p>
            <a:fld id="{A2E4975C-BFF4-C241-AEEE-0F888DCD8FCC}" type="slidenum">
              <a:rPr lang="cs-CZ" smtClean="0"/>
              <a:t>‹#›</a:t>
            </a:fld>
            <a:endParaRPr lang="cs-CZ"/>
          </a:p>
        </p:txBody>
      </p:sp>
    </p:spTree>
    <p:extLst>
      <p:ext uri="{BB962C8B-B14F-4D97-AF65-F5344CB8AC3E}">
        <p14:creationId xmlns:p14="http://schemas.microsoft.com/office/powerpoint/2010/main" val="384132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9C067E-8CD5-26FB-30F1-922DA05C4E3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E656CD0-F4AD-2537-228B-E399388623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4A653F9-EC50-1886-8853-5ABAADE53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8D43821-F2B6-F5CA-DBBA-48E8CF4E7761}"/>
              </a:ext>
            </a:extLst>
          </p:cNvPr>
          <p:cNvSpPr>
            <a:spLocks noGrp="1"/>
          </p:cNvSpPr>
          <p:nvPr>
            <p:ph type="dt" sz="half" idx="10"/>
          </p:nvPr>
        </p:nvSpPr>
        <p:spPr/>
        <p:txBody>
          <a:bodyPr/>
          <a:lstStyle/>
          <a:p>
            <a:fld id="{9CB8D666-A126-4B42-98EF-41DC134321B2}" type="datetimeFigureOut">
              <a:rPr lang="cs-CZ" smtClean="0"/>
              <a:t>10.01.2023</a:t>
            </a:fld>
            <a:endParaRPr lang="cs-CZ"/>
          </a:p>
        </p:txBody>
      </p:sp>
      <p:sp>
        <p:nvSpPr>
          <p:cNvPr id="6" name="Zástupný symbol pro zápatí 5">
            <a:extLst>
              <a:ext uri="{FF2B5EF4-FFF2-40B4-BE49-F238E27FC236}">
                <a16:creationId xmlns:a16="http://schemas.microsoft.com/office/drawing/2014/main" id="{D65AFE6B-F283-74D7-C323-6052FA912A0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3611BC5-06F7-F509-A3AF-D5C30333C925}"/>
              </a:ext>
            </a:extLst>
          </p:cNvPr>
          <p:cNvSpPr>
            <a:spLocks noGrp="1"/>
          </p:cNvSpPr>
          <p:nvPr>
            <p:ph type="sldNum" sz="quarter" idx="12"/>
          </p:nvPr>
        </p:nvSpPr>
        <p:spPr/>
        <p:txBody>
          <a:bodyPr/>
          <a:lstStyle/>
          <a:p>
            <a:fld id="{A2E4975C-BFF4-C241-AEEE-0F888DCD8FCC}" type="slidenum">
              <a:rPr lang="cs-CZ" smtClean="0"/>
              <a:t>‹#›</a:t>
            </a:fld>
            <a:endParaRPr lang="cs-CZ"/>
          </a:p>
        </p:txBody>
      </p:sp>
    </p:spTree>
    <p:extLst>
      <p:ext uri="{BB962C8B-B14F-4D97-AF65-F5344CB8AC3E}">
        <p14:creationId xmlns:p14="http://schemas.microsoft.com/office/powerpoint/2010/main" val="221315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C14130-0F54-E8B3-4B20-BC2131E89C4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EA7BE69-4C05-C017-BC47-09F1D6582F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550E0C8A-B16A-32DB-05F0-B037A182B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F7E6744-4FD4-DBAE-46DA-127830F19F8A}"/>
              </a:ext>
            </a:extLst>
          </p:cNvPr>
          <p:cNvSpPr>
            <a:spLocks noGrp="1"/>
          </p:cNvSpPr>
          <p:nvPr>
            <p:ph type="dt" sz="half" idx="10"/>
          </p:nvPr>
        </p:nvSpPr>
        <p:spPr/>
        <p:txBody>
          <a:bodyPr/>
          <a:lstStyle/>
          <a:p>
            <a:fld id="{9CB8D666-A126-4B42-98EF-41DC134321B2}" type="datetimeFigureOut">
              <a:rPr lang="cs-CZ" smtClean="0"/>
              <a:t>10.01.2023</a:t>
            </a:fld>
            <a:endParaRPr lang="cs-CZ"/>
          </a:p>
        </p:txBody>
      </p:sp>
      <p:sp>
        <p:nvSpPr>
          <p:cNvPr id="6" name="Zástupný symbol pro zápatí 5">
            <a:extLst>
              <a:ext uri="{FF2B5EF4-FFF2-40B4-BE49-F238E27FC236}">
                <a16:creationId xmlns:a16="http://schemas.microsoft.com/office/drawing/2014/main" id="{B40E3ACC-9ED6-D141-FDF9-E4DDE18FE72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37E9DAF-464C-B240-6CC4-49FCC48BEF62}"/>
              </a:ext>
            </a:extLst>
          </p:cNvPr>
          <p:cNvSpPr>
            <a:spLocks noGrp="1"/>
          </p:cNvSpPr>
          <p:nvPr>
            <p:ph type="sldNum" sz="quarter" idx="12"/>
          </p:nvPr>
        </p:nvSpPr>
        <p:spPr/>
        <p:txBody>
          <a:bodyPr/>
          <a:lstStyle/>
          <a:p>
            <a:fld id="{A2E4975C-BFF4-C241-AEEE-0F888DCD8FCC}" type="slidenum">
              <a:rPr lang="cs-CZ" smtClean="0"/>
              <a:t>‹#›</a:t>
            </a:fld>
            <a:endParaRPr lang="cs-CZ"/>
          </a:p>
        </p:txBody>
      </p:sp>
    </p:spTree>
    <p:extLst>
      <p:ext uri="{BB962C8B-B14F-4D97-AF65-F5344CB8AC3E}">
        <p14:creationId xmlns:p14="http://schemas.microsoft.com/office/powerpoint/2010/main" val="243834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329EEB1-4564-A09B-6E25-C1FEFEED36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F3FCE3E-873D-3FEB-AABD-900CA1B5B7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23CDD5E-04C2-C0A1-6A59-AFC0226D5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8D666-A126-4B42-98EF-41DC134321B2}" type="datetimeFigureOut">
              <a:rPr lang="cs-CZ" smtClean="0"/>
              <a:t>10.01.2023</a:t>
            </a:fld>
            <a:endParaRPr lang="cs-CZ"/>
          </a:p>
        </p:txBody>
      </p:sp>
      <p:sp>
        <p:nvSpPr>
          <p:cNvPr id="5" name="Zástupný symbol pro zápatí 4">
            <a:extLst>
              <a:ext uri="{FF2B5EF4-FFF2-40B4-BE49-F238E27FC236}">
                <a16:creationId xmlns:a16="http://schemas.microsoft.com/office/drawing/2014/main" id="{F70A2BB7-84A3-409F-07EC-0BC430C022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85D7A99-F4A0-F147-7497-35C81B6CA0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4975C-BFF4-C241-AEEE-0F888DCD8FCC}" type="slidenum">
              <a:rPr lang="cs-CZ" smtClean="0"/>
              <a:t>‹#›</a:t>
            </a:fld>
            <a:endParaRPr lang="cs-CZ"/>
          </a:p>
        </p:txBody>
      </p:sp>
    </p:spTree>
    <p:extLst>
      <p:ext uri="{BB962C8B-B14F-4D97-AF65-F5344CB8AC3E}">
        <p14:creationId xmlns:p14="http://schemas.microsoft.com/office/powerpoint/2010/main" val="1355074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3.png"/><Relationship Id="rId5" Type="http://schemas.openxmlformats.org/officeDocument/2006/relationships/image" Target="../media/image3.jpeg"/><Relationship Id="rId10" Type="http://schemas.openxmlformats.org/officeDocument/2006/relationships/image" Target="../media/image12.png"/><Relationship Id="rId4" Type="http://schemas.openxmlformats.org/officeDocument/2006/relationships/image" Target="../media/image4.jpeg"/><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6.svg"/><Relationship Id="rId5" Type="http://schemas.openxmlformats.org/officeDocument/2006/relationships/image" Target="../media/image3.jpeg"/><Relationship Id="rId10" Type="http://schemas.openxmlformats.org/officeDocument/2006/relationships/image" Target="../media/image15.png"/><Relationship Id="rId4" Type="http://schemas.openxmlformats.org/officeDocument/2006/relationships/image" Target="../media/image4.jpeg"/><Relationship Id="rId9"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7.gif"/><Relationship Id="rId5" Type="http://schemas.openxmlformats.org/officeDocument/2006/relationships/image" Target="../media/image4.jpe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7.gif"/><Relationship Id="rId5" Type="http://schemas.openxmlformats.org/officeDocument/2006/relationships/image" Target="../media/image4.jpeg"/><Relationship Id="rId10" Type="http://schemas.openxmlformats.org/officeDocument/2006/relationships/image" Target="../media/image18.jpg"/><Relationship Id="rId4" Type="http://schemas.openxmlformats.org/officeDocument/2006/relationships/image" Target="../media/image2.jpeg"/><Relationship Id="rId9" Type="http://schemas.openxmlformats.org/officeDocument/2006/relationships/image" Target="../media/image17.jp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2.jpeg"/><Relationship Id="rId9" Type="http://schemas.openxmlformats.org/officeDocument/2006/relationships/image" Target="../media/image5.jpeg"/></Relationships>
</file>

<file path=ppt/slides/_rels/slide2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2.jpeg"/><Relationship Id="rId9" Type="http://schemas.openxmlformats.org/officeDocument/2006/relationships/image" Target="../media/image20.jpg"/></Relationships>
</file>

<file path=ppt/slides/_rels/slide27.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6.jpeg"/><Relationship Id="rId12"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23.png"/><Relationship Id="rId5" Type="http://schemas.openxmlformats.org/officeDocument/2006/relationships/image" Target="../media/image4.jpeg"/><Relationship Id="rId10" Type="http://schemas.openxmlformats.org/officeDocument/2006/relationships/image" Target="../media/image22.png"/><Relationship Id="rId4" Type="http://schemas.openxmlformats.org/officeDocument/2006/relationships/image" Target="../media/image2.jpeg"/><Relationship Id="rId9" Type="http://schemas.openxmlformats.org/officeDocument/2006/relationships/image" Target="../media/image21.png"/><Relationship Id="rId14" Type="http://schemas.openxmlformats.org/officeDocument/2006/relationships/image" Target="../media/image7.gif"/></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7.gif"/><Relationship Id="rId5" Type="http://schemas.openxmlformats.org/officeDocument/2006/relationships/image" Target="../media/image4.jpeg"/><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7.gif"/><Relationship Id="rId5" Type="http://schemas.openxmlformats.org/officeDocument/2006/relationships/image" Target="../media/image4.jpe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jpeg"/><Relationship Id="rId4" Type="http://schemas.openxmlformats.org/officeDocument/2006/relationships/image" Target="../media/image2.jpeg"/><Relationship Id="rId9" Type="http://schemas.openxmlformats.org/officeDocument/2006/relationships/image" Target="../media/image7.gif"/></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jpeg"/><Relationship Id="rId4" Type="http://schemas.openxmlformats.org/officeDocument/2006/relationships/image" Target="../media/image2.jpeg"/><Relationship Id="rId9" Type="http://schemas.openxmlformats.org/officeDocument/2006/relationships/image" Target="../media/image7.gif"/></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jpeg"/><Relationship Id="rId4" Type="http://schemas.openxmlformats.org/officeDocument/2006/relationships/image" Target="../media/image2.jpeg"/><Relationship Id="rId9" Type="http://schemas.openxmlformats.org/officeDocument/2006/relationships/image" Target="../media/image7.gif"/></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7.gif"/><Relationship Id="rId5" Type="http://schemas.openxmlformats.org/officeDocument/2006/relationships/image" Target="../media/image4.jpe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8A53C96-BC92-0F42-DEEF-26F7CD24EB24}"/>
              </a:ext>
            </a:extLst>
          </p:cNvPr>
          <p:cNvPicPr>
            <a:picLocks noChangeAspect="1"/>
          </p:cNvPicPr>
          <p:nvPr/>
        </p:nvPicPr>
        <p:blipFill>
          <a:blip r:embed="rId3"/>
          <a:stretch>
            <a:fillRect/>
          </a:stretch>
        </p:blipFill>
        <p:spPr>
          <a:xfrm>
            <a:off x="384898" y="388622"/>
            <a:ext cx="1144648" cy="1144648"/>
          </a:xfrm>
          <a:prstGeom prst="rect">
            <a:avLst/>
          </a:prstGeom>
        </p:spPr>
      </p:pic>
      <p:pic>
        <p:nvPicPr>
          <p:cNvPr id="5" name="Obrázek 4">
            <a:extLst>
              <a:ext uri="{FF2B5EF4-FFF2-40B4-BE49-F238E27FC236}">
                <a16:creationId xmlns:a16="http://schemas.microsoft.com/office/drawing/2014/main" id="{B5C3210F-1534-DD7D-A30E-AD6A27E6BE0E}"/>
              </a:ext>
            </a:extLst>
          </p:cNvPr>
          <p:cNvPicPr>
            <a:picLocks noChangeAspect="1"/>
          </p:cNvPicPr>
          <p:nvPr/>
        </p:nvPicPr>
        <p:blipFill>
          <a:blip r:embed="rId4"/>
          <a:stretch>
            <a:fillRect/>
          </a:stretch>
        </p:blipFill>
        <p:spPr>
          <a:xfrm>
            <a:off x="1906778" y="761138"/>
            <a:ext cx="1144648" cy="1144648"/>
          </a:xfrm>
          <a:prstGeom prst="rect">
            <a:avLst/>
          </a:prstGeom>
        </p:spPr>
      </p:pic>
      <p:pic>
        <p:nvPicPr>
          <p:cNvPr id="7" name="Obrázek 6">
            <a:extLst>
              <a:ext uri="{FF2B5EF4-FFF2-40B4-BE49-F238E27FC236}">
                <a16:creationId xmlns:a16="http://schemas.microsoft.com/office/drawing/2014/main" id="{DC13C452-3BB5-9D7E-E184-F25F6DA26334}"/>
              </a:ext>
            </a:extLst>
          </p:cNvPr>
          <p:cNvPicPr>
            <a:picLocks noChangeAspect="1"/>
          </p:cNvPicPr>
          <p:nvPr/>
        </p:nvPicPr>
        <p:blipFill>
          <a:blip r:embed="rId5"/>
          <a:stretch>
            <a:fillRect/>
          </a:stretch>
        </p:blipFill>
        <p:spPr>
          <a:xfrm>
            <a:off x="1131077" y="1917567"/>
            <a:ext cx="390803" cy="390803"/>
          </a:xfrm>
          <a:prstGeom prst="rect">
            <a:avLst/>
          </a:prstGeom>
        </p:spPr>
      </p:pic>
      <p:pic>
        <p:nvPicPr>
          <p:cNvPr id="8" name="Obrázek 7">
            <a:extLst>
              <a:ext uri="{FF2B5EF4-FFF2-40B4-BE49-F238E27FC236}">
                <a16:creationId xmlns:a16="http://schemas.microsoft.com/office/drawing/2014/main" id="{358962C6-E452-9E28-F931-5555CC3B699D}"/>
              </a:ext>
            </a:extLst>
          </p:cNvPr>
          <p:cNvPicPr>
            <a:picLocks noChangeAspect="1"/>
          </p:cNvPicPr>
          <p:nvPr/>
        </p:nvPicPr>
        <p:blipFill>
          <a:blip r:embed="rId6"/>
          <a:stretch>
            <a:fillRect/>
          </a:stretch>
        </p:blipFill>
        <p:spPr>
          <a:xfrm>
            <a:off x="9903262" y="370335"/>
            <a:ext cx="766858" cy="1144648"/>
          </a:xfrm>
          <a:prstGeom prst="rect">
            <a:avLst/>
          </a:prstGeom>
        </p:spPr>
      </p:pic>
      <p:pic>
        <p:nvPicPr>
          <p:cNvPr id="9" name="Obrázek 8">
            <a:extLst>
              <a:ext uri="{FF2B5EF4-FFF2-40B4-BE49-F238E27FC236}">
                <a16:creationId xmlns:a16="http://schemas.microsoft.com/office/drawing/2014/main" id="{6A3D4D52-4784-B32C-57B8-223FB33E9860}"/>
              </a:ext>
            </a:extLst>
          </p:cNvPr>
          <p:cNvPicPr>
            <a:picLocks noChangeAspect="1"/>
          </p:cNvPicPr>
          <p:nvPr/>
        </p:nvPicPr>
        <p:blipFill>
          <a:blip r:embed="rId7"/>
          <a:stretch>
            <a:fillRect/>
          </a:stretch>
        </p:blipFill>
        <p:spPr>
          <a:xfrm>
            <a:off x="10670120" y="1529456"/>
            <a:ext cx="1167023" cy="1167023"/>
          </a:xfrm>
          <a:prstGeom prst="rect">
            <a:avLst/>
          </a:prstGeom>
        </p:spPr>
      </p:pic>
      <p:pic>
        <p:nvPicPr>
          <p:cNvPr id="12" name="Obrázek 11">
            <a:extLst>
              <a:ext uri="{FF2B5EF4-FFF2-40B4-BE49-F238E27FC236}">
                <a16:creationId xmlns:a16="http://schemas.microsoft.com/office/drawing/2014/main" id="{ACEEE7DD-2858-330C-8747-F0099E46B3E6}"/>
              </a:ext>
            </a:extLst>
          </p:cNvPr>
          <p:cNvPicPr>
            <a:picLocks noChangeAspect="1"/>
          </p:cNvPicPr>
          <p:nvPr/>
        </p:nvPicPr>
        <p:blipFill>
          <a:blip r:embed="rId8"/>
          <a:stretch>
            <a:fillRect/>
          </a:stretch>
        </p:blipFill>
        <p:spPr>
          <a:xfrm>
            <a:off x="9140576" y="370335"/>
            <a:ext cx="390803" cy="390803"/>
          </a:xfrm>
          <a:prstGeom prst="rect">
            <a:avLst/>
          </a:prstGeom>
        </p:spPr>
      </p:pic>
      <p:pic>
        <p:nvPicPr>
          <p:cNvPr id="15" name="Obrázek 14">
            <a:extLst>
              <a:ext uri="{FF2B5EF4-FFF2-40B4-BE49-F238E27FC236}">
                <a16:creationId xmlns:a16="http://schemas.microsoft.com/office/drawing/2014/main" id="{C5C92C27-4852-7414-29AB-3F832AA8341D}"/>
              </a:ext>
            </a:extLst>
          </p:cNvPr>
          <p:cNvPicPr>
            <a:picLocks noChangeAspect="1"/>
          </p:cNvPicPr>
          <p:nvPr/>
        </p:nvPicPr>
        <p:blipFill>
          <a:blip r:embed="rId5"/>
          <a:stretch>
            <a:fillRect/>
          </a:stretch>
        </p:blipFill>
        <p:spPr>
          <a:xfrm>
            <a:off x="-5905" y="5714534"/>
            <a:ext cx="390803" cy="390803"/>
          </a:xfrm>
          <a:prstGeom prst="rect">
            <a:avLst/>
          </a:prstGeom>
        </p:spPr>
      </p:pic>
      <p:sp>
        <p:nvSpPr>
          <p:cNvPr id="2" name="TextovéPole 1">
            <a:extLst>
              <a:ext uri="{FF2B5EF4-FFF2-40B4-BE49-F238E27FC236}">
                <a16:creationId xmlns:a16="http://schemas.microsoft.com/office/drawing/2014/main" id="{039531BC-3B3E-47BC-A452-9779CFA8F44F}"/>
              </a:ext>
            </a:extLst>
          </p:cNvPr>
          <p:cNvSpPr txBox="1"/>
          <p:nvPr/>
        </p:nvSpPr>
        <p:spPr>
          <a:xfrm>
            <a:off x="121885" y="2307442"/>
            <a:ext cx="11452245" cy="2554545"/>
          </a:xfrm>
          <a:prstGeom prst="rect">
            <a:avLst/>
          </a:prstGeom>
          <a:noFill/>
        </p:spPr>
        <p:txBody>
          <a:bodyPr wrap="square" rtlCol="0">
            <a:spAutoFit/>
          </a:bodyPr>
          <a:lstStyle/>
          <a:p>
            <a:pPr algn="ctr"/>
            <a:endParaRPr lang="pl-PL" sz="2000" b="1" dirty="0">
              <a:solidFill>
                <a:srgbClr val="003399"/>
              </a:solidFill>
              <a:latin typeface="Arial" panose="020B0604020202020204" pitchFamily="34" charset="0"/>
              <a:ea typeface="+mj-ea"/>
              <a:cs typeface="Arial" panose="020B0604020202020204" pitchFamily="34" charset="0"/>
            </a:endParaRPr>
          </a:p>
          <a:p>
            <a:pPr algn="ctr"/>
            <a:endParaRPr lang="pl-PL" sz="2000" b="1" dirty="0">
              <a:solidFill>
                <a:srgbClr val="003399"/>
              </a:solidFill>
              <a:latin typeface="Arial" panose="020B0604020202020204" pitchFamily="34" charset="0"/>
              <a:ea typeface="+mj-ea"/>
              <a:cs typeface="Arial" panose="020B0604020202020204" pitchFamily="34" charset="0"/>
            </a:endParaRPr>
          </a:p>
          <a:p>
            <a:pPr algn="ctr"/>
            <a:r>
              <a:rPr lang="pl-PL" sz="2000" b="1" dirty="0">
                <a:solidFill>
                  <a:srgbClr val="003399"/>
                </a:solidFill>
                <a:latin typeface="Arial" panose="020B0604020202020204" pitchFamily="34" charset="0"/>
                <a:ea typeface="+mj-ea"/>
                <a:cs typeface="Arial" panose="020B0604020202020204" pitchFamily="34" charset="0"/>
              </a:rPr>
              <a:t>SZKOLENIE DLA WNIOSKODAWCÓW PROGRAMU INTERREG CZECHY-POLSKA 2021-2027</a:t>
            </a:r>
          </a:p>
          <a:p>
            <a:pPr algn="ctr"/>
            <a:r>
              <a:rPr lang="pl-PL" sz="2000" b="1" dirty="0">
                <a:solidFill>
                  <a:srgbClr val="003399"/>
                </a:solidFill>
                <a:latin typeface="Arial" panose="020B0604020202020204" pitchFamily="34" charset="0"/>
                <a:ea typeface="+mj-ea"/>
                <a:cs typeface="Arial" panose="020B0604020202020204" pitchFamily="34" charset="0"/>
              </a:rPr>
              <a:t> </a:t>
            </a:r>
            <a:r>
              <a:rPr lang="cs-CZ" sz="2000" b="1" dirty="0">
                <a:solidFill>
                  <a:srgbClr val="FF6600"/>
                </a:solidFill>
                <a:latin typeface="Arial" panose="020B0604020202020204" pitchFamily="34" charset="0"/>
                <a:ea typeface="+mj-ea"/>
                <a:cs typeface="Arial" panose="020B0604020202020204" pitchFamily="34" charset="0"/>
              </a:rPr>
              <a:t>ŠKOLENÍ PRO ŽADATELE PROGRAMU INTERREG ČESKO - POLSKO 2021 - 2027</a:t>
            </a:r>
          </a:p>
          <a:p>
            <a:pPr algn="ctr"/>
            <a:endParaRPr lang="pl-PL" sz="2000" b="1" dirty="0">
              <a:solidFill>
                <a:srgbClr val="FF6600"/>
              </a:solidFill>
              <a:latin typeface="Arial" panose="020B0604020202020204" pitchFamily="34" charset="0"/>
              <a:ea typeface="+mj-ea"/>
              <a:cs typeface="Arial" panose="020B0604020202020204" pitchFamily="34" charset="0"/>
            </a:endParaRPr>
          </a:p>
          <a:p>
            <a:pPr algn="ctr"/>
            <a:endParaRPr lang="pl-PL" sz="2000" b="1" dirty="0">
              <a:solidFill>
                <a:srgbClr val="003399"/>
              </a:solidFill>
              <a:latin typeface="Arial" panose="020B0604020202020204" pitchFamily="34" charset="0"/>
              <a:ea typeface="+mj-ea"/>
              <a:cs typeface="Arial" panose="020B0604020202020204" pitchFamily="34" charset="0"/>
            </a:endParaRPr>
          </a:p>
          <a:p>
            <a:pPr algn="ctr"/>
            <a:r>
              <a:rPr lang="pl-PL" sz="2000" b="1" dirty="0">
                <a:solidFill>
                  <a:srgbClr val="003399"/>
                </a:solidFill>
                <a:latin typeface="Arial" panose="020B0604020202020204" pitchFamily="34" charset="0"/>
                <a:ea typeface="+mj-ea"/>
                <a:cs typeface="Arial" panose="020B0604020202020204" pitchFamily="34" charset="0"/>
              </a:rPr>
              <a:t>Program INTERREG </a:t>
            </a:r>
          </a:p>
          <a:p>
            <a:pPr algn="ctr"/>
            <a:r>
              <a:rPr lang="pl-PL" sz="2000" b="1" dirty="0">
                <a:solidFill>
                  <a:srgbClr val="003399"/>
                </a:solidFill>
                <a:latin typeface="Arial" panose="020B0604020202020204" pitchFamily="34" charset="0"/>
                <a:ea typeface="+mj-ea"/>
                <a:cs typeface="Arial" panose="020B0604020202020204" pitchFamily="34" charset="0"/>
              </a:rPr>
              <a:t>ČESKO – POLSKO | </a:t>
            </a:r>
            <a:r>
              <a:rPr lang="pl-PL" sz="2000" b="1" dirty="0">
                <a:solidFill>
                  <a:srgbClr val="FF6600"/>
                </a:solidFill>
                <a:latin typeface="Arial" panose="020B0604020202020204" pitchFamily="34" charset="0"/>
                <a:ea typeface="+mj-ea"/>
                <a:cs typeface="Arial" panose="020B0604020202020204" pitchFamily="34" charset="0"/>
              </a:rPr>
              <a:t>CZECHY – POLSKA</a:t>
            </a:r>
            <a:endParaRPr lang="cs-CZ" sz="2000" b="1" dirty="0">
              <a:solidFill>
                <a:srgbClr val="FF6600"/>
              </a:solidFill>
              <a:latin typeface="Arial" panose="020B0604020202020204" pitchFamily="34" charset="0"/>
              <a:ea typeface="+mj-ea"/>
              <a:cs typeface="Arial" panose="020B0604020202020204" pitchFamily="34" charset="0"/>
            </a:endParaRPr>
          </a:p>
        </p:txBody>
      </p:sp>
      <p:pic>
        <p:nvPicPr>
          <p:cNvPr id="16" name="Obrázek 15">
            <a:extLst>
              <a:ext uri="{FF2B5EF4-FFF2-40B4-BE49-F238E27FC236}">
                <a16:creationId xmlns:a16="http://schemas.microsoft.com/office/drawing/2014/main" id="{287E7124-30D9-4466-8CF7-A3F3BED90B0B}"/>
              </a:ext>
            </a:extLst>
          </p:cNvPr>
          <p:cNvPicPr>
            <a:picLocks noChangeAspect="1"/>
          </p:cNvPicPr>
          <p:nvPr/>
        </p:nvPicPr>
        <p:blipFill>
          <a:blip r:embed="rId9"/>
          <a:stretch>
            <a:fillRect/>
          </a:stretch>
        </p:blipFill>
        <p:spPr>
          <a:xfrm>
            <a:off x="1326478" y="5714534"/>
            <a:ext cx="9013555" cy="899767"/>
          </a:xfrm>
          <a:prstGeom prst="rect">
            <a:avLst/>
          </a:prstGeom>
        </p:spPr>
      </p:pic>
    </p:spTree>
    <p:extLst>
      <p:ext uri="{BB962C8B-B14F-4D97-AF65-F5344CB8AC3E}">
        <p14:creationId xmlns:p14="http://schemas.microsoft.com/office/powerpoint/2010/main" val="208445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
                                        <p:tgtEl>
                                          <p:spTgt spid="5"/>
                                        </p:tgtEl>
                                      </p:cBhvr>
                                    </p:animEffect>
                                  </p:childTnLst>
                                </p:cTn>
                              </p:par>
                            </p:childTnLst>
                          </p:cTn>
                        </p:par>
                        <p:par>
                          <p:cTn id="11" fill="hold">
                            <p:stCondLst>
                              <p:cond delay="2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
                                        <p:tgtEl>
                                          <p:spTgt spid="4"/>
                                        </p:tgtEl>
                                      </p:cBhvr>
                                    </p:animEffect>
                                  </p:childTnLst>
                                </p:cTn>
                              </p:par>
                            </p:childTnLst>
                          </p:cTn>
                        </p:par>
                        <p:par>
                          <p:cTn id="15" fill="hold">
                            <p:stCondLst>
                              <p:cond delay="400"/>
                            </p:stCondLst>
                            <p:childTnLst>
                              <p:par>
                                <p:cTn id="16" presetID="10" presetClass="entr" presetSubtype="0"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
                                        <p:tgtEl>
                                          <p:spTgt spid="7"/>
                                        </p:tgtEl>
                                      </p:cBhvr>
                                    </p:animEffect>
                                  </p:childTnLst>
                                </p:cTn>
                              </p:par>
                            </p:childTnLst>
                          </p:cTn>
                        </p:par>
                        <p:par>
                          <p:cTn id="22" fill="hold">
                            <p:stCondLst>
                              <p:cond delay="1100"/>
                            </p:stCondLst>
                            <p:childTnLst>
                              <p:par>
                                <p:cTn id="23" presetID="10" presetClass="entr" presetSubtype="0" fill="hold" nodeType="after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
                                        <p:tgtEl>
                                          <p:spTgt spid="9"/>
                                        </p:tgtEl>
                                      </p:cBhvr>
                                    </p:animEffect>
                                  </p:childTnLst>
                                </p:cTn>
                              </p:par>
                            </p:childTnLst>
                          </p:cTn>
                        </p:par>
                        <p:par>
                          <p:cTn id="26" fill="hold">
                            <p:stCondLst>
                              <p:cond delay="18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2461390857"/>
              </p:ext>
            </p:extLst>
          </p:nvPr>
        </p:nvGraphicFramePr>
        <p:xfrm>
          <a:off x="390803" y="1231716"/>
          <a:ext cx="11410394" cy="265176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285750" lvl="1" indent="-285750">
                        <a:spcBef>
                          <a:spcPts val="600"/>
                        </a:spcBef>
                        <a:spcAft>
                          <a:spcPts val="0"/>
                        </a:spcAft>
                        <a:buFont typeface="Arial" panose="020B0604020202020204" pitchFamily="34" charset="0"/>
                        <a:buChar char="•"/>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Neplnění pravidel pro správné zajištění publicity projektu/části projektu, ani po výzvě, může vést k sankci v podobě nevyplacení části dotace, příp. navrácení již vyplacených prostředků. </a:t>
                      </a:r>
                    </a:p>
                    <a:p>
                      <a:pPr marL="285750" lvl="1" indent="-285750">
                        <a:spcBef>
                          <a:spcPts val="600"/>
                        </a:spcBef>
                        <a:spcAft>
                          <a:spcPts val="0"/>
                        </a:spcAft>
                        <a:buFont typeface="Arial" panose="020B0604020202020204" pitchFamily="34" charset="0"/>
                        <a:buChar char="•"/>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285750" lvl="1" indent="-285750">
                        <a:spcBef>
                          <a:spcPts val="600"/>
                        </a:spcBef>
                        <a:spcAft>
                          <a:spcPts val="0"/>
                        </a:spcAft>
                        <a:buFont typeface="Arial" panose="020B0604020202020204" pitchFamily="34" charset="0"/>
                        <a:buChar char="•"/>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Pravidla publicity platí stejná i pro malé projekty.</a:t>
                      </a:r>
                    </a:p>
                  </a:txBody>
                  <a:tcPr/>
                </a:tc>
                <a:tc>
                  <a:txBody>
                    <a:bodyPr/>
                    <a:lstStyle/>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Brak spełnienia zasad właściwego zapewnienia promocji projektu/części projektu, nawet po wezwaniu, może skutkować sankcją w postaci niewypłacenia części dofinansowania lub zwrotu już wypłaconych środków.</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endPar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Te same zasady promocji dotyczą także małych projektów.</a:t>
                      </a:r>
                    </a:p>
                    <a:p>
                      <a:pPr marL="0" marR="0" lvl="0" indent="0" algn="ctr"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419604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369888147"/>
              </p:ext>
            </p:extLst>
          </p:nvPr>
        </p:nvGraphicFramePr>
        <p:xfrm>
          <a:off x="390803" y="1231716"/>
          <a:ext cx="11410394" cy="390803"/>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390803">
                <a:tc>
                  <a:txBody>
                    <a:bodyPr/>
                    <a:lstStyle/>
                    <a:p>
                      <a:pPr marL="0" lvl="1" indent="0">
                        <a:spcBef>
                          <a:spcPts val="600"/>
                        </a:spcBef>
                        <a:spcAft>
                          <a:spcPts val="0"/>
                        </a:spcAft>
                        <a:buFont typeface="Arial" panose="020B0604020202020204" pitchFamily="34" charset="0"/>
                        <a:buNone/>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Povinné logo – logo Interreg</a:t>
                      </a: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Obowiązkowe logo – logo Interreg</a:t>
                      </a: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pic>
        <p:nvPicPr>
          <p:cNvPr id="17" name="Obrázek 16" descr="Obsah obrázku text&#10;&#10;Popis byl vytvořen automaticky">
            <a:extLst>
              <a:ext uri="{FF2B5EF4-FFF2-40B4-BE49-F238E27FC236}">
                <a16:creationId xmlns:a16="http://schemas.microsoft.com/office/drawing/2014/main" id="{A8F04F2C-BB2B-454C-A5DA-DFA332AB1F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7824" y="1928871"/>
            <a:ext cx="4281912" cy="1069121"/>
          </a:xfrm>
          <a:prstGeom prst="rect">
            <a:avLst/>
          </a:prstGeom>
        </p:spPr>
      </p:pic>
      <p:pic>
        <p:nvPicPr>
          <p:cNvPr id="18" name="Obrázek 17">
            <a:extLst>
              <a:ext uri="{FF2B5EF4-FFF2-40B4-BE49-F238E27FC236}">
                <a16:creationId xmlns:a16="http://schemas.microsoft.com/office/drawing/2014/main" id="{1AFFA9B9-7443-463B-9D81-43AE47D84F6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73638" y="3621133"/>
            <a:ext cx="4444722" cy="1069121"/>
          </a:xfrm>
          <a:prstGeom prst="rect">
            <a:avLst/>
          </a:prstGeom>
        </p:spPr>
      </p:pic>
      <p:pic>
        <p:nvPicPr>
          <p:cNvPr id="19" name="Obrázek 18" descr="Obsah obrázku text, snímek obrazovky&#10;&#10;Popis byl vytvořen automaticky">
            <a:extLst>
              <a:ext uri="{FF2B5EF4-FFF2-40B4-BE49-F238E27FC236}">
                <a16:creationId xmlns:a16="http://schemas.microsoft.com/office/drawing/2014/main" id="{0C9F89D6-AB19-41DB-A4F0-DA181CD615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41369" y="1906212"/>
            <a:ext cx="4642807" cy="1071834"/>
          </a:xfrm>
          <a:prstGeom prst="rect">
            <a:avLst/>
          </a:prstGeom>
        </p:spPr>
      </p:pic>
    </p:spTree>
    <p:extLst>
      <p:ext uri="{BB962C8B-B14F-4D97-AF65-F5344CB8AC3E}">
        <p14:creationId xmlns:p14="http://schemas.microsoft.com/office/powerpoint/2010/main" val="162398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987306383"/>
              </p:ext>
            </p:extLst>
          </p:nvPr>
        </p:nvGraphicFramePr>
        <p:xfrm>
          <a:off x="390803" y="1231716"/>
          <a:ext cx="11410394" cy="390803"/>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390803">
                <a:tc>
                  <a:txBody>
                    <a:bodyPr/>
                    <a:lstStyle/>
                    <a:p>
                      <a:pPr marL="0" lvl="1" indent="0">
                        <a:spcBef>
                          <a:spcPts val="600"/>
                        </a:spcBef>
                        <a:spcAft>
                          <a:spcPts val="0"/>
                        </a:spcAft>
                        <a:buFont typeface="Arial" panose="020B0604020202020204" pitchFamily="34" charset="0"/>
                        <a:buNone/>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Nepovinné logo – logo programu</a:t>
                      </a: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Nieobowiązkowe logo – logo programu</a:t>
                      </a: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pic>
        <p:nvPicPr>
          <p:cNvPr id="20" name="Grafický objekt 9">
            <a:extLst>
              <a:ext uri="{FF2B5EF4-FFF2-40B4-BE49-F238E27FC236}">
                <a16:creationId xmlns:a16="http://schemas.microsoft.com/office/drawing/2014/main" id="{8C55BAE0-FA08-411B-B380-05FFB8A64DC0}"/>
              </a:ext>
            </a:extLst>
          </p:cNvPr>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18263" y="2799806"/>
            <a:ext cx="5155474" cy="1258388"/>
          </a:xfrm>
          <a:prstGeom prst="rect">
            <a:avLst/>
          </a:prstGeom>
        </p:spPr>
      </p:pic>
    </p:spTree>
    <p:extLst>
      <p:ext uri="{BB962C8B-B14F-4D97-AF65-F5344CB8AC3E}">
        <p14:creationId xmlns:p14="http://schemas.microsoft.com/office/powerpoint/2010/main" val="141199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1079560226"/>
              </p:ext>
            </p:extLst>
          </p:nvPr>
        </p:nvGraphicFramePr>
        <p:xfrm>
          <a:off x="390803" y="1231716"/>
          <a:ext cx="11410394" cy="402336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0" lvl="1" indent="0">
                        <a:spcBef>
                          <a:spcPts val="600"/>
                        </a:spcBef>
                        <a:spcAft>
                          <a:spcPts val="0"/>
                        </a:spcAft>
                        <a:buFont typeface="Arial" panose="020B0604020202020204" pitchFamily="34" charset="0"/>
                        <a:buNone/>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Obecná pravidla pro používání log </a:t>
                      </a: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Loga se vždy umisťují tak, aby byla zřetelně viditelná. Jejich umístění a velikost musí být úměrné rozměrům použitého materiálu nebo dokumentu, aby byl naplněn cíl informovat o zdroji financování projektu.</a:t>
                      </a:r>
                    </a:p>
                    <a:p>
                      <a:pPr marL="0" lvl="1" indent="0">
                        <a:spcBef>
                          <a:spcPts val="600"/>
                        </a:spcBef>
                        <a:spcAft>
                          <a:spcPts val="0"/>
                        </a:spcAft>
                        <a:buFont typeface="Arial" panose="020B0604020202020204" pitchFamily="34" charset="0"/>
                        <a:buNone/>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0" lvl="1" indent="0">
                        <a:spcBef>
                          <a:spcPts val="600"/>
                        </a:spcBef>
                        <a:spcAft>
                          <a:spcPts val="0"/>
                        </a:spcAft>
                        <a:buFont typeface="Arial" panose="020B0604020202020204" pitchFamily="34" charset="0"/>
                        <a:buNone/>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Loga se doporučuje umisťovat tak, aby řazením horizontálně vedle sebe nebo vertikálně pod sebe dodržovala následující pravidlo o pozici: Logo Interreg je na první pozici zleva v horizontálním řazení a na nejvyšší pozici ve vertikálním řazení. </a:t>
                      </a:r>
                    </a:p>
                    <a:p>
                      <a:pPr marL="0" lvl="1" indent="0">
                        <a:spcBef>
                          <a:spcPts val="600"/>
                        </a:spcBef>
                        <a:spcAft>
                          <a:spcPts val="0"/>
                        </a:spcAft>
                        <a:buFont typeface="Arial" panose="020B0604020202020204" pitchFamily="34" charset="0"/>
                        <a:buNone/>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Ogólne zasady stosowania logo</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Logo należy zawsze umieszczać tak, aby były one dobrze widoczne. Ich umiejscowienie i wielkość muszą być proporcjonalne do wielkości użytego materiału lub dokumentu, aby spełnić cel, jakim jest informowanie o źródle finansowania projektu.</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Zaleca się umieszczanie logo w taki sposób, aby przestrzegać następującej zasady pozycjonowania - poziomo obok siebie lub pionowo pod sobą: Logo Interreg znajduje się na pierwszej pozycji od lewej w układzie poziomym i na najwyższej pozycji w układzie pionowym. </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413464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2133186243"/>
              </p:ext>
            </p:extLst>
          </p:nvPr>
        </p:nvGraphicFramePr>
        <p:xfrm>
          <a:off x="390803" y="1231716"/>
          <a:ext cx="11410394" cy="350520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0" lvl="1" indent="0">
                        <a:spcBef>
                          <a:spcPts val="600"/>
                        </a:spcBef>
                        <a:spcAft>
                          <a:spcPts val="0"/>
                        </a:spcAft>
                        <a:buFont typeface="Arial" panose="020B0604020202020204" pitchFamily="34" charset="0"/>
                        <a:buNone/>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Obecná pravidla pro používání log </a:t>
                      </a: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Symbol EU jako součást loga Interreg (bez doprovodného textu „Co-</a:t>
                      </a:r>
                      <a:r>
                        <a:rPr kumimoji="0" lang="cs-CZ" sz="1700" b="0" i="0" u="none" strike="noStrike" kern="1200" cap="none" spc="0" normalizeH="0" baseline="0" noProof="0" dirty="0" err="1">
                          <a:ln>
                            <a:noFill/>
                          </a:ln>
                          <a:solidFill>
                            <a:srgbClr val="000099"/>
                          </a:solidFill>
                          <a:effectLst/>
                          <a:uLnTx/>
                          <a:uFillTx/>
                          <a:latin typeface="Arial" pitchFamily="34" charset="0"/>
                          <a:ea typeface="+mn-ea"/>
                          <a:cs typeface="Arial" pitchFamily="34" charset="0"/>
                        </a:rPr>
                        <a:t>funded</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 by </a:t>
                      </a:r>
                      <a:r>
                        <a:rPr kumimoji="0" lang="cs-CZ" sz="1700" b="0" i="0" u="none" strike="noStrike" kern="1200" cap="none" spc="0" normalizeH="0" baseline="0" noProof="0" dirty="0" err="1">
                          <a:ln>
                            <a:noFill/>
                          </a:ln>
                          <a:solidFill>
                            <a:srgbClr val="000099"/>
                          </a:solidFill>
                          <a:effectLst/>
                          <a:uLnTx/>
                          <a:uFillTx/>
                          <a:latin typeface="Arial" pitchFamily="34" charset="0"/>
                          <a:ea typeface="+mn-ea"/>
                          <a:cs typeface="Arial" pitchFamily="34" charset="0"/>
                        </a:rPr>
                        <a:t>the</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 </a:t>
                      </a:r>
                      <a:r>
                        <a:rPr kumimoji="0" lang="cs-CZ" sz="1700" b="0" i="0" u="none" strike="noStrike" kern="1200" cap="none" spc="0" normalizeH="0" baseline="0" noProof="0" dirty="0" err="1">
                          <a:ln>
                            <a:noFill/>
                          </a:ln>
                          <a:solidFill>
                            <a:srgbClr val="000099"/>
                          </a:solidFill>
                          <a:effectLst/>
                          <a:uLnTx/>
                          <a:uFillTx/>
                          <a:latin typeface="Arial" pitchFamily="34" charset="0"/>
                          <a:ea typeface="+mn-ea"/>
                          <a:cs typeface="Arial" pitchFamily="34" charset="0"/>
                        </a:rPr>
                        <a:t>European</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 Union“) musí mít vždy nejméně stejnou velikost, měřeno na výšku nebo šířku, jako všechna ostatní použitá loga. Toto platí jak při horizontálním, tak vertikálním řazení.</a:t>
                      </a:r>
                    </a:p>
                    <a:p>
                      <a:pPr marL="0" lvl="1" indent="0">
                        <a:spcBef>
                          <a:spcPts val="600"/>
                        </a:spcBef>
                        <a:spcAft>
                          <a:spcPts val="0"/>
                        </a:spcAft>
                        <a:buFont typeface="Arial" panose="020B0604020202020204" pitchFamily="34" charset="0"/>
                        <a:buNone/>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Při řazení několika log za sebou se musí vždy dodržovat ochranné zóny jednotlivých log, pokud je mají stanovené. </a:t>
                      </a:r>
                    </a:p>
                    <a:p>
                      <a:pPr marL="0" lvl="1" indent="0">
                        <a:spcBef>
                          <a:spcPts val="600"/>
                        </a:spcBef>
                        <a:spcAft>
                          <a:spcPts val="0"/>
                        </a:spcAft>
                        <a:buFont typeface="Arial" panose="020B0604020202020204" pitchFamily="34" charset="0"/>
                        <a:buNone/>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Ogólne zasady stosowania logo</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Symbol UE jako element logo Interreg (bez towarzyszącej treści "Co-</a:t>
                      </a:r>
                      <a:r>
                        <a:rPr kumimoji="0" lang="pl-PL" sz="1700" b="0" i="0" u="none" strike="noStrike" kern="1200" cap="none" spc="0" normalizeH="0" baseline="0" noProof="0" dirty="0" err="1">
                          <a:ln>
                            <a:noFill/>
                          </a:ln>
                          <a:solidFill>
                            <a:srgbClr val="FF6600"/>
                          </a:solidFill>
                          <a:effectLst/>
                          <a:uLnTx/>
                          <a:uFillTx/>
                          <a:latin typeface="Arial" pitchFamily="34" charset="0"/>
                          <a:ea typeface="+mn-ea"/>
                          <a:cs typeface="Arial" pitchFamily="34" charset="0"/>
                        </a:rPr>
                        <a:t>funded</a:t>
                      </a: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 by the </a:t>
                      </a:r>
                      <a:r>
                        <a:rPr kumimoji="0" lang="pl-PL" sz="1700" b="0" i="0" u="none" strike="noStrike" kern="1200" cap="none" spc="0" normalizeH="0" baseline="0" noProof="0" dirty="0" err="1">
                          <a:ln>
                            <a:noFill/>
                          </a:ln>
                          <a:solidFill>
                            <a:srgbClr val="FF6600"/>
                          </a:solidFill>
                          <a:effectLst/>
                          <a:uLnTx/>
                          <a:uFillTx/>
                          <a:latin typeface="Arial" pitchFamily="34" charset="0"/>
                          <a:ea typeface="+mn-ea"/>
                          <a:cs typeface="Arial" pitchFamily="34" charset="0"/>
                        </a:rPr>
                        <a:t>European</a:t>
                      </a: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 ”Union") musi mieć zawsze co najmniej taką samą wielkość, mierzoną na wysokość lub szerokość, jak wszystkie inne zastosowane logo. Dotyczy to zarówno układu poziomego, jak i pionowego.</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Przy uszeregowaniu kilku logo za sobą należy zawsze przestrzegać stref ochronnych poszczególnych logo, o ile są one dla nich określone. </a:t>
                      </a: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647168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2004290057"/>
              </p:ext>
            </p:extLst>
          </p:nvPr>
        </p:nvGraphicFramePr>
        <p:xfrm>
          <a:off x="390803" y="1231716"/>
          <a:ext cx="11410394" cy="413004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0" lvl="1" indent="0">
                        <a:spcBef>
                          <a:spcPts val="600"/>
                        </a:spcBef>
                        <a:spcAft>
                          <a:spcPts val="0"/>
                        </a:spcAft>
                        <a:buFont typeface="Arial" panose="020B0604020202020204" pitchFamily="34" charset="0"/>
                        <a:buNone/>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Obecná pravidla pro používání log </a:t>
                      </a: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Preferované je zobrazení loga Interreg i loga programu v barevném provedení. Monochromatické vyobrazení lze použít ve specifických případech, kdy je logo použito na materiálech nebo technologiích omezujících či neumožňujících použití barevné verze loga (například tisk na textil nebo gravírování do skla a rytí do kamene nebo kovu). Případně je-li to vhodnější z důvodu estetického (např. použití černobílého provedení loga v černobílé brožuře nebo na černobílém propagačním předmětu apod.). </a:t>
                      </a: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Grafické odchylky, které nejsou rozeznatelné pouhým okem, nejsou považovány za porušení grafických pravidel.</a:t>
                      </a: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Ogólne zasady stosowania logo</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Interreg oraz logo programu w wersji kolorowej. Wersje monochromatyczne mogą być zastosowane w szczególnych przypadkach, gdy logo jest stosowane na materiałach lub w technologiach, które ograniczają lub nie pozwalają na użycie kolorowej wersji logo (na przykład druk na tkaninach lub grawerowanie na szkle i grawerowanie na kamieniu lub metalu). Ewentualnie, jeśli jest to bardziej wskazane ze względów estetycznych (np. użycie czarno-białej wersji logo w czarno-białym folderze lub na czarno-białym gadżecie promocyjnym itp.) </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Odchylenia graficzne, które nie są dostrzegalne gołym okiem, nie są uznawane za naruszenie zasad graficznych.</a:t>
                      </a: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169081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4102604124"/>
              </p:ext>
            </p:extLst>
          </p:nvPr>
        </p:nvGraphicFramePr>
        <p:xfrm>
          <a:off x="390803" y="1231716"/>
          <a:ext cx="11410394" cy="443484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0" lvl="1" indent="0">
                        <a:spcBef>
                          <a:spcPts val="600"/>
                        </a:spcBef>
                        <a:spcAft>
                          <a:spcPts val="0"/>
                        </a:spcAft>
                        <a:buFont typeface="Arial" panose="020B0604020202020204" pitchFamily="34" charset="0"/>
                        <a:buNone/>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Obecná pravidla pro používání log </a:t>
                      </a: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Pořízení černobílé kopie barevného originálu se nepovažuje za nedodržení pravidel publicity.</a:t>
                      </a:r>
                    </a:p>
                    <a:p>
                      <a:pPr marL="285750" lvl="1" indent="-285750">
                        <a:spcBef>
                          <a:spcPts val="600"/>
                        </a:spcBef>
                        <a:spcAft>
                          <a:spcPts val="0"/>
                        </a:spcAft>
                        <a:buFont typeface="Arial" panose="020B0604020202020204" pitchFamily="34" charset="0"/>
                        <a:buChar char="•"/>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Doporučený minimální rozměr symbolu EU jako součásti loga Interreg je minimálně 1 cm, v případě zvláštních předmětů (pero apod. lze znak použít i menší za podmínek zachování doprovodného textu.</a:t>
                      </a:r>
                    </a:p>
                    <a:p>
                      <a:pPr marL="285750" lvl="1" indent="-285750">
                        <a:spcBef>
                          <a:spcPts val="600"/>
                        </a:spcBef>
                        <a:spcAft>
                          <a:spcPts val="0"/>
                        </a:spcAft>
                        <a:buFont typeface="Arial" panose="020B0604020202020204" pitchFamily="34" charset="0"/>
                        <a:buChar char="•"/>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V případě, že je logo Interreg uvedeno na internetové stránce, musí být jeho provedení barevné a zároveň viditelné ihned při otevření internetové stránky, aniž by byl uživatel nucen přesunout se na spodní část této stránky.</a:t>
                      </a:r>
                    </a:p>
                    <a:p>
                      <a:pPr marL="0" lvl="1" indent="0">
                        <a:spcBef>
                          <a:spcPts val="600"/>
                        </a:spcBef>
                        <a:spcAft>
                          <a:spcPts val="0"/>
                        </a:spcAft>
                        <a:buFont typeface="Arial" panose="020B0604020202020204" pitchFamily="34" charset="0"/>
                        <a:buNone/>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Ogólne zasady stosowania logo</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Stworzenie czarno-białej kopii kolorowego oryginału nie jest uważane za nieprzestrzeganie zasad promocji.</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Zalecana minimalna wielkość symbolu UE jako elementu logo Interreg wynosi co najmniej 1 cm; w przypadku przedmiotów specjalnych (długopis itp.) symbol może być też mniejszy, pod warunkiem że zachowany zostanie towarzyszący mu tekst.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W przypadku, gdy logo Interreg jest umieszczone na stronie internetowej, musi być w wersji kolorowej i widoczne natychmiast po otwarciu strony internetowej, bez konieczności przewijania strony przez użytkownika w dół.</a:t>
                      </a: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202105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22380685"/>
              </p:ext>
            </p:extLst>
          </p:nvPr>
        </p:nvGraphicFramePr>
        <p:xfrm>
          <a:off x="390803" y="1231716"/>
          <a:ext cx="11410394" cy="342900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0" lvl="1" indent="0">
                        <a:spcBef>
                          <a:spcPts val="600"/>
                        </a:spcBef>
                        <a:spcAft>
                          <a:spcPts val="0"/>
                        </a:spcAft>
                        <a:buFont typeface="Arial" panose="020B0604020202020204" pitchFamily="34" charset="0"/>
                        <a:buNone/>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Obecná pravidla pro používání log </a:t>
                      </a: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V případě tištěných médií (např. publikace, letáky apod.) musí být loga vyobrazena na vnější obálce a platí, že žádné logo ani na přední, ani na zadní části obálky nesmí být vyšší, než symbol EU.</a:t>
                      </a:r>
                    </a:p>
                    <a:p>
                      <a:pPr marL="0" lvl="1" indent="0">
                        <a:spcBef>
                          <a:spcPts val="600"/>
                        </a:spcBef>
                        <a:spcAft>
                          <a:spcPts val="0"/>
                        </a:spcAft>
                        <a:buFont typeface="Arial" panose="020B0604020202020204" pitchFamily="34" charset="0"/>
                        <a:buNone/>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V případě akcí typu konference, školení, semináře apod. je nutné logo umístit i na potvrzení/osvědčení o účasti a přímo na akcích je nutné zviditelnit vlajku Evropské unie.</a:t>
                      </a:r>
                    </a:p>
                    <a:p>
                      <a:pPr marL="0" lvl="1" indent="0">
                        <a:spcBef>
                          <a:spcPts val="600"/>
                        </a:spcBef>
                        <a:spcAft>
                          <a:spcPts val="0"/>
                        </a:spcAft>
                        <a:buFont typeface="Arial" panose="020B0604020202020204" pitchFamily="34" charset="0"/>
                        <a:buNone/>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Ogólne zasady stosowania logo</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W przypadku mediów drukowanych (np. publikacje, ulotki itp.) logo muszą znajdować się na zewnętrznej okładce i obowiązuje zasada, że żadne logo na przedniej lub tylnej stronie okładki nie może być wyższe niż symbol UE. </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W przypadku wydarzeń takich jak konferencje, szkolenia, seminaria itp. logo musi być również umieszczone na potwierdzeniu/certyfikacie uczestnictwa, a podczas wydarzeń musi być widoczna flaga Unii Europejskiej.</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250983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346723466"/>
              </p:ext>
            </p:extLst>
          </p:nvPr>
        </p:nvGraphicFramePr>
        <p:xfrm>
          <a:off x="390803" y="1231716"/>
          <a:ext cx="11410394" cy="409956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0" lvl="1" indent="0">
                        <a:spcBef>
                          <a:spcPts val="600"/>
                        </a:spcBef>
                        <a:spcAft>
                          <a:spcPts val="0"/>
                        </a:spcAft>
                        <a:buFont typeface="Arial" panose="020B0604020202020204" pitchFamily="34" charset="0"/>
                        <a:buNone/>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Povinné nástroje publicity</a:t>
                      </a:r>
                    </a:p>
                    <a:p>
                      <a:pPr marL="342900" lvl="1" indent="-342900">
                        <a:spcBef>
                          <a:spcPts val="600"/>
                        </a:spcBef>
                        <a:spcAft>
                          <a:spcPts val="0"/>
                        </a:spcAft>
                        <a:buFont typeface="+mj-lt"/>
                        <a:buAutoNum type="arabicPeriod"/>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dočasný billboard/stálý billboard/pamětní desku (u projektů, jejichž celkové náklady </a:t>
                      </a: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přesahují 100 000 EUR</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 </a:t>
                      </a:r>
                    </a:p>
                    <a:p>
                      <a:pPr marL="342900" lvl="1" indent="-342900">
                        <a:spcBef>
                          <a:spcPts val="600"/>
                        </a:spcBef>
                        <a:spcAft>
                          <a:spcPts val="0"/>
                        </a:spcAft>
                        <a:buFont typeface="+mj-lt"/>
                        <a:buAutoNum type="arabicPeriod"/>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plakát minimální velikosti A3 nebo elektronické zobrazovací zařízení (u projektů, jejichž celkové náklady </a:t>
                      </a: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nepřesahují 100 000 EUR</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a:t>
                      </a:r>
                    </a:p>
                    <a:p>
                      <a:pPr marL="342900" lvl="1" indent="-342900">
                        <a:spcBef>
                          <a:spcPts val="600"/>
                        </a:spcBef>
                        <a:spcAft>
                          <a:spcPts val="0"/>
                        </a:spcAft>
                        <a:buFont typeface="+mj-lt"/>
                        <a:buAutoNum type="arabicPeriod"/>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webovou stránku nebo post na sociální síti (existují-li).</a:t>
                      </a:r>
                    </a:p>
                    <a:p>
                      <a:pPr marL="0" lvl="1" indent="0">
                        <a:spcBef>
                          <a:spcPts val="600"/>
                        </a:spcBef>
                        <a:spcAft>
                          <a:spcPts val="0"/>
                        </a:spcAft>
                        <a:buFont typeface="Arial" panose="020B0604020202020204" pitchFamily="34" charset="0"/>
                        <a:buNone/>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Všechny ostatní komunikační nástroje a aktivity spadají mezi nepovinné nástroje / volitelnou publicitu.</a:t>
                      </a:r>
                    </a:p>
                    <a:p>
                      <a:pPr marL="0" lvl="1" indent="0">
                        <a:spcBef>
                          <a:spcPts val="600"/>
                        </a:spcBef>
                        <a:spcAft>
                          <a:spcPts val="0"/>
                        </a:spcAft>
                        <a:buFont typeface="Arial" panose="020B0604020202020204" pitchFamily="34" charset="0"/>
                        <a:buNone/>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Obowiązkowe narzędzia promocji</a:t>
                      </a: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tymczasowy billboard/stały billboard/płyta pamiątkowa (w przypadku projektów, których całkowite koszty </a:t>
                      </a: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przekraczają 100 000 EUR</a:t>
                      </a: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plakat w formacie co najmniej A3 lub elektroniczne urządzenie wyświetlające (w przypadku projektów, których całkowite koszty </a:t>
                      </a: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nie przekraczają 100 000 EUR</a:t>
                      </a: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a:t>
                      </a: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strona internetowa lub post w mediach społecznościowych (jeśli takie istnieją).</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Wszystkie pozostałe narzędzia i działania komunikacyjne są narzędziami nieobowiązkowymi / opcjonalną promocją. </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247006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2116784455"/>
              </p:ext>
            </p:extLst>
          </p:nvPr>
        </p:nvGraphicFramePr>
        <p:xfrm>
          <a:off x="390803" y="1231716"/>
          <a:ext cx="11410394" cy="358140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0" lvl="1" indent="0">
                        <a:spcBef>
                          <a:spcPts val="600"/>
                        </a:spcBef>
                        <a:spcAft>
                          <a:spcPts val="0"/>
                        </a:spcAft>
                        <a:buFont typeface="Arial" panose="020B0604020202020204" pitchFamily="34" charset="0"/>
                        <a:buNone/>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Minimální informace, které na nástrojích povinné publicity musí být zveřejněny, jsou následující:</a:t>
                      </a: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název projektu;</a:t>
                      </a: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hlavní cíl projektu;</a:t>
                      </a: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logo Interreg s uvedením názvu programu </a:t>
                      </a:r>
                      <a:r>
                        <a:rPr kumimoji="0" lang="cs-CZ" sz="1700" b="0" i="0" u="none" strike="noStrike" kern="1200" cap="none" spc="0" normalizeH="0" baseline="0" noProof="0" dirty="0" err="1">
                          <a:ln>
                            <a:noFill/>
                          </a:ln>
                          <a:solidFill>
                            <a:srgbClr val="000099"/>
                          </a:solidFill>
                          <a:effectLst/>
                          <a:uLnTx/>
                          <a:uFillTx/>
                          <a:latin typeface="Arial" pitchFamily="34" charset="0"/>
                          <a:ea typeface="+mn-ea"/>
                          <a:cs typeface="Arial" pitchFamily="34" charset="0"/>
                        </a:rPr>
                        <a:t>Czechia-Poland</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 / Česko-Polsko / </a:t>
                      </a:r>
                      <a:r>
                        <a:rPr kumimoji="0" lang="cs-CZ" sz="1700" b="0" i="0" u="none" strike="noStrike" kern="1200" cap="none" spc="0" normalizeH="0" baseline="0" noProof="0" dirty="0" err="1">
                          <a:ln>
                            <a:noFill/>
                          </a:ln>
                          <a:solidFill>
                            <a:srgbClr val="000099"/>
                          </a:solidFill>
                          <a:effectLst/>
                          <a:uLnTx/>
                          <a:uFillTx/>
                          <a:latin typeface="Arial" pitchFamily="34" charset="0"/>
                          <a:ea typeface="+mn-ea"/>
                          <a:cs typeface="Arial" pitchFamily="34" charset="0"/>
                        </a:rPr>
                        <a:t>Czechy</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-Polska a se symbolem EU a sdělením „Co-</a:t>
                      </a:r>
                      <a:r>
                        <a:rPr kumimoji="0" lang="cs-CZ" sz="1700" b="0" i="0" u="none" strike="noStrike" kern="1200" cap="none" spc="0" normalizeH="0" baseline="0" noProof="0" dirty="0" err="1">
                          <a:ln>
                            <a:noFill/>
                          </a:ln>
                          <a:solidFill>
                            <a:srgbClr val="000099"/>
                          </a:solidFill>
                          <a:effectLst/>
                          <a:uLnTx/>
                          <a:uFillTx/>
                          <a:latin typeface="Arial" pitchFamily="34" charset="0"/>
                          <a:ea typeface="+mn-ea"/>
                          <a:cs typeface="Arial" pitchFamily="34" charset="0"/>
                        </a:rPr>
                        <a:t>funded</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 by </a:t>
                      </a:r>
                      <a:r>
                        <a:rPr kumimoji="0" lang="cs-CZ" sz="1700" b="0" i="0" u="none" strike="noStrike" kern="1200" cap="none" spc="0" normalizeH="0" baseline="0" noProof="0" dirty="0" err="1">
                          <a:ln>
                            <a:noFill/>
                          </a:ln>
                          <a:solidFill>
                            <a:srgbClr val="000099"/>
                          </a:solidFill>
                          <a:effectLst/>
                          <a:uLnTx/>
                          <a:uFillTx/>
                          <a:latin typeface="Arial" pitchFamily="34" charset="0"/>
                          <a:ea typeface="+mn-ea"/>
                          <a:cs typeface="Arial" pitchFamily="34" charset="0"/>
                        </a:rPr>
                        <a:t>the</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 </a:t>
                      </a:r>
                      <a:r>
                        <a:rPr kumimoji="0" lang="cs-CZ" sz="1700" b="0" i="0" u="none" strike="noStrike" kern="1200" cap="none" spc="0" normalizeH="0" baseline="0" noProof="0" dirty="0" err="1">
                          <a:ln>
                            <a:noFill/>
                          </a:ln>
                          <a:solidFill>
                            <a:srgbClr val="000099"/>
                          </a:solidFill>
                          <a:effectLst/>
                          <a:uLnTx/>
                          <a:uFillTx/>
                          <a:latin typeface="Arial" pitchFamily="34" charset="0"/>
                          <a:ea typeface="+mn-ea"/>
                          <a:cs typeface="Arial" pitchFamily="34" charset="0"/>
                        </a:rPr>
                        <a:t>European</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 Union“ / „Spolufinancování Evropskou unií“ / „</a:t>
                      </a:r>
                      <a:r>
                        <a:rPr kumimoji="0" lang="cs-CZ" sz="1700" b="0" i="0" u="none" strike="noStrike" kern="1200" cap="none" spc="0" normalizeH="0" baseline="0" noProof="0" dirty="0" err="1">
                          <a:ln>
                            <a:noFill/>
                          </a:ln>
                          <a:solidFill>
                            <a:srgbClr val="000099"/>
                          </a:solidFill>
                          <a:effectLst/>
                          <a:uLnTx/>
                          <a:uFillTx/>
                          <a:latin typeface="Arial" pitchFamily="34" charset="0"/>
                          <a:ea typeface="+mn-ea"/>
                          <a:cs typeface="Arial" pitchFamily="34" charset="0"/>
                        </a:rPr>
                        <a:t>Współfinansowane</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 </a:t>
                      </a:r>
                      <a:r>
                        <a:rPr kumimoji="0" lang="cs-CZ" sz="1700" b="0" i="0" u="none" strike="noStrike" kern="1200" cap="none" spc="0" normalizeH="0" baseline="0" noProof="0" dirty="0" err="1">
                          <a:ln>
                            <a:noFill/>
                          </a:ln>
                          <a:solidFill>
                            <a:srgbClr val="000099"/>
                          </a:solidFill>
                          <a:effectLst/>
                          <a:uLnTx/>
                          <a:uFillTx/>
                          <a:latin typeface="Arial" pitchFamily="34" charset="0"/>
                          <a:ea typeface="+mn-ea"/>
                          <a:cs typeface="Arial" pitchFamily="34" charset="0"/>
                        </a:rPr>
                        <a:t>przez</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 </a:t>
                      </a:r>
                      <a:r>
                        <a:rPr kumimoji="0" lang="cs-CZ" sz="1700" b="0" i="0" u="none" strike="noStrike" kern="1200" cap="none" spc="0" normalizeH="0" baseline="0" noProof="0" dirty="0" err="1">
                          <a:ln>
                            <a:noFill/>
                          </a:ln>
                          <a:solidFill>
                            <a:srgbClr val="000099"/>
                          </a:solidFill>
                          <a:effectLst/>
                          <a:uLnTx/>
                          <a:uFillTx/>
                          <a:latin typeface="Arial" pitchFamily="34" charset="0"/>
                          <a:ea typeface="+mn-ea"/>
                          <a:cs typeface="Arial" pitchFamily="34" charset="0"/>
                        </a:rPr>
                        <a:t>Unię</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 </a:t>
                      </a:r>
                      <a:r>
                        <a:rPr kumimoji="0" lang="cs-CZ" sz="1700" b="0" i="0" u="none" strike="noStrike" kern="1200" cap="none" spc="0" normalizeH="0" baseline="0" noProof="0" dirty="0" err="1">
                          <a:ln>
                            <a:noFill/>
                          </a:ln>
                          <a:solidFill>
                            <a:srgbClr val="000099"/>
                          </a:solidFill>
                          <a:effectLst/>
                          <a:uLnTx/>
                          <a:uFillTx/>
                          <a:latin typeface="Arial" pitchFamily="34" charset="0"/>
                          <a:ea typeface="+mn-ea"/>
                          <a:cs typeface="Arial" pitchFamily="34" charset="0"/>
                        </a:rPr>
                        <a:t>Europejską</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a:t>
                      </a:r>
                    </a:p>
                    <a:p>
                      <a:pPr marL="0" lvl="1" indent="0">
                        <a:spcBef>
                          <a:spcPts val="600"/>
                        </a:spcBef>
                        <a:spcAft>
                          <a:spcPts val="0"/>
                        </a:spcAft>
                        <a:buFont typeface="Arial" panose="020B0604020202020204" pitchFamily="34" charset="0"/>
                        <a:buNone/>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Minimalny zakres informacji, które muszą być umieszczone na obowiązkowych narzędziach promocji, jest następujący:</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tytuł projektu;</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główny cel projektu;</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logo Interreg z nazwą programu </a:t>
                      </a:r>
                      <a:r>
                        <a:rPr kumimoji="0" lang="pl-PL" sz="1700" b="0" i="0" u="none" strike="noStrike" kern="1200" cap="none" spc="0" normalizeH="0" baseline="0" noProof="0" dirty="0" err="1">
                          <a:ln>
                            <a:noFill/>
                          </a:ln>
                          <a:solidFill>
                            <a:srgbClr val="FF6600"/>
                          </a:solidFill>
                          <a:effectLst/>
                          <a:uLnTx/>
                          <a:uFillTx/>
                          <a:latin typeface="Arial" pitchFamily="34" charset="0"/>
                          <a:ea typeface="+mn-ea"/>
                          <a:cs typeface="Arial" pitchFamily="34" charset="0"/>
                        </a:rPr>
                        <a:t>Czechia</a:t>
                      </a: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-Poland / </a:t>
                      </a:r>
                      <a:r>
                        <a:rPr kumimoji="0" lang="pl-PL" sz="1700" b="0" i="0" u="none" strike="noStrike" kern="1200" cap="none" spc="0" normalizeH="0" baseline="0" noProof="0" dirty="0" err="1">
                          <a:ln>
                            <a:noFill/>
                          </a:ln>
                          <a:solidFill>
                            <a:srgbClr val="FF6600"/>
                          </a:solidFill>
                          <a:effectLst/>
                          <a:uLnTx/>
                          <a:uFillTx/>
                          <a:latin typeface="Arial" pitchFamily="34" charset="0"/>
                          <a:ea typeface="+mn-ea"/>
                          <a:cs typeface="Arial" pitchFamily="34" charset="0"/>
                        </a:rPr>
                        <a:t>Česko</a:t>
                      </a: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-Polsko / Czechy-Polska, z symbolem UE i komunikatem „Co-</a:t>
                      </a:r>
                      <a:r>
                        <a:rPr kumimoji="0" lang="pl-PL" sz="1700" b="0" i="0" u="none" strike="noStrike" kern="1200" cap="none" spc="0" normalizeH="0" baseline="0" noProof="0" dirty="0" err="1">
                          <a:ln>
                            <a:noFill/>
                          </a:ln>
                          <a:solidFill>
                            <a:srgbClr val="FF6600"/>
                          </a:solidFill>
                          <a:effectLst/>
                          <a:uLnTx/>
                          <a:uFillTx/>
                          <a:latin typeface="Arial" pitchFamily="34" charset="0"/>
                          <a:ea typeface="+mn-ea"/>
                          <a:cs typeface="Arial" pitchFamily="34" charset="0"/>
                        </a:rPr>
                        <a:t>funded</a:t>
                      </a: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 by the </a:t>
                      </a:r>
                      <a:r>
                        <a:rPr kumimoji="0" lang="pl-PL" sz="1700" b="0" i="0" u="none" strike="noStrike" kern="1200" cap="none" spc="0" normalizeH="0" baseline="0" noProof="0" dirty="0" err="1">
                          <a:ln>
                            <a:noFill/>
                          </a:ln>
                          <a:solidFill>
                            <a:srgbClr val="FF6600"/>
                          </a:solidFill>
                          <a:effectLst/>
                          <a:uLnTx/>
                          <a:uFillTx/>
                          <a:latin typeface="Arial" pitchFamily="34" charset="0"/>
                          <a:ea typeface="+mn-ea"/>
                          <a:cs typeface="Arial" pitchFamily="34" charset="0"/>
                        </a:rPr>
                        <a:t>European</a:t>
                      </a: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 Union“ / „</a:t>
                      </a:r>
                      <a:r>
                        <a:rPr kumimoji="0" lang="pl-PL" sz="1700" b="0" i="0" u="none" strike="noStrike" kern="1200" cap="none" spc="0" normalizeH="0" baseline="0" noProof="0" dirty="0" err="1">
                          <a:ln>
                            <a:noFill/>
                          </a:ln>
                          <a:solidFill>
                            <a:srgbClr val="FF6600"/>
                          </a:solidFill>
                          <a:effectLst/>
                          <a:uLnTx/>
                          <a:uFillTx/>
                          <a:latin typeface="Arial" pitchFamily="34" charset="0"/>
                          <a:ea typeface="+mn-ea"/>
                          <a:cs typeface="Arial" pitchFamily="34" charset="0"/>
                        </a:rPr>
                        <a:t>Spolufinancování</a:t>
                      </a: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 </a:t>
                      </a:r>
                      <a:r>
                        <a:rPr kumimoji="0" lang="pl-PL" sz="1700" b="0" i="0" u="none" strike="noStrike" kern="1200" cap="none" spc="0" normalizeH="0" baseline="0" noProof="0" dirty="0" err="1">
                          <a:ln>
                            <a:noFill/>
                          </a:ln>
                          <a:solidFill>
                            <a:srgbClr val="FF6600"/>
                          </a:solidFill>
                          <a:effectLst/>
                          <a:uLnTx/>
                          <a:uFillTx/>
                          <a:latin typeface="Arial" pitchFamily="34" charset="0"/>
                          <a:ea typeface="+mn-ea"/>
                          <a:cs typeface="Arial" pitchFamily="34" charset="0"/>
                        </a:rPr>
                        <a:t>Evropskou</a:t>
                      </a: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 </a:t>
                      </a:r>
                      <a:r>
                        <a:rPr kumimoji="0" lang="pl-PL" sz="1700" b="0" i="0" u="none" strike="noStrike" kern="1200" cap="none" spc="0" normalizeH="0" baseline="0" noProof="0" dirty="0" err="1">
                          <a:ln>
                            <a:noFill/>
                          </a:ln>
                          <a:solidFill>
                            <a:srgbClr val="FF6600"/>
                          </a:solidFill>
                          <a:effectLst/>
                          <a:uLnTx/>
                          <a:uFillTx/>
                          <a:latin typeface="Arial" pitchFamily="34" charset="0"/>
                          <a:ea typeface="+mn-ea"/>
                          <a:cs typeface="Arial" pitchFamily="34" charset="0"/>
                        </a:rPr>
                        <a:t>unií</a:t>
                      </a: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 / „Współfinansowane przez Unię Europejską“</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17704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522363" y="5337175"/>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6"/>
          <a:stretch>
            <a:fillRect/>
          </a:stretch>
        </p:blipFill>
        <p:spPr>
          <a:xfrm>
            <a:off x="11028363" y="4925802"/>
            <a:ext cx="1167023" cy="1167023"/>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7"/>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8"/>
          <a:stretch>
            <a:fillRect/>
          </a:stretch>
        </p:blipFill>
        <p:spPr>
          <a:xfrm>
            <a:off x="11801197" y="0"/>
            <a:ext cx="390803" cy="390803"/>
          </a:xfrm>
          <a:prstGeom prst="rect">
            <a:avLst/>
          </a:prstGeom>
        </p:spPr>
      </p:pic>
      <p:sp>
        <p:nvSpPr>
          <p:cNvPr id="15" name="Nadpis 6">
            <a:extLst>
              <a:ext uri="{FF2B5EF4-FFF2-40B4-BE49-F238E27FC236}">
                <a16:creationId xmlns:a16="http://schemas.microsoft.com/office/drawing/2014/main" id="{6197682B-104B-4EF1-B647-C63B3BBC3CBA}"/>
              </a:ext>
            </a:extLst>
          </p:cNvPr>
          <p:cNvSpPr>
            <a:spLocks noGrp="1"/>
          </p:cNvSpPr>
          <p:nvPr>
            <p:ph type="title"/>
          </p:nvPr>
        </p:nvSpPr>
        <p:spPr>
          <a:xfrm>
            <a:off x="695635" y="1432537"/>
            <a:ext cx="10916239" cy="1325563"/>
          </a:xfrm>
        </p:spPr>
        <p:txBody>
          <a:bodyPr>
            <a:normAutofit fontScale="90000"/>
          </a:bodyPr>
          <a:lstStyle/>
          <a:p>
            <a:r>
              <a:rPr kumimoji="0" lang="cs-CZ" altLang="cs-CZ" sz="4400" b="1" i="0" u="none" strike="noStrike" kern="1200" cap="none" spc="0" normalizeH="0" baseline="0" noProof="0" dirty="0">
                <a:ln>
                  <a:noFill/>
                </a:ln>
                <a:solidFill>
                  <a:srgbClr val="000099"/>
                </a:solidFill>
                <a:effectLst/>
                <a:uLnTx/>
                <a:uFillTx/>
                <a:latin typeface="Arial" pitchFamily="34" charset="0"/>
                <a:ea typeface="+mj-ea"/>
                <a:cs typeface="Arial" pitchFamily="34" charset="0"/>
              </a:rPr>
              <a:t>Program </a:t>
            </a:r>
            <a:r>
              <a:rPr kumimoji="0" lang="cs-CZ" altLang="cs-CZ" sz="4400" b="1" i="0" u="none" strike="noStrike" kern="1200" cap="none" spc="0" normalizeH="0" baseline="0" noProof="0" dirty="0" err="1">
                <a:ln>
                  <a:noFill/>
                </a:ln>
                <a:solidFill>
                  <a:srgbClr val="000099"/>
                </a:solidFill>
                <a:effectLst/>
                <a:uLnTx/>
                <a:uFillTx/>
                <a:latin typeface="Arial" pitchFamily="34" charset="0"/>
                <a:ea typeface="+mj-ea"/>
                <a:cs typeface="Arial" pitchFamily="34" charset="0"/>
              </a:rPr>
              <a:t>Interreg</a:t>
            </a:r>
            <a:r>
              <a:rPr kumimoji="0" lang="cs-CZ" altLang="cs-CZ" sz="4400" b="1" i="0" u="none" strike="noStrike" kern="1200" cap="none" spc="0" normalizeH="0" baseline="0" noProof="0" dirty="0">
                <a:ln>
                  <a:noFill/>
                </a:ln>
                <a:solidFill>
                  <a:srgbClr val="000099"/>
                </a:solidFill>
                <a:effectLst/>
                <a:uLnTx/>
                <a:uFillTx/>
                <a:latin typeface="Arial" pitchFamily="34" charset="0"/>
                <a:ea typeface="+mj-ea"/>
                <a:cs typeface="Arial" pitchFamily="34" charset="0"/>
              </a:rPr>
              <a:t> </a:t>
            </a:r>
            <a:br>
              <a:rPr kumimoji="0" lang="cs-CZ" altLang="cs-CZ" sz="4400" b="1" i="0" u="none" strike="noStrike" kern="1200" cap="none" spc="0" normalizeH="0" baseline="0" noProof="0" dirty="0">
                <a:ln>
                  <a:noFill/>
                </a:ln>
                <a:solidFill>
                  <a:srgbClr val="000099"/>
                </a:solidFill>
                <a:effectLst/>
                <a:uLnTx/>
                <a:uFillTx/>
                <a:latin typeface="Arial" pitchFamily="34" charset="0"/>
                <a:ea typeface="+mj-ea"/>
                <a:cs typeface="Arial" pitchFamily="34" charset="0"/>
              </a:rPr>
            </a:br>
            <a:r>
              <a:rPr kumimoji="0" lang="cs-CZ" altLang="cs-CZ" sz="4400" b="1" i="0" u="none" strike="noStrike" kern="1200" cap="none" spc="0" normalizeH="0" baseline="0" noProof="0" dirty="0">
                <a:ln>
                  <a:noFill/>
                </a:ln>
                <a:solidFill>
                  <a:srgbClr val="000099"/>
                </a:solidFill>
                <a:effectLst/>
                <a:uLnTx/>
                <a:uFillTx/>
                <a:latin typeface="Arial" pitchFamily="34" charset="0"/>
                <a:ea typeface="+mj-ea"/>
                <a:cs typeface="Arial" pitchFamily="34" charset="0"/>
              </a:rPr>
              <a:t>Česko – Polsko 2021-2027</a:t>
            </a:r>
            <a:br>
              <a:rPr kumimoji="0" lang="cs-CZ" altLang="cs-CZ" sz="4400" b="1" i="0" u="none" strike="noStrike" kern="1200" cap="none" spc="0" normalizeH="0" baseline="0" noProof="0" dirty="0">
                <a:ln>
                  <a:noFill/>
                </a:ln>
                <a:solidFill>
                  <a:srgbClr val="000099"/>
                </a:solidFill>
                <a:effectLst/>
                <a:uLnTx/>
                <a:uFillTx/>
                <a:latin typeface="Arial" pitchFamily="34" charset="0"/>
                <a:ea typeface="+mj-ea"/>
                <a:cs typeface="Arial" pitchFamily="34" charset="0"/>
              </a:rPr>
            </a:br>
            <a:br>
              <a:rPr kumimoji="0" lang="cs-CZ" altLang="cs-CZ" sz="4400" b="1" i="0" u="none" strike="noStrike" kern="1200" cap="none" spc="0" normalizeH="0" baseline="0" noProof="0" dirty="0">
                <a:ln>
                  <a:noFill/>
                </a:ln>
                <a:solidFill>
                  <a:srgbClr val="000099"/>
                </a:solidFill>
                <a:effectLst/>
                <a:uLnTx/>
                <a:uFillTx/>
                <a:latin typeface="Arial" pitchFamily="34" charset="0"/>
                <a:ea typeface="+mj-ea"/>
                <a:cs typeface="Arial" pitchFamily="34" charset="0"/>
              </a:rPr>
            </a:br>
            <a:r>
              <a:rPr kumimoji="0" lang="pl" b="1" i="0" u="none" strike="noStrike" kern="1200" cap="none" spc="0" normalizeH="0" baseline="0" noProof="0" dirty="0">
                <a:ln>
                  <a:noFill/>
                </a:ln>
                <a:solidFill>
                  <a:srgbClr val="FF6600"/>
                </a:solidFill>
                <a:effectLst/>
                <a:uLnTx/>
                <a:uFillTx/>
                <a:latin typeface="Arial" pitchFamily="34" charset="0"/>
                <a:ea typeface="+mj-ea"/>
                <a:cs typeface="Arial" pitchFamily="34" charset="0"/>
              </a:rPr>
              <a:t>Program Interreg </a:t>
            </a:r>
            <a:br>
              <a:rPr kumimoji="0" lang="cs-CZ" altLang="cs-CZ" b="1" i="0" u="none" strike="noStrike" kern="1200" cap="none" spc="0" normalizeH="0" baseline="0" noProof="0" dirty="0">
                <a:ln>
                  <a:noFill/>
                </a:ln>
                <a:solidFill>
                  <a:srgbClr val="FF6600"/>
                </a:solidFill>
                <a:effectLst/>
                <a:uLnTx/>
                <a:uFillTx/>
                <a:latin typeface="Arial" pitchFamily="34" charset="0"/>
                <a:ea typeface="+mj-ea"/>
                <a:cs typeface="Arial" pitchFamily="34" charset="0"/>
              </a:rPr>
            </a:br>
            <a:r>
              <a:rPr kumimoji="0" lang="pl" b="1" i="0" u="none" strike="noStrike" kern="1200" cap="none" spc="0" normalizeH="0" baseline="0" noProof="0" dirty="0">
                <a:ln>
                  <a:noFill/>
                </a:ln>
                <a:solidFill>
                  <a:srgbClr val="FF6600"/>
                </a:solidFill>
                <a:effectLst/>
                <a:uLnTx/>
                <a:uFillTx/>
                <a:latin typeface="Arial" pitchFamily="34" charset="0"/>
                <a:ea typeface="+mj-ea"/>
                <a:cs typeface="Arial" pitchFamily="34" charset="0"/>
              </a:rPr>
              <a:t>Czechy – Polska 2021-2027</a:t>
            </a:r>
            <a:endParaRPr lang="cs-CZ" b="1" dirty="0">
              <a:solidFill>
                <a:srgbClr val="FF6600"/>
              </a:solidFill>
              <a:latin typeface="Arial" panose="020B0604020202020204" pitchFamily="34" charset="0"/>
              <a:cs typeface="Arial" panose="020B0604020202020204" pitchFamily="34" charset="0"/>
            </a:endParaRPr>
          </a:p>
        </p:txBody>
      </p:sp>
      <p:pic>
        <p:nvPicPr>
          <p:cNvPr id="20" name="Grafický objekt 19">
            <a:extLst>
              <a:ext uri="{FF2B5EF4-FFF2-40B4-BE49-F238E27FC236}">
                <a16:creationId xmlns:a16="http://schemas.microsoft.com/office/drawing/2014/main" id="{57A804B7-7E85-4514-B0FC-1FD43D0820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32551" y="4034332"/>
            <a:ext cx="2475549" cy="584775"/>
          </a:xfrm>
          <a:prstGeom prst="rect">
            <a:avLst/>
          </a:prstGeom>
        </p:spPr>
      </p:pic>
      <p:pic>
        <p:nvPicPr>
          <p:cNvPr id="21" name="Obrázek 20">
            <a:extLst>
              <a:ext uri="{FF2B5EF4-FFF2-40B4-BE49-F238E27FC236}">
                <a16:creationId xmlns:a16="http://schemas.microsoft.com/office/drawing/2014/main" id="{3217899F-B37E-4364-A1D7-DE1A3C2093CD}"/>
              </a:ext>
            </a:extLst>
          </p:cNvPr>
          <p:cNvPicPr>
            <a:picLocks noChangeAspect="1"/>
          </p:cNvPicPr>
          <p:nvPr/>
        </p:nvPicPr>
        <p:blipFill>
          <a:blip r:embed="rId11"/>
          <a:stretch>
            <a:fillRect/>
          </a:stretch>
        </p:blipFill>
        <p:spPr>
          <a:xfrm>
            <a:off x="8086876" y="3921496"/>
            <a:ext cx="2296611" cy="835656"/>
          </a:xfrm>
          <a:prstGeom prst="rect">
            <a:avLst/>
          </a:prstGeom>
        </p:spPr>
      </p:pic>
      <p:pic>
        <p:nvPicPr>
          <p:cNvPr id="22" name="Obrázek 21">
            <a:extLst>
              <a:ext uri="{FF2B5EF4-FFF2-40B4-BE49-F238E27FC236}">
                <a16:creationId xmlns:a16="http://schemas.microsoft.com/office/drawing/2014/main" id="{8099D737-95BB-45B1-B021-90732883A308}"/>
              </a:ext>
            </a:extLst>
          </p:cNvPr>
          <p:cNvPicPr>
            <a:picLocks noChangeAspect="1"/>
          </p:cNvPicPr>
          <p:nvPr/>
        </p:nvPicPr>
        <p:blipFill>
          <a:blip r:embed="rId12"/>
          <a:stretch>
            <a:fillRect/>
          </a:stretch>
        </p:blipFill>
        <p:spPr>
          <a:xfrm>
            <a:off x="4950808" y="4104886"/>
            <a:ext cx="2197018" cy="468876"/>
          </a:xfrm>
          <a:prstGeom prst="rect">
            <a:avLst/>
          </a:prstGeom>
        </p:spPr>
      </p:pic>
      <p:pic>
        <p:nvPicPr>
          <p:cNvPr id="19" name="Obrázek 18">
            <a:extLst>
              <a:ext uri="{FF2B5EF4-FFF2-40B4-BE49-F238E27FC236}">
                <a16:creationId xmlns:a16="http://schemas.microsoft.com/office/drawing/2014/main" id="{BD5BE585-1004-457A-A5EC-AC5B690B60AE}"/>
              </a:ext>
            </a:extLst>
          </p:cNvPr>
          <p:cNvPicPr>
            <a:picLocks noChangeAspect="1"/>
          </p:cNvPicPr>
          <p:nvPr/>
        </p:nvPicPr>
        <p:blipFill>
          <a:blip r:embed="rId13"/>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76270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3977083868"/>
              </p:ext>
            </p:extLst>
          </p:nvPr>
        </p:nvGraphicFramePr>
        <p:xfrm>
          <a:off x="390803" y="1231716"/>
          <a:ext cx="11410394" cy="387096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ŘO dále doporučuje se při použití loga Interreg řídit následujícími zásadami:</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u předmětů, kde je obal součástí propagačního předmětu (např. kazeta s medailí, krabička s CD bez potisku), může být logo uvedeno na obalu; je-li ale např. na CD potisk s textem či jinými logy, musí být přímo na CD natištěno i logo Interreg včetně doprovodného textu;</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logo Interreg včetně doprovodného textu lze také umístit na předmět pomocí samolepky, pokud není svojí podstatou propagačním předmětem (např. lampa se samolepkou);</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IZ ponadto zaleca, aby przy stosowaniu logo Interreg przestrzegać następujących zasad:</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W przypadku gadżetów, w których opakowanie jest częścią gadżetu promocyjnego (np. kasetka z medalem, pudełko z płytą CD bez nadruku), logo może być umieszczone na opakowaniu; jeśli jednak np. na płycie CD jest nadruk z tekstem lub innymi logo, bezpośrednio na płycie CD musi być nadrukowane także logo Interreg wraz z tekstem towarzyszącym.</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Logo Interreg wraz z towarzyszącym tekstem można także umieścić na przedmiocie w formie naklejki, jeśli pod względem swojej istoty nie jest to gadżet promocyjny (np. lampa z naklejką).</a:t>
                      </a: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522771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1561382243"/>
              </p:ext>
            </p:extLst>
          </p:nvPr>
        </p:nvGraphicFramePr>
        <p:xfrm>
          <a:off x="390803" y="1231716"/>
          <a:ext cx="11410394" cy="438912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ŘO dále doporučuje se při použití loga Interreg řídit následujícími zásadami:</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v případě pořizování vybavení platí pravidlo, že není nutné označovat ty předměty, které nejsou určené cílové skupině nebo veřejnosti, ale jsou primárně určeny projektovým partnerům (např. HW vybavení pro administraci projektu apod.). Dále není nezbytné označovat vybavení určené pro cílovou skupinu či veřejnost, pokud toto vybavení tvoří soubor předmětů a publicita je v místě, kde se vybavení nachází, zajištěna hromadně např. informační cedulí, plakátem A3 apod. (např. v učebně vytvořené v rámci projektu není nutné označovat každý kus nábytku nebo techniky, pokud je v učebně umístěna informační cedule splňující náležitosti publicity).</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IZ ponadto zaleca, aby przy stosowaniu logo Interreg przestrzegać następujących zasad:</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6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W przypadku nabycia wyposażenia obowiązuje zasada, że nie trzeba oznaczać tych przedmiotów, które nie są przeznaczone dla grupy docelowej lub publiczności, ale są przede wszystkim przeznaczone dla partnerów projektu (np. sprzęt komputerowy do obsługi administracyjnej projektu, itp.). Ponadto nie ma konieczności oznakowania wyposażenia przeznaczonego dla grupy docelowej lub publiczności, jeżeli wyposażenie to tworzy zespół obiektów, a promocja jest zapewniona w miejscu, w którym wyposażenie się znajduje, zbiorczo np. poprzez tablicę informacyjną, plakat A3 itp. (np. w sali lekcyjnej stworzonej w ramach projektu nie jest konieczne oznakowanie każdego mebla czy sprzętu, o ile </a:t>
                      </a:r>
                      <a:br>
                        <a:rPr kumimoji="0" lang="pl-PL" sz="16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br>
                      <a:r>
                        <a:rPr kumimoji="0" lang="pl-PL" sz="16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w sali znajduje się tablica informacyjna </a:t>
                      </a:r>
                      <a:br>
                        <a:rPr kumimoji="0" lang="pl-PL" sz="16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br>
                      <a:r>
                        <a:rPr kumimoji="0" lang="pl-PL" sz="16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spełniająca wymogi promocji).</a:t>
                      </a: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3081514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1747579816"/>
              </p:ext>
            </p:extLst>
          </p:nvPr>
        </p:nvGraphicFramePr>
        <p:xfrm>
          <a:off x="390803" y="1231716"/>
          <a:ext cx="11410394" cy="275844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Projekty strategického významu</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V případě projektů strategického významu a projektů, jejichž celkové náklady </a:t>
                      </a: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přesahují 5 000 000 EUR</a:t>
                      </a: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 příjemce povinně uspořádá komunikační akci a včas přizve zástupce Evropské komise a řídicího a národního orgánu. Do projektů strategického významu spadají např. všechny projekty typu „Fond malých projektů“ předkládané jednotlivými správci Fondu.</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Projekty o znaczeniu strategicznym</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W przypadku projektów o znaczeniu strategicznym oraz projektów, których całkowite koszty </a:t>
                      </a: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przekraczają 5 000 000 EUR</a:t>
                      </a: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 beneficjent zorganizuje obowiązkowo wydarzenie komunikacyjne i zaprosi z odpowiednim wyprzedzeniem przedstawicieli Komisji Europejskiej oraz instytucji zarządzającej i krajowej. Do projektów o znaczeniu strategicznym należą np. wszystkie projekty typu „Fundusz Małych Projektów" składane przez poszczególnych zarządzających Funduszem.</a:t>
                      </a: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286924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522363" y="5337175"/>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6"/>
          <a:stretch>
            <a:fillRect/>
          </a:stretch>
        </p:blipFill>
        <p:spPr>
          <a:xfrm>
            <a:off x="11028363" y="4925802"/>
            <a:ext cx="1167023" cy="1167023"/>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7"/>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8"/>
          <a:stretch>
            <a:fillRect/>
          </a:stretch>
        </p:blipFill>
        <p:spPr>
          <a:xfrm>
            <a:off x="11801197" y="0"/>
            <a:ext cx="390803" cy="390803"/>
          </a:xfrm>
          <a:prstGeom prst="rect">
            <a:avLst/>
          </a:prstGeom>
        </p:spPr>
      </p:pic>
      <p:sp>
        <p:nvSpPr>
          <p:cNvPr id="15" name="Nadpis 6">
            <a:extLst>
              <a:ext uri="{FF2B5EF4-FFF2-40B4-BE49-F238E27FC236}">
                <a16:creationId xmlns:a16="http://schemas.microsoft.com/office/drawing/2014/main" id="{6197682B-104B-4EF1-B647-C63B3BBC3CBA}"/>
              </a:ext>
            </a:extLst>
          </p:cNvPr>
          <p:cNvSpPr>
            <a:spLocks noGrp="1"/>
          </p:cNvSpPr>
          <p:nvPr>
            <p:ph type="title"/>
          </p:nvPr>
        </p:nvSpPr>
        <p:spPr>
          <a:xfrm>
            <a:off x="695636" y="390803"/>
            <a:ext cx="10210052" cy="3969715"/>
          </a:xfrm>
        </p:spPr>
        <p:txBody>
          <a:bodyPr>
            <a:noAutofit/>
          </a:bodyPr>
          <a:lstStyle/>
          <a:p>
            <a:r>
              <a:rPr kumimoji="0" lang="cs-CZ" sz="3400" b="1" i="0" u="none" strike="noStrike" kern="1200" cap="none" spc="0" normalizeH="0" baseline="0" noProof="0" dirty="0">
                <a:ln>
                  <a:noFill/>
                </a:ln>
                <a:solidFill>
                  <a:srgbClr val="000099"/>
                </a:solidFill>
                <a:effectLst/>
                <a:uLnTx/>
                <a:uFillTx/>
                <a:latin typeface="Arial" panose="020B0604020202020204" pitchFamily="34" charset="0"/>
                <a:ea typeface="+mj-ea"/>
                <a:cs typeface="Arial" panose="020B0604020202020204" pitchFamily="34" charset="0"/>
              </a:rPr>
              <a:t>Dobrá praxe</a:t>
            </a:r>
            <a:br>
              <a:rPr kumimoji="0" lang="cs-CZ" sz="3400" b="1" i="0" u="none" strike="noStrike" kern="1200" cap="none" spc="0" normalizeH="0" baseline="0" noProof="0" dirty="0">
                <a:ln>
                  <a:noFill/>
                </a:ln>
                <a:solidFill>
                  <a:srgbClr val="003399"/>
                </a:solidFill>
                <a:effectLst/>
                <a:uLnTx/>
                <a:uFillTx/>
                <a:latin typeface="Arial" panose="020B0604020202020204" pitchFamily="34" charset="0"/>
                <a:ea typeface="+mj-ea"/>
                <a:cs typeface="Arial" panose="020B0604020202020204" pitchFamily="34" charset="0"/>
              </a:rPr>
            </a:br>
            <a:br>
              <a:rPr kumimoji="0" lang="cs-CZ" sz="3400" b="1" i="0" u="none" strike="noStrike" kern="1200" cap="none" spc="0" normalizeH="0" baseline="0" noProof="0" dirty="0">
                <a:ln>
                  <a:noFill/>
                </a:ln>
                <a:solidFill>
                  <a:srgbClr val="003399"/>
                </a:solidFill>
                <a:effectLst/>
                <a:uLnTx/>
                <a:uFillTx/>
                <a:latin typeface="Arial" panose="020B0604020202020204" pitchFamily="34" charset="0"/>
                <a:ea typeface="+mj-ea"/>
                <a:cs typeface="Arial" panose="020B0604020202020204" pitchFamily="34" charset="0"/>
              </a:rPr>
            </a:br>
            <a:r>
              <a:rPr kumimoji="0" lang="cs-CZ" sz="3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j-ea"/>
                <a:cs typeface="Arial" panose="020B0604020202020204" pitchFamily="34" charset="0"/>
              </a:rPr>
              <a:t>Dobre</a:t>
            </a:r>
            <a:r>
              <a:rPr kumimoji="0" lang="cs-CZ" sz="3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j-ea"/>
                <a:cs typeface="Arial" panose="020B0604020202020204" pitchFamily="34" charset="0"/>
              </a:rPr>
              <a:t> </a:t>
            </a:r>
            <a:r>
              <a:rPr kumimoji="0" lang="cs-CZ" sz="3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j-ea"/>
                <a:cs typeface="Arial" panose="020B0604020202020204" pitchFamily="34" charset="0"/>
              </a:rPr>
              <a:t>praktyki</a:t>
            </a:r>
            <a:endParaRPr lang="cs-CZ" sz="3400" b="1" dirty="0">
              <a:solidFill>
                <a:srgbClr val="FF6600"/>
              </a:solidFill>
              <a:latin typeface="Arial" panose="020B0604020202020204" pitchFamily="34" charset="0"/>
              <a:cs typeface="Arial" panose="020B0604020202020204" pitchFamily="34" charset="0"/>
            </a:endParaRPr>
          </a:p>
        </p:txBody>
      </p:sp>
      <p:pic>
        <p:nvPicPr>
          <p:cNvPr id="19" name="Grafický objekt 18">
            <a:extLst>
              <a:ext uri="{FF2B5EF4-FFF2-40B4-BE49-F238E27FC236}">
                <a16:creationId xmlns:a16="http://schemas.microsoft.com/office/drawing/2014/main" id="{81A4AA01-BFCB-405A-A7B4-62F9936B2C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9843" y="3896287"/>
            <a:ext cx="2475549" cy="584775"/>
          </a:xfrm>
          <a:prstGeom prst="rect">
            <a:avLst/>
          </a:prstGeom>
        </p:spPr>
      </p:pic>
      <p:pic>
        <p:nvPicPr>
          <p:cNvPr id="20" name="Obrázek 19">
            <a:extLst>
              <a:ext uri="{FF2B5EF4-FFF2-40B4-BE49-F238E27FC236}">
                <a16:creationId xmlns:a16="http://schemas.microsoft.com/office/drawing/2014/main" id="{078F8E93-4C97-46EE-93F6-26DC77BE189A}"/>
              </a:ext>
            </a:extLst>
          </p:cNvPr>
          <p:cNvPicPr>
            <a:picLocks noChangeAspect="1"/>
          </p:cNvPicPr>
          <p:nvPr/>
        </p:nvPicPr>
        <p:blipFill>
          <a:blip r:embed="rId11"/>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1937068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1320844" y="3461422"/>
            <a:ext cx="2571888" cy="1089326"/>
          </a:xfrm>
        </p:spPr>
        <p:txBody>
          <a:bodyPr>
            <a:normAutofit/>
          </a:bodyPr>
          <a:lstStyle/>
          <a:p>
            <a:pPr algn="r"/>
            <a:r>
              <a:rPr lang="cs-CZ" sz="3200" b="1" dirty="0" err="1">
                <a:solidFill>
                  <a:srgbClr val="FF6600"/>
                </a:solidFill>
                <a:latin typeface="Arial" panose="020B0604020202020204" pitchFamily="34" charset="0"/>
                <a:cs typeface="Arial" panose="020B0604020202020204" pitchFamily="34" charset="0"/>
              </a:rPr>
              <a:t>Odkr</a:t>
            </a:r>
            <a:r>
              <a:rPr lang="pl-PL" sz="3200" b="1" dirty="0" err="1">
                <a:solidFill>
                  <a:srgbClr val="FF6600"/>
                </a:solidFill>
                <a:latin typeface="Arial" panose="020B0604020202020204" pitchFamily="34" charset="0"/>
                <a:cs typeface="Arial" panose="020B0604020202020204" pitchFamily="34" charset="0"/>
              </a:rPr>
              <a:t>yj</a:t>
            </a:r>
            <a:r>
              <a:rPr lang="pl-PL" sz="3200" b="1" dirty="0">
                <a:solidFill>
                  <a:srgbClr val="FF6600"/>
                </a:solidFill>
                <a:latin typeface="Arial" panose="020B0604020202020204" pitchFamily="34" charset="0"/>
                <a:cs typeface="Arial" panose="020B0604020202020204" pitchFamily="34" charset="0"/>
              </a:rPr>
              <a:t> nieznane</a:t>
            </a:r>
            <a:endParaRPr lang="cs-CZ" sz="32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522363" y="5337175"/>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8"/>
          <a:stretch>
            <a:fillRect/>
          </a:stretch>
        </p:blipFill>
        <p:spPr>
          <a:xfrm>
            <a:off x="11028363" y="4925802"/>
            <a:ext cx="1167023" cy="1167023"/>
          </a:xfrm>
          <a:prstGeom prst="rect">
            <a:avLst/>
          </a:prstGeom>
        </p:spPr>
      </p:pic>
      <p:pic>
        <p:nvPicPr>
          <p:cNvPr id="3" name="Obrázek 2">
            <a:extLst>
              <a:ext uri="{FF2B5EF4-FFF2-40B4-BE49-F238E27FC236}">
                <a16:creationId xmlns:a16="http://schemas.microsoft.com/office/drawing/2014/main" id="{9338AD16-5308-4387-9328-C24E2F150099}"/>
              </a:ext>
            </a:extLst>
          </p:cNvPr>
          <p:cNvPicPr>
            <a:picLocks noChangeAspect="1"/>
          </p:cNvPicPr>
          <p:nvPr/>
        </p:nvPicPr>
        <p:blipFill>
          <a:blip r:embed="rId9"/>
          <a:stretch>
            <a:fillRect/>
          </a:stretch>
        </p:blipFill>
        <p:spPr>
          <a:xfrm>
            <a:off x="390803" y="1570501"/>
            <a:ext cx="7500257" cy="1482481"/>
          </a:xfrm>
          <a:prstGeom prst="rect">
            <a:avLst/>
          </a:prstGeom>
        </p:spPr>
      </p:pic>
      <p:pic>
        <p:nvPicPr>
          <p:cNvPr id="5" name="Obrázek 4">
            <a:extLst>
              <a:ext uri="{FF2B5EF4-FFF2-40B4-BE49-F238E27FC236}">
                <a16:creationId xmlns:a16="http://schemas.microsoft.com/office/drawing/2014/main" id="{3619D96F-D5D7-4570-81AF-5E911045E2A4}"/>
              </a:ext>
            </a:extLst>
          </p:cNvPr>
          <p:cNvPicPr>
            <a:picLocks noChangeAspect="1"/>
          </p:cNvPicPr>
          <p:nvPr/>
        </p:nvPicPr>
        <p:blipFill>
          <a:blip r:embed="rId10"/>
          <a:stretch>
            <a:fillRect/>
          </a:stretch>
        </p:blipFill>
        <p:spPr>
          <a:xfrm>
            <a:off x="4300935" y="3264844"/>
            <a:ext cx="7500262" cy="1482482"/>
          </a:xfrm>
          <a:prstGeom prst="rect">
            <a:avLst/>
          </a:prstGeom>
        </p:spPr>
      </p:pic>
      <p:sp>
        <p:nvSpPr>
          <p:cNvPr id="15" name="Nadpis 6">
            <a:extLst>
              <a:ext uri="{FF2B5EF4-FFF2-40B4-BE49-F238E27FC236}">
                <a16:creationId xmlns:a16="http://schemas.microsoft.com/office/drawing/2014/main" id="{CCD3C539-418C-4DBB-B607-C4DD4B1ADE9F}"/>
              </a:ext>
            </a:extLst>
          </p:cNvPr>
          <p:cNvSpPr txBox="1">
            <a:spLocks/>
          </p:cNvSpPr>
          <p:nvPr/>
        </p:nvSpPr>
        <p:spPr>
          <a:xfrm>
            <a:off x="8355866" y="1806644"/>
            <a:ext cx="2137963" cy="1010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3200" b="1" i="0" u="none" strike="noStrike" kern="1200" cap="none" spc="0" normalizeH="0" baseline="0" noProof="0" dirty="0">
                <a:ln>
                  <a:noFill/>
                </a:ln>
                <a:solidFill>
                  <a:srgbClr val="000099"/>
                </a:solidFill>
                <a:effectLst/>
                <a:uLnTx/>
                <a:uFillTx/>
                <a:latin typeface="Arial" panose="020B0604020202020204" pitchFamily="34" charset="0"/>
                <a:ea typeface="+mj-ea"/>
                <a:cs typeface="Arial" panose="020B0604020202020204" pitchFamily="34" charset="0"/>
              </a:rPr>
              <a:t>Nová destinace</a:t>
            </a:r>
            <a:endParaRPr kumimoji="0" lang="cs-CZ" sz="3200" b="1" i="0" u="none" strike="noStrike" kern="1200" cap="none" spc="0" normalizeH="0" baseline="0" noProof="0" dirty="0">
              <a:ln>
                <a:noFill/>
              </a:ln>
              <a:solidFill>
                <a:srgbClr val="FF6600"/>
              </a:solidFill>
              <a:effectLst/>
              <a:uLnTx/>
              <a:uFillTx/>
              <a:latin typeface="Arial" panose="020B0604020202020204" pitchFamily="34" charset="0"/>
              <a:ea typeface="+mj-ea"/>
              <a:cs typeface="Arial" panose="020B0604020202020204" pitchFamily="34" charset="0"/>
            </a:endParaRPr>
          </a:p>
        </p:txBody>
      </p:sp>
      <p:pic>
        <p:nvPicPr>
          <p:cNvPr id="16" name="Obrázek 15">
            <a:extLst>
              <a:ext uri="{FF2B5EF4-FFF2-40B4-BE49-F238E27FC236}">
                <a16:creationId xmlns:a16="http://schemas.microsoft.com/office/drawing/2014/main" id="{2289C2E4-6F1F-4F64-84BA-716B4863703E}"/>
              </a:ext>
            </a:extLst>
          </p:cNvPr>
          <p:cNvPicPr>
            <a:picLocks noChangeAspect="1"/>
          </p:cNvPicPr>
          <p:nvPr/>
        </p:nvPicPr>
        <p:blipFill>
          <a:blip r:embed="rId11"/>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2895660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802090" y="194073"/>
            <a:ext cx="10916239" cy="542990"/>
          </a:xfrm>
        </p:spPr>
        <p:txBody>
          <a:bodyPr>
            <a:normAutofit fontScale="90000"/>
          </a:bodyPr>
          <a:lstStyle/>
          <a:p>
            <a:pPr>
              <a:lnSpc>
                <a:spcPct val="150000"/>
              </a:lnSpc>
            </a:pPr>
            <a:r>
              <a:rPr lang="pl-PL" sz="2500" b="1">
                <a:solidFill>
                  <a:srgbClr val="000099"/>
                </a:solidFill>
                <a:latin typeface="Arial" panose="020B0604020202020204" pitchFamily="34" charset="0"/>
                <a:cs typeface="Arial" panose="020B0604020202020204" pitchFamily="34" charset="0"/>
              </a:rPr>
              <a:t>Projekty /</a:t>
            </a:r>
            <a:r>
              <a:rPr lang="pl-PL" sz="2500" b="1">
                <a:solidFill>
                  <a:srgbClr val="003399"/>
                </a:solidFill>
                <a:latin typeface="Arial" panose="020B0604020202020204" pitchFamily="34" charset="0"/>
                <a:cs typeface="Arial" panose="020B0604020202020204" pitchFamily="34" charset="0"/>
              </a:rPr>
              <a:t> </a:t>
            </a:r>
            <a:r>
              <a:rPr lang="pl-PL" sz="2500" b="1">
                <a:solidFill>
                  <a:srgbClr val="FF6600"/>
                </a:solidFill>
                <a:latin typeface="Arial" panose="020B0604020202020204" pitchFamily="34" charset="0"/>
                <a:cs typeface="Arial" panose="020B0604020202020204" pitchFamily="34" charset="0"/>
              </a:rPr>
              <a:t>Projekty</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522363" y="5337175"/>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pic>
        <p:nvPicPr>
          <p:cNvPr id="4" name="Obrázek 3" descr="Obsah obrázku text, různé, snímek obrazovky, barevné&#10;&#10;Popis byl vytvořen automaticky">
            <a:extLst>
              <a:ext uri="{FF2B5EF4-FFF2-40B4-BE49-F238E27FC236}">
                <a16:creationId xmlns:a16="http://schemas.microsoft.com/office/drawing/2014/main" id="{9D4A3507-407C-4021-97F4-CBFC36171682}"/>
              </a:ext>
            </a:extLst>
          </p:cNvPr>
          <p:cNvPicPr>
            <a:picLocks noChangeAspect="1"/>
          </p:cNvPicPr>
          <p:nvPr/>
        </p:nvPicPr>
        <p:blipFill>
          <a:blip r:embed="rId8"/>
          <a:stretch>
            <a:fillRect/>
          </a:stretch>
        </p:blipFill>
        <p:spPr>
          <a:xfrm>
            <a:off x="1021390" y="826851"/>
            <a:ext cx="10171209" cy="4552603"/>
          </a:xfrm>
          <a:prstGeom prst="rect">
            <a:avLst/>
          </a:prstGeom>
        </p:spPr>
      </p:pic>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9"/>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B45C86BC-1E8F-40B4-BA29-B1691ED34837}"/>
              </a:ext>
            </a:extLst>
          </p:cNvPr>
          <p:cNvPicPr>
            <a:picLocks noChangeAspect="1"/>
          </p:cNvPicPr>
          <p:nvPr/>
        </p:nvPicPr>
        <p:blipFill>
          <a:blip r:embed="rId10"/>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3901949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802090" y="194073"/>
            <a:ext cx="10916239" cy="542990"/>
          </a:xfrm>
        </p:spPr>
        <p:txBody>
          <a:bodyPr>
            <a:normAutofit fontScale="90000"/>
          </a:bodyPr>
          <a:lstStyle/>
          <a:p>
            <a:pPr>
              <a:lnSpc>
                <a:spcPct val="150000"/>
              </a:lnSpc>
            </a:pPr>
            <a:r>
              <a:rPr lang="pl-PL" sz="2500" b="1" dirty="0">
                <a:solidFill>
                  <a:srgbClr val="000099"/>
                </a:solidFill>
                <a:latin typeface="Arial" panose="020B0604020202020204" pitchFamily="34" charset="0"/>
                <a:cs typeface="Arial" panose="020B0604020202020204" pitchFamily="34" charset="0"/>
              </a:rPr>
              <a:t>Mapa /</a:t>
            </a:r>
            <a:r>
              <a:rPr lang="pl-PL" sz="2500" b="1" dirty="0">
                <a:solidFill>
                  <a:srgbClr val="003399"/>
                </a:solidFill>
                <a:latin typeface="Arial" panose="020B0604020202020204" pitchFamily="34" charset="0"/>
                <a:cs typeface="Arial" panose="020B0604020202020204" pitchFamily="34" charset="0"/>
              </a:rPr>
              <a:t> </a:t>
            </a:r>
            <a:r>
              <a:rPr lang="pl-PL" sz="2500" b="1" dirty="0">
                <a:solidFill>
                  <a:srgbClr val="FF6600"/>
                </a:solidFill>
                <a:latin typeface="Arial" panose="020B0604020202020204" pitchFamily="34" charset="0"/>
                <a:cs typeface="Arial" panose="020B0604020202020204" pitchFamily="34" charset="0"/>
              </a:rPr>
              <a:t>Mapa</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522363" y="5337175"/>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8"/>
          <a:stretch>
            <a:fillRect/>
          </a:stretch>
        </p:blipFill>
        <p:spPr>
          <a:xfrm>
            <a:off x="11028363" y="4925802"/>
            <a:ext cx="1167023" cy="1167023"/>
          </a:xfrm>
          <a:prstGeom prst="rect">
            <a:avLst/>
          </a:prstGeom>
        </p:spPr>
      </p:pic>
      <p:pic>
        <p:nvPicPr>
          <p:cNvPr id="3" name="Obrázek 2" descr="Obsah obrázku mapa&#10;&#10;Popis byl vytvořen automaticky">
            <a:extLst>
              <a:ext uri="{FF2B5EF4-FFF2-40B4-BE49-F238E27FC236}">
                <a16:creationId xmlns:a16="http://schemas.microsoft.com/office/drawing/2014/main" id="{308C62E1-9226-44CF-968E-682D2DD4E9A8}"/>
              </a:ext>
            </a:extLst>
          </p:cNvPr>
          <p:cNvPicPr>
            <a:picLocks noChangeAspect="1"/>
          </p:cNvPicPr>
          <p:nvPr/>
        </p:nvPicPr>
        <p:blipFill>
          <a:blip r:embed="rId9"/>
          <a:stretch>
            <a:fillRect/>
          </a:stretch>
        </p:blipFill>
        <p:spPr>
          <a:xfrm>
            <a:off x="1427330" y="854306"/>
            <a:ext cx="9518165" cy="4365625"/>
          </a:xfrm>
          <a:prstGeom prst="rect">
            <a:avLst/>
          </a:prstGeom>
        </p:spPr>
      </p:pic>
      <p:pic>
        <p:nvPicPr>
          <p:cNvPr id="15" name="Obrázek 14">
            <a:extLst>
              <a:ext uri="{FF2B5EF4-FFF2-40B4-BE49-F238E27FC236}">
                <a16:creationId xmlns:a16="http://schemas.microsoft.com/office/drawing/2014/main" id="{18DF8338-6CB2-4526-8145-18607A82B3CC}"/>
              </a:ext>
            </a:extLst>
          </p:cNvPr>
          <p:cNvPicPr>
            <a:picLocks noChangeAspect="1"/>
          </p:cNvPicPr>
          <p:nvPr/>
        </p:nvPicPr>
        <p:blipFill>
          <a:blip r:embed="rId10"/>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3660022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3535680" y="1314735"/>
            <a:ext cx="5120640" cy="1405973"/>
          </a:xfrm>
        </p:spPr>
        <p:txBody>
          <a:bodyPr>
            <a:noAutofit/>
          </a:bodyPr>
          <a:lstStyle/>
          <a:p>
            <a:pPr algn="ctr">
              <a:lnSpc>
                <a:spcPct val="150000"/>
              </a:lnSpc>
            </a:pPr>
            <a:r>
              <a:rPr lang="pl-PL" sz="2800" b="1" dirty="0" err="1">
                <a:solidFill>
                  <a:srgbClr val="000099"/>
                </a:solidFill>
                <a:latin typeface="Arial" panose="020B0604020202020204" pitchFamily="34" charset="0"/>
                <a:cs typeface="Arial" panose="020B0604020202020204" pitchFamily="34" charset="0"/>
              </a:rPr>
              <a:t>Toulky</a:t>
            </a:r>
            <a:r>
              <a:rPr lang="pl-PL" sz="2800" b="1" dirty="0">
                <a:solidFill>
                  <a:srgbClr val="000099"/>
                </a:solidFill>
                <a:latin typeface="Arial" panose="020B0604020202020204" pitchFamily="34" charset="0"/>
                <a:cs typeface="Arial" panose="020B0604020202020204" pitchFamily="34" charset="0"/>
              </a:rPr>
              <a:t> </a:t>
            </a:r>
            <a:r>
              <a:rPr lang="cs-CZ" sz="2800" b="1" dirty="0">
                <a:solidFill>
                  <a:srgbClr val="000099"/>
                </a:solidFill>
                <a:latin typeface="Arial" panose="020B0604020202020204" pitchFamily="34" charset="0"/>
                <a:cs typeface="Arial" panose="020B0604020202020204" pitchFamily="34" charset="0"/>
              </a:rPr>
              <a:t>pohraničím</a:t>
            </a:r>
            <a:br>
              <a:rPr lang="pl-PL" sz="2800" b="1" dirty="0">
                <a:solidFill>
                  <a:srgbClr val="003399"/>
                </a:solidFill>
                <a:latin typeface="Arial" panose="020B0604020202020204" pitchFamily="34" charset="0"/>
                <a:cs typeface="Arial" panose="020B0604020202020204" pitchFamily="34" charset="0"/>
              </a:rPr>
            </a:br>
            <a:r>
              <a:rPr lang="pl-PL" sz="2800" b="1" dirty="0">
                <a:solidFill>
                  <a:srgbClr val="FF6600"/>
                </a:solidFill>
                <a:latin typeface="Arial" panose="020B0604020202020204" pitchFamily="34" charset="0"/>
                <a:cs typeface="Arial" panose="020B0604020202020204" pitchFamily="34" charset="0"/>
              </a:rPr>
              <a:t>Wędrówki po pograniczu</a:t>
            </a:r>
            <a:endParaRPr lang="cs-CZ" sz="28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522363" y="5337175"/>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8"/>
          <a:stretch>
            <a:fillRect/>
          </a:stretch>
        </p:blipFill>
        <p:spPr>
          <a:xfrm>
            <a:off x="11028363" y="4925802"/>
            <a:ext cx="1167023" cy="1167023"/>
          </a:xfrm>
          <a:prstGeom prst="rect">
            <a:avLst/>
          </a:prstGeom>
        </p:spPr>
      </p:pic>
      <p:pic>
        <p:nvPicPr>
          <p:cNvPr id="3" name="Obrázek 2">
            <a:extLst>
              <a:ext uri="{FF2B5EF4-FFF2-40B4-BE49-F238E27FC236}">
                <a16:creationId xmlns:a16="http://schemas.microsoft.com/office/drawing/2014/main" id="{91E4D93E-DC61-4A84-ADBC-9D4D7AC593BE}"/>
              </a:ext>
            </a:extLst>
          </p:cNvPr>
          <p:cNvPicPr>
            <a:picLocks noChangeAspect="1"/>
          </p:cNvPicPr>
          <p:nvPr/>
        </p:nvPicPr>
        <p:blipFill>
          <a:blip r:embed="rId9"/>
          <a:stretch>
            <a:fillRect/>
          </a:stretch>
        </p:blipFill>
        <p:spPr>
          <a:xfrm>
            <a:off x="1680741" y="3220782"/>
            <a:ext cx="2162167" cy="658785"/>
          </a:xfrm>
          <a:prstGeom prst="rect">
            <a:avLst/>
          </a:prstGeom>
        </p:spPr>
      </p:pic>
      <p:pic>
        <p:nvPicPr>
          <p:cNvPr id="5" name="Obrázek 4">
            <a:extLst>
              <a:ext uri="{FF2B5EF4-FFF2-40B4-BE49-F238E27FC236}">
                <a16:creationId xmlns:a16="http://schemas.microsoft.com/office/drawing/2014/main" id="{2815F864-0CE3-42BB-9CE9-40413BF5E1F6}"/>
              </a:ext>
            </a:extLst>
          </p:cNvPr>
          <p:cNvPicPr>
            <a:picLocks noChangeAspect="1"/>
          </p:cNvPicPr>
          <p:nvPr/>
        </p:nvPicPr>
        <p:blipFill>
          <a:blip r:embed="rId10"/>
          <a:stretch>
            <a:fillRect/>
          </a:stretch>
        </p:blipFill>
        <p:spPr>
          <a:xfrm>
            <a:off x="1653407" y="4191624"/>
            <a:ext cx="2189501" cy="657706"/>
          </a:xfrm>
          <a:prstGeom prst="rect">
            <a:avLst/>
          </a:prstGeom>
        </p:spPr>
      </p:pic>
      <p:pic>
        <p:nvPicPr>
          <p:cNvPr id="8" name="Obrázek 7" descr="Obsah obrázku text, klipart&#10;&#10;Popis byl vytvořen automaticky">
            <a:extLst>
              <a:ext uri="{FF2B5EF4-FFF2-40B4-BE49-F238E27FC236}">
                <a16:creationId xmlns:a16="http://schemas.microsoft.com/office/drawing/2014/main" id="{C5694150-1AEE-4944-970D-02FA527884C6}"/>
              </a:ext>
            </a:extLst>
          </p:cNvPr>
          <p:cNvPicPr>
            <a:picLocks noChangeAspect="1"/>
          </p:cNvPicPr>
          <p:nvPr/>
        </p:nvPicPr>
        <p:blipFill>
          <a:blip r:embed="rId11"/>
          <a:stretch>
            <a:fillRect/>
          </a:stretch>
        </p:blipFill>
        <p:spPr>
          <a:xfrm>
            <a:off x="4249747" y="3711176"/>
            <a:ext cx="2433209" cy="542990"/>
          </a:xfrm>
          <a:prstGeom prst="rect">
            <a:avLst/>
          </a:prstGeom>
        </p:spPr>
      </p:pic>
      <p:pic>
        <p:nvPicPr>
          <p:cNvPr id="16" name="Obrázek 15">
            <a:extLst>
              <a:ext uri="{FF2B5EF4-FFF2-40B4-BE49-F238E27FC236}">
                <a16:creationId xmlns:a16="http://schemas.microsoft.com/office/drawing/2014/main" id="{CA53ADE7-A44E-40ED-B069-44E3BBC4A6F9}"/>
              </a:ext>
            </a:extLst>
          </p:cNvPr>
          <p:cNvPicPr>
            <a:picLocks noChangeAspect="1"/>
          </p:cNvPicPr>
          <p:nvPr/>
        </p:nvPicPr>
        <p:blipFill>
          <a:blip r:embed="rId12"/>
          <a:stretch>
            <a:fillRect/>
          </a:stretch>
        </p:blipFill>
        <p:spPr>
          <a:xfrm>
            <a:off x="6970131" y="3099179"/>
            <a:ext cx="3314440" cy="611996"/>
          </a:xfrm>
          <a:prstGeom prst="rect">
            <a:avLst/>
          </a:prstGeom>
        </p:spPr>
      </p:pic>
      <p:pic>
        <p:nvPicPr>
          <p:cNvPr id="19" name="Obrázek 18">
            <a:extLst>
              <a:ext uri="{FF2B5EF4-FFF2-40B4-BE49-F238E27FC236}">
                <a16:creationId xmlns:a16="http://schemas.microsoft.com/office/drawing/2014/main" id="{A5D7BE1D-4017-4935-82B0-B1EFED84886B}"/>
              </a:ext>
            </a:extLst>
          </p:cNvPr>
          <p:cNvPicPr>
            <a:picLocks noChangeAspect="1"/>
          </p:cNvPicPr>
          <p:nvPr/>
        </p:nvPicPr>
        <p:blipFill>
          <a:blip r:embed="rId13"/>
          <a:stretch>
            <a:fillRect/>
          </a:stretch>
        </p:blipFill>
        <p:spPr>
          <a:xfrm>
            <a:off x="7272242" y="4168445"/>
            <a:ext cx="2628900" cy="680885"/>
          </a:xfrm>
          <a:prstGeom prst="rect">
            <a:avLst/>
          </a:prstGeom>
        </p:spPr>
      </p:pic>
      <p:sp>
        <p:nvSpPr>
          <p:cNvPr id="20" name="Nadpis 6">
            <a:extLst>
              <a:ext uri="{FF2B5EF4-FFF2-40B4-BE49-F238E27FC236}">
                <a16:creationId xmlns:a16="http://schemas.microsoft.com/office/drawing/2014/main" id="{65F917EC-24C8-495D-9219-2A6DBD88AE3E}"/>
              </a:ext>
            </a:extLst>
          </p:cNvPr>
          <p:cNvSpPr txBox="1">
            <a:spLocks/>
          </p:cNvSpPr>
          <p:nvPr/>
        </p:nvSpPr>
        <p:spPr>
          <a:xfrm>
            <a:off x="954490" y="346473"/>
            <a:ext cx="10916239" cy="54299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pl-PL" sz="2500" b="1" i="0" u="none" strike="noStrike" kern="1200" cap="none" spc="0" normalizeH="0" baseline="0" noProof="0">
                <a:ln>
                  <a:noFill/>
                </a:ln>
                <a:solidFill>
                  <a:srgbClr val="000099"/>
                </a:solidFill>
                <a:effectLst/>
                <a:uLnTx/>
                <a:uFillTx/>
                <a:latin typeface="Arial" panose="020B0604020202020204" pitchFamily="34" charset="0"/>
                <a:ea typeface="+mj-ea"/>
                <a:cs typeface="Arial" panose="020B0604020202020204" pitchFamily="34" charset="0"/>
              </a:rPr>
              <a:t>Podcast /</a:t>
            </a:r>
            <a:r>
              <a:rPr kumimoji="0" lang="pl-PL" sz="2500" b="1" i="0" u="none" strike="noStrike" kern="1200" cap="none" spc="0" normalizeH="0" baseline="0" noProof="0">
                <a:ln>
                  <a:noFill/>
                </a:ln>
                <a:solidFill>
                  <a:srgbClr val="003399"/>
                </a:solidFill>
                <a:effectLst/>
                <a:uLnTx/>
                <a:uFillTx/>
                <a:latin typeface="Arial" panose="020B0604020202020204" pitchFamily="34" charset="0"/>
                <a:ea typeface="+mj-ea"/>
                <a:cs typeface="Arial" panose="020B0604020202020204" pitchFamily="34" charset="0"/>
              </a:rPr>
              <a:t> </a:t>
            </a:r>
            <a:r>
              <a:rPr kumimoji="0" lang="pl-PL" sz="2500" b="1" i="0" u="none" strike="noStrike" kern="1200" cap="none" spc="0" normalizeH="0" baseline="0" noProof="0">
                <a:ln>
                  <a:noFill/>
                </a:ln>
                <a:solidFill>
                  <a:srgbClr val="FF6600"/>
                </a:solidFill>
                <a:effectLst/>
                <a:uLnTx/>
                <a:uFillTx/>
                <a:latin typeface="Arial" panose="020B0604020202020204" pitchFamily="34" charset="0"/>
                <a:ea typeface="+mj-ea"/>
                <a:cs typeface="Arial" panose="020B0604020202020204" pitchFamily="34" charset="0"/>
              </a:rPr>
              <a:t>Podcast</a:t>
            </a:r>
            <a:endParaRPr kumimoji="0" lang="cs-CZ" sz="2500" b="1" i="0" u="none" strike="noStrike" kern="1200" cap="none" spc="0" normalizeH="0" baseline="0" noProof="0" dirty="0">
              <a:ln>
                <a:noFill/>
              </a:ln>
              <a:solidFill>
                <a:srgbClr val="FF6600"/>
              </a:solidFill>
              <a:effectLst/>
              <a:uLnTx/>
              <a:uFillTx/>
              <a:latin typeface="Arial" panose="020B0604020202020204" pitchFamily="34" charset="0"/>
              <a:ea typeface="+mj-ea"/>
              <a:cs typeface="Arial" panose="020B0604020202020204" pitchFamily="34" charset="0"/>
            </a:endParaRPr>
          </a:p>
        </p:txBody>
      </p:sp>
      <p:pic>
        <p:nvPicPr>
          <p:cNvPr id="18" name="Obrázek 17">
            <a:extLst>
              <a:ext uri="{FF2B5EF4-FFF2-40B4-BE49-F238E27FC236}">
                <a16:creationId xmlns:a16="http://schemas.microsoft.com/office/drawing/2014/main" id="{33E2D98A-0A62-4CAE-BFBE-44E27CD9754B}"/>
              </a:ext>
            </a:extLst>
          </p:cNvPr>
          <p:cNvPicPr>
            <a:picLocks noChangeAspect="1"/>
          </p:cNvPicPr>
          <p:nvPr/>
        </p:nvPicPr>
        <p:blipFill>
          <a:blip r:embed="rId14"/>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1581580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522363" y="5337175"/>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sp>
        <p:nvSpPr>
          <p:cNvPr id="20" name="Nadpis 6">
            <a:extLst>
              <a:ext uri="{FF2B5EF4-FFF2-40B4-BE49-F238E27FC236}">
                <a16:creationId xmlns:a16="http://schemas.microsoft.com/office/drawing/2014/main" id="{65F917EC-24C8-495D-9219-2A6DBD88AE3E}"/>
              </a:ext>
            </a:extLst>
          </p:cNvPr>
          <p:cNvSpPr txBox="1">
            <a:spLocks/>
          </p:cNvSpPr>
          <p:nvPr/>
        </p:nvSpPr>
        <p:spPr>
          <a:xfrm>
            <a:off x="954490" y="346473"/>
            <a:ext cx="10916239" cy="54299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pl-PL" sz="2500" b="1" i="0" u="none" strike="noStrike" kern="1200" cap="none" spc="0" normalizeH="0" baseline="0" noProof="0">
                <a:ln>
                  <a:noFill/>
                </a:ln>
                <a:solidFill>
                  <a:srgbClr val="000099"/>
                </a:solidFill>
                <a:effectLst/>
                <a:uLnTx/>
                <a:uFillTx/>
                <a:latin typeface="Arial" panose="020B0604020202020204" pitchFamily="34" charset="0"/>
                <a:ea typeface="+mj-ea"/>
                <a:cs typeface="Arial" panose="020B0604020202020204" pitchFamily="34" charset="0"/>
              </a:rPr>
              <a:t>Podcast /</a:t>
            </a:r>
            <a:r>
              <a:rPr kumimoji="0" lang="pl-PL" sz="2500" b="1" i="0" u="none" strike="noStrike" kern="1200" cap="none" spc="0" normalizeH="0" baseline="0" noProof="0">
                <a:ln>
                  <a:noFill/>
                </a:ln>
                <a:solidFill>
                  <a:srgbClr val="003399"/>
                </a:solidFill>
                <a:effectLst/>
                <a:uLnTx/>
                <a:uFillTx/>
                <a:latin typeface="Arial" panose="020B0604020202020204" pitchFamily="34" charset="0"/>
                <a:ea typeface="+mj-ea"/>
                <a:cs typeface="Arial" panose="020B0604020202020204" pitchFamily="34" charset="0"/>
              </a:rPr>
              <a:t> </a:t>
            </a:r>
            <a:r>
              <a:rPr kumimoji="0" lang="pl-PL" sz="2500" b="1" i="0" u="none" strike="noStrike" kern="1200" cap="none" spc="0" normalizeH="0" baseline="0" noProof="0">
                <a:ln>
                  <a:noFill/>
                </a:ln>
                <a:solidFill>
                  <a:srgbClr val="FF6600"/>
                </a:solidFill>
                <a:effectLst/>
                <a:uLnTx/>
                <a:uFillTx/>
                <a:latin typeface="Arial" panose="020B0604020202020204" pitchFamily="34" charset="0"/>
                <a:ea typeface="+mj-ea"/>
                <a:cs typeface="Arial" panose="020B0604020202020204" pitchFamily="34" charset="0"/>
              </a:rPr>
              <a:t>Podcast</a:t>
            </a:r>
            <a:endParaRPr kumimoji="0" lang="cs-CZ" sz="2500" b="1" i="0" u="none" strike="noStrike" kern="1200" cap="none" spc="0" normalizeH="0" baseline="0" noProof="0" dirty="0">
              <a:ln>
                <a:noFill/>
              </a:ln>
              <a:solidFill>
                <a:srgbClr val="FF6600"/>
              </a:solidFill>
              <a:effectLst/>
              <a:uLnTx/>
              <a:uFillTx/>
              <a:latin typeface="Arial" panose="020B0604020202020204" pitchFamily="34" charset="0"/>
              <a:ea typeface="+mj-ea"/>
              <a:cs typeface="Arial" panose="020B0604020202020204" pitchFamily="34" charset="0"/>
            </a:endParaRPr>
          </a:p>
        </p:txBody>
      </p:sp>
      <p:pic>
        <p:nvPicPr>
          <p:cNvPr id="15" name="Obrázek 14" descr="Obsah obrázku text, snímek obrazovky, obrazovka, černá&#10;&#10;Popis byl vytvořen automaticky">
            <a:extLst>
              <a:ext uri="{FF2B5EF4-FFF2-40B4-BE49-F238E27FC236}">
                <a16:creationId xmlns:a16="http://schemas.microsoft.com/office/drawing/2014/main" id="{AC2D07C7-4E39-41E3-B633-7ED02380FBC0}"/>
              </a:ext>
            </a:extLst>
          </p:cNvPr>
          <p:cNvPicPr>
            <a:picLocks noChangeAspect="1"/>
          </p:cNvPicPr>
          <p:nvPr/>
        </p:nvPicPr>
        <p:blipFill>
          <a:blip r:embed="rId8"/>
          <a:stretch>
            <a:fillRect/>
          </a:stretch>
        </p:blipFill>
        <p:spPr>
          <a:xfrm>
            <a:off x="195402" y="902287"/>
            <a:ext cx="6011672" cy="2753897"/>
          </a:xfrm>
          <a:prstGeom prst="rect">
            <a:avLst/>
          </a:prstGeom>
        </p:spPr>
      </p:pic>
      <p:pic>
        <p:nvPicPr>
          <p:cNvPr id="21" name="Obrázek 20">
            <a:extLst>
              <a:ext uri="{FF2B5EF4-FFF2-40B4-BE49-F238E27FC236}">
                <a16:creationId xmlns:a16="http://schemas.microsoft.com/office/drawing/2014/main" id="{24549D7F-9906-46A2-BF64-354B900CF766}"/>
              </a:ext>
            </a:extLst>
          </p:cNvPr>
          <p:cNvPicPr>
            <a:picLocks noChangeAspect="1"/>
          </p:cNvPicPr>
          <p:nvPr/>
        </p:nvPicPr>
        <p:blipFill>
          <a:blip r:embed="rId9"/>
          <a:stretch>
            <a:fillRect/>
          </a:stretch>
        </p:blipFill>
        <p:spPr>
          <a:xfrm>
            <a:off x="4260788" y="2240390"/>
            <a:ext cx="7429501" cy="3184072"/>
          </a:xfrm>
          <a:prstGeom prst="rect">
            <a:avLst/>
          </a:prstGeom>
        </p:spPr>
      </p:pic>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10"/>
          <a:stretch>
            <a:fillRect/>
          </a:stretch>
        </p:blipFill>
        <p:spPr>
          <a:xfrm>
            <a:off x="11028363" y="4925802"/>
            <a:ext cx="1167023" cy="1167023"/>
          </a:xfrm>
          <a:prstGeom prst="rect">
            <a:avLst/>
          </a:prstGeom>
        </p:spPr>
      </p:pic>
      <p:pic>
        <p:nvPicPr>
          <p:cNvPr id="16" name="Obrázek 15">
            <a:extLst>
              <a:ext uri="{FF2B5EF4-FFF2-40B4-BE49-F238E27FC236}">
                <a16:creationId xmlns:a16="http://schemas.microsoft.com/office/drawing/2014/main" id="{C7422763-86BF-4327-95FB-5D51FE801726}"/>
              </a:ext>
            </a:extLst>
          </p:cNvPr>
          <p:cNvPicPr>
            <a:picLocks noChangeAspect="1"/>
          </p:cNvPicPr>
          <p:nvPr/>
        </p:nvPicPr>
        <p:blipFill>
          <a:blip r:embed="rId11"/>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2943392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2492733" y="2052296"/>
            <a:ext cx="8625480" cy="1670824"/>
          </a:xfrm>
        </p:spPr>
        <p:txBody>
          <a:bodyPr>
            <a:noAutofit/>
          </a:bodyPr>
          <a:lstStyle/>
          <a:p>
            <a:pPr>
              <a:lnSpc>
                <a:spcPct val="100000"/>
              </a:lnSpc>
            </a:pPr>
            <a:r>
              <a:rPr lang="cs-CZ" sz="3600" b="1" dirty="0">
                <a:solidFill>
                  <a:srgbClr val="003399"/>
                </a:solidFill>
                <a:latin typeface="Arial" panose="020B0604020202020204" pitchFamily="34" charset="0"/>
                <a:cs typeface="Arial" panose="020B0604020202020204" pitchFamily="34" charset="0"/>
              </a:rPr>
              <a:t>Děkuji za pozornost</a:t>
            </a:r>
            <a:br>
              <a:rPr lang="cs-CZ" sz="3600" b="1" dirty="0">
                <a:solidFill>
                  <a:srgbClr val="003399"/>
                </a:solidFill>
                <a:latin typeface="Arial" panose="020B0604020202020204" pitchFamily="34" charset="0"/>
                <a:cs typeface="Arial" panose="020B0604020202020204" pitchFamily="34" charset="0"/>
              </a:rPr>
            </a:br>
            <a:r>
              <a:rPr lang="cs-CZ" sz="3600" b="1" dirty="0" err="1">
                <a:solidFill>
                  <a:srgbClr val="FF6600"/>
                </a:solidFill>
                <a:latin typeface="Arial" panose="020B0604020202020204" pitchFamily="34" charset="0"/>
                <a:cs typeface="Arial" panose="020B0604020202020204" pitchFamily="34" charset="0"/>
              </a:rPr>
              <a:t>Dziękuję</a:t>
            </a:r>
            <a:r>
              <a:rPr lang="cs-CZ" sz="3600" b="1" dirty="0">
                <a:solidFill>
                  <a:srgbClr val="FF6600"/>
                </a:solidFill>
                <a:latin typeface="Arial" panose="020B0604020202020204" pitchFamily="34" charset="0"/>
                <a:cs typeface="Arial" panose="020B0604020202020204" pitchFamily="34" charset="0"/>
              </a:rPr>
              <a:t> za </a:t>
            </a:r>
            <a:r>
              <a:rPr lang="cs-CZ" sz="3600" b="1" dirty="0" err="1">
                <a:solidFill>
                  <a:srgbClr val="FF6600"/>
                </a:solidFill>
                <a:latin typeface="Arial" panose="020B0604020202020204" pitchFamily="34" charset="0"/>
                <a:cs typeface="Arial" panose="020B0604020202020204" pitchFamily="34" charset="0"/>
              </a:rPr>
              <a:t>uwagę</a:t>
            </a:r>
            <a:endParaRPr lang="cs-CZ" sz="36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389840" y="1121078"/>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2918" y="2626088"/>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6411" y="4935815"/>
            <a:ext cx="766858" cy="1144648"/>
          </a:xfrm>
          <a:prstGeom prst="rect">
            <a:avLst/>
          </a:prstGeom>
        </p:spPr>
      </p:pic>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6"/>
          <a:stretch>
            <a:fillRect/>
          </a:stretch>
        </p:blipFill>
        <p:spPr>
          <a:xfrm>
            <a:off x="1157566" y="5697538"/>
            <a:ext cx="1167023" cy="1167023"/>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7"/>
          <a:stretch>
            <a:fillRect/>
          </a:stretch>
        </p:blipFill>
        <p:spPr>
          <a:xfrm>
            <a:off x="766763" y="418465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8"/>
          <a:stretch>
            <a:fillRect/>
          </a:stretch>
        </p:blipFill>
        <p:spPr>
          <a:xfrm>
            <a:off x="11229835" y="5702022"/>
            <a:ext cx="390803" cy="390803"/>
          </a:xfrm>
          <a:prstGeom prst="rect">
            <a:avLst/>
          </a:prstGeom>
        </p:spPr>
      </p:pic>
      <p:pic>
        <p:nvPicPr>
          <p:cNvPr id="16" name="Grafický objekt 15">
            <a:extLst>
              <a:ext uri="{FF2B5EF4-FFF2-40B4-BE49-F238E27FC236}">
                <a16:creationId xmlns:a16="http://schemas.microsoft.com/office/drawing/2014/main" id="{FDA727DA-6EBA-4798-AE23-861AE025FF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32868" y="3995848"/>
            <a:ext cx="2475549" cy="584775"/>
          </a:xfrm>
          <a:prstGeom prst="rect">
            <a:avLst/>
          </a:prstGeom>
        </p:spPr>
      </p:pic>
      <p:pic>
        <p:nvPicPr>
          <p:cNvPr id="17" name="Obrázek 16">
            <a:extLst>
              <a:ext uri="{FF2B5EF4-FFF2-40B4-BE49-F238E27FC236}">
                <a16:creationId xmlns:a16="http://schemas.microsoft.com/office/drawing/2014/main" id="{85D13087-EBBA-4071-A581-D8FC44231FB3}"/>
              </a:ext>
            </a:extLst>
          </p:cNvPr>
          <p:cNvPicPr>
            <a:picLocks noChangeAspect="1"/>
          </p:cNvPicPr>
          <p:nvPr/>
        </p:nvPicPr>
        <p:blipFill>
          <a:blip r:embed="rId11"/>
          <a:stretch>
            <a:fillRect/>
          </a:stretch>
        </p:blipFill>
        <p:spPr>
          <a:xfrm>
            <a:off x="8587193" y="3883012"/>
            <a:ext cx="2296611" cy="835656"/>
          </a:xfrm>
          <a:prstGeom prst="rect">
            <a:avLst/>
          </a:prstGeom>
        </p:spPr>
      </p:pic>
      <p:pic>
        <p:nvPicPr>
          <p:cNvPr id="18" name="Obrázek 17">
            <a:extLst>
              <a:ext uri="{FF2B5EF4-FFF2-40B4-BE49-F238E27FC236}">
                <a16:creationId xmlns:a16="http://schemas.microsoft.com/office/drawing/2014/main" id="{C4B9A1A4-BADE-4159-B159-AA868022E81F}"/>
              </a:ext>
            </a:extLst>
          </p:cNvPr>
          <p:cNvPicPr>
            <a:picLocks noChangeAspect="1"/>
          </p:cNvPicPr>
          <p:nvPr/>
        </p:nvPicPr>
        <p:blipFill>
          <a:blip r:embed="rId12"/>
          <a:stretch>
            <a:fillRect/>
          </a:stretch>
        </p:blipFill>
        <p:spPr>
          <a:xfrm>
            <a:off x="5451125" y="4066402"/>
            <a:ext cx="2197018" cy="468876"/>
          </a:xfrm>
          <a:prstGeom prst="rect">
            <a:avLst/>
          </a:prstGeom>
        </p:spPr>
      </p:pic>
      <p:pic>
        <p:nvPicPr>
          <p:cNvPr id="15" name="Obrázek 14">
            <a:extLst>
              <a:ext uri="{FF2B5EF4-FFF2-40B4-BE49-F238E27FC236}">
                <a16:creationId xmlns:a16="http://schemas.microsoft.com/office/drawing/2014/main" id="{FCDD13CD-FF8F-49EF-A8A4-F4555645C366}"/>
              </a:ext>
            </a:extLst>
          </p:cNvPr>
          <p:cNvPicPr>
            <a:picLocks noChangeAspect="1"/>
          </p:cNvPicPr>
          <p:nvPr/>
        </p:nvPicPr>
        <p:blipFill>
          <a:blip r:embed="rId13"/>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193138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
                                        <p:tgtEl>
                                          <p:spTgt spid="1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
                                        <p:tgtEl>
                                          <p:spTgt spid="9"/>
                                        </p:tgtEl>
                                      </p:cBhvr>
                                    </p:animEffect>
                                  </p:childTnLst>
                                </p:cTn>
                              </p:par>
                            </p:childTnLst>
                          </p:cTn>
                        </p:par>
                        <p:par>
                          <p:cTn id="15" fill="hold">
                            <p:stCondLst>
                              <p:cond delay="7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
                                        <p:tgtEl>
                                          <p:spTgt spid="11"/>
                                        </p:tgtEl>
                                      </p:cBhvr>
                                    </p:animEffect>
                                  </p:childTnLst>
                                </p:cTn>
                              </p:par>
                            </p:childTnLst>
                          </p:cTn>
                        </p:par>
                        <p:par>
                          <p:cTn id="19" fill="hold">
                            <p:stCondLst>
                              <p:cond delay="900"/>
                            </p:stCondLst>
                            <p:childTnLst>
                              <p:par>
                                <p:cTn id="20" presetID="10" presetClass="entr" presetSubtype="0" fill="hold" nodeType="after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
                                        <p:tgtEl>
                                          <p:spTgt spid="12"/>
                                        </p:tgtEl>
                                      </p:cBhvr>
                                    </p:animEffect>
                                  </p:childTnLst>
                                </p:cTn>
                              </p:par>
                            </p:childTnLst>
                          </p:cTn>
                        </p:par>
                        <p:par>
                          <p:cTn id="23" fill="hold">
                            <p:stCondLst>
                              <p:cond delay="16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
                                        <p:tgtEl>
                                          <p:spTgt spid="13"/>
                                        </p:tgtEl>
                                      </p:cBhvr>
                                    </p:animEffect>
                                  </p:childTnLst>
                                </p:cTn>
                              </p:par>
                            </p:childTnLst>
                          </p:cTn>
                        </p:par>
                        <p:par>
                          <p:cTn id="27" fill="hold">
                            <p:stCondLst>
                              <p:cond delay="1800"/>
                            </p:stCondLst>
                            <p:childTnLst>
                              <p:par>
                                <p:cTn id="28" presetID="10" presetClass="entr" presetSubtype="0" fill="hold" nodeType="after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
                                        <p:tgtEl>
                                          <p:spTgt spid="14"/>
                                        </p:tgtEl>
                                      </p:cBhvr>
                                    </p:animEffect>
                                  </p:childTnLst>
                                </p:cTn>
                              </p:par>
                              <p:par>
                                <p:cTn id="31" presetID="10" presetClass="entr" presetSubtype="0" fill="hold" nodeType="withEffect">
                                  <p:stCondLst>
                                    <p:cond delay="5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711724" y="724433"/>
            <a:ext cx="9074508" cy="2943499"/>
          </a:xfrm>
        </p:spPr>
        <p:txBody>
          <a:bodyPr>
            <a:noAutofit/>
          </a:bodyPr>
          <a:lstStyle/>
          <a:p>
            <a:pPr>
              <a:lnSpc>
                <a:spcPct val="150000"/>
              </a:lnSpc>
            </a:pPr>
            <a:r>
              <a:rPr kumimoji="0" lang="cs-CZ" altLang="cs-CZ" sz="4000" b="1" i="0" u="none" strike="noStrike" kern="1200" cap="none" spc="0" normalizeH="0" baseline="0" noProof="0" dirty="0">
                <a:ln>
                  <a:noFill/>
                </a:ln>
                <a:solidFill>
                  <a:srgbClr val="000099"/>
                </a:solidFill>
                <a:effectLst/>
                <a:uLnTx/>
                <a:uFillTx/>
                <a:latin typeface="Arial" charset="0"/>
                <a:ea typeface="+mj-ea"/>
                <a:cs typeface="Arial" charset="0"/>
              </a:rPr>
              <a:t>Fond malých projektů</a:t>
            </a:r>
            <a:br>
              <a:rPr kumimoji="0" lang="cs-CZ" altLang="cs-CZ" sz="4800" b="1" i="0" u="none" strike="noStrike" kern="1200" cap="none" spc="0" normalizeH="0" baseline="0" noProof="0" dirty="0">
                <a:ln>
                  <a:noFill/>
                </a:ln>
                <a:solidFill>
                  <a:srgbClr val="000099"/>
                </a:solidFill>
                <a:effectLst/>
                <a:uLnTx/>
                <a:uFillTx/>
                <a:latin typeface="Arial" charset="0"/>
                <a:ea typeface="+mj-ea"/>
                <a:cs typeface="Arial" charset="0"/>
              </a:rPr>
            </a:br>
            <a:r>
              <a:rPr kumimoji="0" lang="pl-PL" altLang="cs-CZ" sz="4000" b="1" i="0" u="none" strike="noStrike" kern="1200" cap="none" spc="0" normalizeH="0" baseline="0" noProof="0" dirty="0">
                <a:ln>
                  <a:noFill/>
                </a:ln>
                <a:solidFill>
                  <a:srgbClr val="FF6600"/>
                </a:solidFill>
                <a:effectLst/>
                <a:uLnTx/>
                <a:uFillTx/>
                <a:latin typeface="Arial" charset="0"/>
                <a:ea typeface="+mj-ea"/>
                <a:cs typeface="Arial" charset="0"/>
              </a:rPr>
              <a:t>Fundusz Małych </a:t>
            </a:r>
            <a:r>
              <a:rPr lang="pl-PL" altLang="cs-CZ" sz="4000" b="1" dirty="0">
                <a:solidFill>
                  <a:srgbClr val="FF6600"/>
                </a:solidFill>
                <a:latin typeface="Arial" charset="0"/>
                <a:cs typeface="Arial" charset="0"/>
              </a:rPr>
              <a:t>P</a:t>
            </a:r>
            <a:r>
              <a:rPr kumimoji="0" lang="pl-PL" altLang="cs-CZ" sz="4000" b="1" i="0" u="none" strike="noStrike" kern="1200" cap="none" spc="0" normalizeH="0" baseline="0" noProof="0" dirty="0" err="1">
                <a:ln>
                  <a:noFill/>
                </a:ln>
                <a:solidFill>
                  <a:srgbClr val="FF6600"/>
                </a:solidFill>
                <a:effectLst/>
                <a:uLnTx/>
                <a:uFillTx/>
                <a:latin typeface="Arial" charset="0"/>
                <a:ea typeface="+mj-ea"/>
                <a:cs typeface="Arial" charset="0"/>
              </a:rPr>
              <a:t>rojektów</a:t>
            </a:r>
            <a:endParaRPr lang="cs-CZ" sz="48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522363" y="5337175"/>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6"/>
          <a:stretch>
            <a:fillRect/>
          </a:stretch>
        </p:blipFill>
        <p:spPr>
          <a:xfrm>
            <a:off x="11028363" y="4925802"/>
            <a:ext cx="1167023" cy="1167023"/>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7"/>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8"/>
          <a:stretch>
            <a:fillRect/>
          </a:stretch>
        </p:blipFill>
        <p:spPr>
          <a:xfrm>
            <a:off x="11801197" y="0"/>
            <a:ext cx="390803" cy="390803"/>
          </a:xfrm>
          <a:prstGeom prst="rect">
            <a:avLst/>
          </a:prstGeom>
        </p:spPr>
      </p:pic>
      <p:pic>
        <p:nvPicPr>
          <p:cNvPr id="19" name="Grafický objekt 18">
            <a:extLst>
              <a:ext uri="{FF2B5EF4-FFF2-40B4-BE49-F238E27FC236}">
                <a16:creationId xmlns:a16="http://schemas.microsoft.com/office/drawing/2014/main" id="{BF1C93CA-4599-453E-8FA9-2D08F2400A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9843" y="3896287"/>
            <a:ext cx="2475549" cy="584775"/>
          </a:xfrm>
          <a:prstGeom prst="rect">
            <a:avLst/>
          </a:prstGeom>
        </p:spPr>
      </p:pic>
      <p:pic>
        <p:nvPicPr>
          <p:cNvPr id="15" name="Obrázek 14">
            <a:extLst>
              <a:ext uri="{FF2B5EF4-FFF2-40B4-BE49-F238E27FC236}">
                <a16:creationId xmlns:a16="http://schemas.microsoft.com/office/drawing/2014/main" id="{E0B18877-9780-4344-81E2-3E724685EBA8}"/>
              </a:ext>
            </a:extLst>
          </p:cNvPr>
          <p:cNvPicPr>
            <a:picLocks noChangeAspect="1"/>
          </p:cNvPicPr>
          <p:nvPr/>
        </p:nvPicPr>
        <p:blipFill>
          <a:blip r:embed="rId11"/>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279019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746620" y="365126"/>
            <a:ext cx="10810642" cy="542990"/>
          </a:xfrm>
        </p:spPr>
        <p:txBody>
          <a:bodyPr>
            <a:normAutofit fontScale="90000"/>
          </a:bodyPr>
          <a:lstStyle/>
          <a:p>
            <a:pPr>
              <a:lnSpc>
                <a:spcPct val="125000"/>
              </a:lnSpc>
            </a:pP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Fondy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malých</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projektů</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v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Programové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období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2021-2027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Fundusze Małych Projektów w okresie programowania 2021-2027</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522363" y="5337175"/>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1136004811"/>
              </p:ext>
            </p:extLst>
          </p:nvPr>
        </p:nvGraphicFramePr>
        <p:xfrm>
          <a:off x="390803" y="1231716"/>
          <a:ext cx="11410394" cy="384048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342900" lvl="1" indent="-342900">
                        <a:spcBef>
                          <a:spcPts val="600"/>
                        </a:spcBef>
                        <a:spcAft>
                          <a:spcPts val="0"/>
                        </a:spcAft>
                        <a:buFont typeface="Arial" panose="020B0604020202020204" pitchFamily="34" charset="0"/>
                        <a:buChar char="•"/>
                      </a:pPr>
                      <a:r>
                        <a:rPr kumimoji="0" lang="cs-CZ" sz="18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Budou i nadále spravovány euroregiony</a:t>
                      </a:r>
                    </a:p>
                    <a:p>
                      <a:pPr marL="0" lvl="1" indent="0">
                        <a:spcBef>
                          <a:spcPts val="600"/>
                        </a:spcBef>
                        <a:spcAft>
                          <a:spcPts val="0"/>
                        </a:spcAft>
                        <a:buFont typeface="Arial" panose="020B0604020202020204" pitchFamily="34" charset="0"/>
                        <a:buNone/>
                      </a:pPr>
                      <a:endParaRPr kumimoji="0" lang="cs-CZ" sz="18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342900" lvl="1" indent="-342900">
                        <a:spcBef>
                          <a:spcPts val="600"/>
                        </a:spcBef>
                        <a:spcAft>
                          <a:spcPts val="0"/>
                        </a:spcAft>
                        <a:buFont typeface="Arial" panose="020B0604020202020204" pitchFamily="34" charset="0"/>
                        <a:buChar char="•"/>
                      </a:pPr>
                      <a:r>
                        <a:rPr kumimoji="0" lang="cs-CZ" sz="18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Možné zaměření:</a:t>
                      </a:r>
                    </a:p>
                    <a:p>
                      <a:pPr marL="809625" lvl="1" indent="-342900">
                        <a:spcBef>
                          <a:spcPts val="600"/>
                        </a:spcBef>
                        <a:spcAft>
                          <a:spcPts val="0"/>
                        </a:spcAft>
                        <a:buFont typeface="Wingdings" panose="05000000000000000000" pitchFamily="2" charset="2"/>
                        <a:buChar char="§"/>
                        <a:tabLst>
                          <a:tab pos="809625" algn="l"/>
                        </a:tabLst>
                      </a:pPr>
                      <a:r>
                        <a:rPr kumimoji="0" lang="cs-CZ" sz="18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PO 1 (pouze životní prostředí)</a:t>
                      </a:r>
                    </a:p>
                    <a:p>
                      <a:pPr marL="809625" lvl="1" indent="-342900">
                        <a:spcBef>
                          <a:spcPts val="600"/>
                        </a:spcBef>
                        <a:spcAft>
                          <a:spcPts val="0"/>
                        </a:spcAft>
                        <a:buFont typeface="Wingdings" panose="05000000000000000000" pitchFamily="2" charset="2"/>
                        <a:buChar char="§"/>
                        <a:tabLst>
                          <a:tab pos="809625" algn="l"/>
                        </a:tabLst>
                      </a:pPr>
                      <a:r>
                        <a:rPr kumimoji="0" lang="cs-CZ" sz="18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PO 2 (cestovní ruch)  - důraz na udržitelnost cestovního ruchu</a:t>
                      </a:r>
                    </a:p>
                    <a:p>
                      <a:pPr marL="809625" lvl="1" indent="-342900">
                        <a:spcBef>
                          <a:spcPts val="600"/>
                        </a:spcBef>
                        <a:spcAft>
                          <a:spcPts val="0"/>
                        </a:spcAft>
                        <a:buFont typeface="Wingdings" panose="05000000000000000000" pitchFamily="2" charset="2"/>
                        <a:buChar char="§"/>
                        <a:tabLst>
                          <a:tab pos="809625" algn="l"/>
                        </a:tabLst>
                      </a:pPr>
                      <a:r>
                        <a:rPr kumimoji="0" lang="cs-CZ" sz="18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PO 4 (spolupráce institucí a obyvatel) – důraz na zvyšování efektivnosti veřejné správy a odstraňování bariér spolupráce</a:t>
                      </a:r>
                    </a:p>
                    <a:p>
                      <a:pPr marL="342900" lvl="1" indent="-342900">
                        <a:spcBef>
                          <a:spcPts val="600"/>
                        </a:spcBef>
                        <a:spcAft>
                          <a:spcPts val="0"/>
                        </a:spcAft>
                        <a:buFont typeface="Arial" panose="020B0604020202020204" pitchFamily="34" charset="0"/>
                        <a:buChar char="•"/>
                      </a:pPr>
                      <a:r>
                        <a:rPr kumimoji="0" lang="cs-CZ" sz="18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Tematické zaměření bude vycházet ze strategií jednotlivých euroregionů</a:t>
                      </a:r>
                    </a:p>
                  </a:txBody>
                  <a:tcPr/>
                </a:tc>
                <a:tc>
                  <a:txBody>
                    <a:bodyPr/>
                    <a:lstStyle/>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Nadal będą nim zarządzać euroregiony</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800" b="0"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Możliwe ukierunkowanie:</a:t>
                      </a:r>
                    </a:p>
                    <a:p>
                      <a:pPr marL="714375"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pl-PL" sz="18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OP 1 (tylko środowisko)</a:t>
                      </a:r>
                    </a:p>
                    <a:p>
                      <a:pPr marL="714375"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pl-PL" sz="18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OP 2 (turystyka)  - nacisk na zrównoważony rozwój turystyki</a:t>
                      </a:r>
                    </a:p>
                    <a:p>
                      <a:pPr marL="714375"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pl-PL" sz="18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OP 4 (współpraca instytucji i mieszkańców) - nacisk na zwiększenie efektywności administracji publicznej i usuwanie barier we współpracy</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Koncentracja tematyczna będzie wynikała ze strategii poszczególnych euroregionów</a:t>
                      </a: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8"/>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D569AC38-513C-484B-ACFF-B03BC2E18DB7}"/>
              </a:ext>
            </a:extLst>
          </p:cNvPr>
          <p:cNvPicPr>
            <a:picLocks noChangeAspect="1"/>
          </p:cNvPicPr>
          <p:nvPr/>
        </p:nvPicPr>
        <p:blipFill>
          <a:blip r:embed="rId9"/>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398040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822121" y="365126"/>
            <a:ext cx="10735141" cy="542990"/>
          </a:xfrm>
        </p:spPr>
        <p:txBody>
          <a:bodyPr>
            <a:normAutofit fontScale="90000"/>
          </a:bodyPr>
          <a:lstStyle/>
          <a:p>
            <a:pPr>
              <a:lnSpc>
                <a:spcPct val="125000"/>
              </a:lnSpc>
            </a:pP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Rozdělení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alokace</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Fondu</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malých</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projektů</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ČR - PL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období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2021 - 2027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Podział alokacji Funduszu Małych Projektów CZ - PL na okres 2021 - 2027 </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522363" y="5337175"/>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8"/>
          <a:stretch>
            <a:fillRect/>
          </a:stretch>
        </p:blipFill>
        <p:spPr>
          <a:xfrm>
            <a:off x="11028363" y="4925802"/>
            <a:ext cx="1167023" cy="1167023"/>
          </a:xfrm>
          <a:prstGeom prst="rect">
            <a:avLst/>
          </a:prstGeom>
        </p:spPr>
      </p:pic>
      <p:graphicFrame>
        <p:nvGraphicFramePr>
          <p:cNvPr id="3" name="Tabulka 2">
            <a:extLst>
              <a:ext uri="{FF2B5EF4-FFF2-40B4-BE49-F238E27FC236}">
                <a16:creationId xmlns:a16="http://schemas.microsoft.com/office/drawing/2014/main" id="{0269E0D6-6D80-452F-891F-F833093D5407}"/>
              </a:ext>
            </a:extLst>
          </p:cNvPr>
          <p:cNvGraphicFramePr>
            <a:graphicFrameLocks noGrp="1"/>
          </p:cNvGraphicFramePr>
          <p:nvPr>
            <p:extLst>
              <p:ext uri="{D42A27DB-BD31-4B8C-83A1-F6EECF244321}">
                <p14:modId xmlns:p14="http://schemas.microsoft.com/office/powerpoint/2010/main" val="949852009"/>
              </p:ext>
            </p:extLst>
          </p:nvPr>
        </p:nvGraphicFramePr>
        <p:xfrm>
          <a:off x="962985" y="1386503"/>
          <a:ext cx="9829801" cy="3329339"/>
        </p:xfrm>
        <a:graphic>
          <a:graphicData uri="http://schemas.openxmlformats.org/drawingml/2006/table">
            <a:tbl>
              <a:tblPr>
                <a:gradFill rotWithShape="1">
                  <a:gsLst>
                    <a:gs pos="0">
                      <a:srgbClr val="C19859">
                        <a:tint val="65000"/>
                        <a:satMod val="270000"/>
                      </a:srgbClr>
                    </a:gs>
                    <a:gs pos="25000">
                      <a:srgbClr val="C19859">
                        <a:tint val="60000"/>
                        <a:satMod val="300000"/>
                      </a:srgbClr>
                    </a:gs>
                    <a:gs pos="100000">
                      <a:srgbClr val="C19859">
                        <a:tint val="29000"/>
                        <a:satMod val="400000"/>
                      </a:srgbClr>
                    </a:gs>
                  </a:gsLst>
                  <a:lin ang="16200000" scaled="1"/>
                </a:gradFill>
                <a:effectLst/>
              </a:tblPr>
              <a:tblGrid>
                <a:gridCol w="3634741">
                  <a:extLst>
                    <a:ext uri="{9D8B030D-6E8A-4147-A177-3AD203B41FA5}">
                      <a16:colId xmlns:a16="http://schemas.microsoft.com/office/drawing/2014/main" val="3163126770"/>
                    </a:ext>
                  </a:extLst>
                </a:gridCol>
                <a:gridCol w="1013459">
                  <a:extLst>
                    <a:ext uri="{9D8B030D-6E8A-4147-A177-3AD203B41FA5}">
                      <a16:colId xmlns:a16="http://schemas.microsoft.com/office/drawing/2014/main" val="1455620353"/>
                    </a:ext>
                  </a:extLst>
                </a:gridCol>
                <a:gridCol w="2194113">
                  <a:extLst>
                    <a:ext uri="{9D8B030D-6E8A-4147-A177-3AD203B41FA5}">
                      <a16:colId xmlns:a16="http://schemas.microsoft.com/office/drawing/2014/main" val="2405199461"/>
                    </a:ext>
                  </a:extLst>
                </a:gridCol>
                <a:gridCol w="2987488">
                  <a:extLst>
                    <a:ext uri="{9D8B030D-6E8A-4147-A177-3AD203B41FA5}">
                      <a16:colId xmlns:a16="http://schemas.microsoft.com/office/drawing/2014/main" val="1222445516"/>
                    </a:ext>
                  </a:extLst>
                </a:gridCol>
              </a:tblGrid>
              <a:tr h="8172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cs-CZ" sz="1600" b="1" u="none" strike="noStrike" dirty="0">
                          <a:effectLst/>
                          <a:latin typeface="Arial" panose="020B0604020202020204" pitchFamily="34" charset="0"/>
                          <a:cs typeface="Arial" panose="020B0604020202020204" pitchFamily="34" charset="0"/>
                        </a:rPr>
                        <a:t>CZ+PL</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cs-CZ" sz="1600" b="1" u="none" strike="noStrike" dirty="0">
                          <a:solidFill>
                            <a:srgbClr val="000099"/>
                          </a:solidFill>
                          <a:effectLst/>
                          <a:latin typeface="Arial" panose="020B0604020202020204" pitchFamily="34" charset="0"/>
                          <a:cs typeface="Arial" panose="020B0604020202020204" pitchFamily="34" charset="0"/>
                        </a:rPr>
                        <a:t>% podíl</a:t>
                      </a:r>
                    </a:p>
                    <a:p>
                      <a:pPr algn="ctr" fontAlgn="ctr"/>
                      <a:r>
                        <a:rPr lang="cs-CZ" sz="1600" b="1" u="none" strike="noStrike" kern="1200" dirty="0">
                          <a:solidFill>
                            <a:srgbClr val="FF6600"/>
                          </a:solidFill>
                          <a:effectLst/>
                          <a:latin typeface="Arial" panose="020B0604020202020204" pitchFamily="34" charset="0"/>
                          <a:ea typeface="+mn-ea"/>
                          <a:cs typeface="Arial" panose="020B0604020202020204" pitchFamily="34" charset="0"/>
                        </a:rPr>
                        <a:t>% </a:t>
                      </a:r>
                      <a:r>
                        <a:rPr lang="cs-CZ" sz="1600" b="1" u="none" strike="noStrike" kern="1200" dirty="0" err="1">
                          <a:solidFill>
                            <a:srgbClr val="FF6600"/>
                          </a:solidFill>
                          <a:effectLst/>
                          <a:latin typeface="Arial" panose="020B0604020202020204" pitchFamily="34" charset="0"/>
                          <a:ea typeface="+mn-ea"/>
                          <a:cs typeface="Arial" panose="020B0604020202020204" pitchFamily="34" charset="0"/>
                        </a:rPr>
                        <a:t>udział</a:t>
                      </a:r>
                      <a:endParaRPr lang="cs-CZ" sz="1600" b="1" u="none" strike="noStrike" kern="1200" dirty="0">
                        <a:solidFill>
                          <a:srgbClr val="FF6600"/>
                        </a:solidFill>
                        <a:effectLst/>
                        <a:latin typeface="Arial" panose="020B0604020202020204" pitchFamily="34" charset="0"/>
                        <a:ea typeface="+mn-ea"/>
                        <a:cs typeface="Arial" panose="020B0604020202020204" pitchFamily="34" charset="0"/>
                      </a:endParaRPr>
                    </a:p>
                  </a:txBody>
                  <a:tcPr marL="9525" marR="95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cs-CZ" sz="1600" b="1" u="none" strike="noStrike" dirty="0">
                          <a:solidFill>
                            <a:srgbClr val="000099"/>
                          </a:solidFill>
                          <a:effectLst/>
                          <a:latin typeface="Arial" panose="020B0604020202020204" pitchFamily="34" charset="0"/>
                          <a:cs typeface="Arial" panose="020B0604020202020204" pitchFamily="34" charset="0"/>
                        </a:rPr>
                        <a:t>alokace</a:t>
                      </a:r>
                      <a:r>
                        <a:rPr lang="cs-CZ" sz="1600" b="1" u="none" strike="noStrike" dirty="0">
                          <a:effectLst/>
                          <a:latin typeface="Arial" panose="020B0604020202020204" pitchFamily="34" charset="0"/>
                          <a:cs typeface="Arial" panose="020B0604020202020204" pitchFamily="34" charset="0"/>
                        </a:rPr>
                        <a:t> </a:t>
                      </a:r>
                    </a:p>
                    <a:p>
                      <a:pPr algn="ctr" fontAlgn="ctr"/>
                      <a:r>
                        <a:rPr lang="cs-CZ" sz="1600" b="1" u="none" strike="noStrike" dirty="0" err="1">
                          <a:solidFill>
                            <a:srgbClr val="FF6600"/>
                          </a:solidFill>
                          <a:effectLst/>
                          <a:latin typeface="Arial" panose="020B0604020202020204" pitchFamily="34" charset="0"/>
                          <a:cs typeface="Arial" panose="020B0604020202020204" pitchFamily="34" charset="0"/>
                        </a:rPr>
                        <a:t>alokacja</a:t>
                      </a:r>
                      <a:r>
                        <a:rPr lang="cs-CZ" sz="1600" b="1" u="none" strike="noStrike" dirty="0">
                          <a:solidFill>
                            <a:srgbClr val="FF6600"/>
                          </a:solidFill>
                          <a:effectLst/>
                          <a:latin typeface="Arial" panose="020B0604020202020204" pitchFamily="34" charset="0"/>
                          <a:cs typeface="Arial" panose="020B0604020202020204" pitchFamily="34" charset="0"/>
                        </a:rPr>
                        <a:t> </a:t>
                      </a:r>
                      <a:br>
                        <a:rPr lang="cs-CZ" sz="1600" b="1" u="none" strike="noStrike" dirty="0">
                          <a:solidFill>
                            <a:srgbClr val="FF6600"/>
                          </a:solidFill>
                          <a:effectLst/>
                          <a:latin typeface="Arial" panose="020B0604020202020204" pitchFamily="34" charset="0"/>
                          <a:cs typeface="Arial" panose="020B0604020202020204" pitchFamily="34" charset="0"/>
                        </a:rPr>
                      </a:br>
                      <a:r>
                        <a:rPr lang="cs-CZ" sz="1600" b="1" u="none" strike="noStrike" dirty="0">
                          <a:effectLst/>
                          <a:latin typeface="Arial" panose="020B0604020202020204" pitchFamily="34" charset="0"/>
                          <a:cs typeface="Arial" panose="020B0604020202020204" pitchFamily="34" charset="0"/>
                        </a:rPr>
                        <a:t>2021 - 2027</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cs-CZ" sz="1600" b="1" u="none" strike="noStrike" dirty="0">
                          <a:solidFill>
                            <a:srgbClr val="000099"/>
                          </a:solidFill>
                          <a:effectLst/>
                          <a:latin typeface="Arial" panose="020B0604020202020204" pitchFamily="34" charset="0"/>
                          <a:cs typeface="Arial" panose="020B0604020202020204" pitchFamily="34" charset="0"/>
                        </a:rPr>
                        <a:t>Fond malých projektů</a:t>
                      </a:r>
                    </a:p>
                    <a:p>
                      <a:pPr algn="ctr" fontAlgn="ctr"/>
                      <a:r>
                        <a:rPr lang="cs-CZ" sz="1600" b="1" u="none" strike="noStrike" dirty="0" err="1">
                          <a:solidFill>
                            <a:srgbClr val="FF6600"/>
                          </a:solidFill>
                          <a:effectLst/>
                          <a:latin typeface="Arial" panose="020B0604020202020204" pitchFamily="34" charset="0"/>
                          <a:cs typeface="Arial" panose="020B0604020202020204" pitchFamily="34" charset="0"/>
                        </a:rPr>
                        <a:t>Fundusz</a:t>
                      </a:r>
                      <a:r>
                        <a:rPr lang="cs-CZ" sz="1600" b="1" u="none" strike="noStrike" dirty="0">
                          <a:solidFill>
                            <a:srgbClr val="FF6600"/>
                          </a:solidFill>
                          <a:effectLst/>
                          <a:latin typeface="Arial" panose="020B0604020202020204" pitchFamily="34" charset="0"/>
                          <a:cs typeface="Arial" panose="020B0604020202020204" pitchFamily="34" charset="0"/>
                        </a:rPr>
                        <a:t> </a:t>
                      </a:r>
                      <a:r>
                        <a:rPr lang="cs-CZ" sz="1600" b="1" u="none" strike="noStrike" dirty="0" err="1">
                          <a:solidFill>
                            <a:srgbClr val="FF6600"/>
                          </a:solidFill>
                          <a:effectLst/>
                          <a:latin typeface="Arial" panose="020B0604020202020204" pitchFamily="34" charset="0"/>
                          <a:cs typeface="Arial" panose="020B0604020202020204" pitchFamily="34" charset="0"/>
                        </a:rPr>
                        <a:t>mikroprojektów</a:t>
                      </a:r>
                      <a:endParaRPr lang="cs-CZ" sz="1600" b="1" u="none" strike="noStrike" dirty="0">
                        <a:solidFill>
                          <a:srgbClr val="FF6600"/>
                        </a:solidFill>
                        <a:effectLst/>
                        <a:latin typeface="Arial" panose="020B0604020202020204" pitchFamily="34" charset="0"/>
                        <a:cs typeface="Arial" panose="020B0604020202020204" pitchFamily="34" charset="0"/>
                      </a:endParaRPr>
                    </a:p>
                    <a:p>
                      <a:pPr algn="ctr" fontAlgn="ctr"/>
                      <a:r>
                        <a:rPr lang="cs-CZ" sz="1600" b="1" i="0" u="none" strike="noStrike" dirty="0">
                          <a:solidFill>
                            <a:srgbClr val="000000"/>
                          </a:solidFill>
                          <a:effectLst/>
                          <a:latin typeface="Arial" panose="020B0604020202020204" pitchFamily="34" charset="0"/>
                          <a:cs typeface="Arial" panose="020B0604020202020204" pitchFamily="34" charset="0"/>
                        </a:rPr>
                        <a:t>min 80 %</a:t>
                      </a:r>
                    </a:p>
                  </a:txBody>
                  <a:tcPr marL="9525" marR="95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7327102"/>
                  </a:ext>
                </a:extLst>
              </a:tr>
              <a:tr h="3540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87313" indent="0" algn="l" fontAlgn="b"/>
                      <a:r>
                        <a:rPr lang="cs-CZ" sz="1600" b="1" u="none" strike="noStrike" dirty="0">
                          <a:solidFill>
                            <a:srgbClr val="000099"/>
                          </a:solidFill>
                          <a:effectLst/>
                          <a:latin typeface="Arial" panose="020B0604020202020204" pitchFamily="34" charset="0"/>
                          <a:cs typeface="Arial" panose="020B0604020202020204" pitchFamily="34" charset="0"/>
                        </a:rPr>
                        <a:t>Nisa </a:t>
                      </a:r>
                      <a:r>
                        <a:rPr lang="pl-PL" sz="1600" b="1" u="none" strike="noStrike" dirty="0">
                          <a:solidFill>
                            <a:srgbClr val="000099"/>
                          </a:solidFill>
                          <a:effectLst/>
                          <a:latin typeface="Arial" panose="020B0604020202020204" pitchFamily="34" charset="0"/>
                          <a:cs typeface="Arial" panose="020B0604020202020204" pitchFamily="34" charset="0"/>
                        </a:rPr>
                        <a:t>/ </a:t>
                      </a:r>
                      <a:r>
                        <a:rPr lang="pl-PL" sz="1600" b="1" u="none" strike="noStrike" dirty="0">
                          <a:solidFill>
                            <a:srgbClr val="FF6600"/>
                          </a:solidFill>
                          <a:effectLst/>
                          <a:latin typeface="Arial" panose="020B0604020202020204" pitchFamily="34" charset="0"/>
                          <a:cs typeface="Arial" panose="020B0604020202020204" pitchFamily="34" charset="0"/>
                        </a:rPr>
                        <a:t>Nysa</a:t>
                      </a:r>
                      <a:endParaRPr lang="cs-CZ" sz="1600" b="1" i="0" u="none" strike="noStrike" dirty="0">
                        <a:solidFill>
                          <a:srgbClr val="FF6600"/>
                        </a:solidFill>
                        <a:effectLst/>
                        <a:latin typeface="Arial" panose="020B0604020202020204" pitchFamily="34" charset="0"/>
                        <a:cs typeface="Arial" panose="020B0604020202020204" pitchFamily="34" charset="0"/>
                      </a:endParaRPr>
                    </a:p>
                  </a:txBody>
                  <a:tcPr marL="9525" marR="95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15,30</a:t>
                      </a:r>
                    </a:p>
                  </a:txBody>
                  <a:tcPr marL="9525" marR="85725" marT="9525" marB="0" anchor="ctr">
                    <a:lnL w="9525" cap="flat" cmpd="sng" algn="ctr">
                      <a:solidFill>
                        <a:srgbClr val="C19859">
                          <a:satMod val="150000"/>
                        </a:srgbClr>
                      </a:solidFill>
                      <a:prstDash val="solid"/>
                      <a:round/>
                      <a:headEnd type="none" w="med" len="med"/>
                      <a:tailEnd type="none" w="med" len="me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5 475 000,00</a:t>
                      </a:r>
                    </a:p>
                  </a:txBody>
                  <a:tcPr marL="9525" marR="857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b"/>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4 380 000,00</a:t>
                      </a:r>
                    </a:p>
                  </a:txBody>
                  <a:tcPr marL="9525" marR="85725" marT="9525" marB="0" anchor="b">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199346"/>
                  </a:ext>
                </a:extLst>
              </a:tr>
              <a:tr h="3540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87313" indent="0" algn="l" fontAlgn="b"/>
                      <a:r>
                        <a:rPr lang="cs-CZ" sz="1600" b="1" u="none" strike="noStrike" dirty="0" err="1">
                          <a:solidFill>
                            <a:srgbClr val="000099"/>
                          </a:solidFill>
                          <a:effectLst/>
                          <a:latin typeface="Arial" panose="020B0604020202020204" pitchFamily="34" charset="0"/>
                          <a:cs typeface="Arial" panose="020B0604020202020204" pitchFamily="34" charset="0"/>
                        </a:rPr>
                        <a:t>Glacensis</a:t>
                      </a:r>
                      <a:r>
                        <a:rPr lang="cs-CZ" sz="1600" b="1" u="none" strike="noStrike" dirty="0">
                          <a:solidFill>
                            <a:srgbClr val="000099"/>
                          </a:solidFill>
                          <a:effectLst/>
                          <a:latin typeface="Arial" panose="020B0604020202020204" pitchFamily="34" charset="0"/>
                          <a:cs typeface="Arial" panose="020B0604020202020204" pitchFamily="34" charset="0"/>
                        </a:rPr>
                        <a:t> / </a:t>
                      </a:r>
                      <a:r>
                        <a:rPr lang="cs-CZ" sz="1600" b="1" u="none" strike="noStrike" dirty="0" err="1">
                          <a:solidFill>
                            <a:srgbClr val="FF6600"/>
                          </a:solidFill>
                          <a:effectLst/>
                          <a:latin typeface="Arial" panose="020B0604020202020204" pitchFamily="34" charset="0"/>
                          <a:cs typeface="Arial" panose="020B0604020202020204" pitchFamily="34" charset="0"/>
                        </a:rPr>
                        <a:t>Glacensis</a:t>
                      </a:r>
                      <a:endParaRPr lang="cs-CZ" sz="1600" b="1" i="0" u="none" strike="noStrike" dirty="0">
                        <a:solidFill>
                          <a:srgbClr val="FF6600"/>
                        </a:solidFill>
                        <a:effectLst/>
                        <a:latin typeface="Arial" panose="020B0604020202020204" pitchFamily="34" charset="0"/>
                        <a:cs typeface="Arial" panose="020B0604020202020204" pitchFamily="34" charset="0"/>
                      </a:endParaRPr>
                    </a:p>
                  </a:txBody>
                  <a:tcPr marL="9525" marR="95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27,37</a:t>
                      </a:r>
                    </a:p>
                  </a:txBody>
                  <a:tcPr marL="9525" marR="85725" marT="9525" marB="0" anchor="ctr">
                    <a:lnL w="9525" cap="flat" cmpd="sng" algn="ctr">
                      <a:solidFill>
                        <a:srgbClr val="C19859">
                          <a:satMod val="150000"/>
                        </a:srgbClr>
                      </a:solidFill>
                      <a:prstDash val="solid"/>
                      <a:round/>
                      <a:headEnd type="none" w="med" len="med"/>
                      <a:tailEnd type="none" w="med" len="me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9 791 000,00</a:t>
                      </a:r>
                    </a:p>
                  </a:txBody>
                  <a:tcPr marL="9525" marR="857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b"/>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7 832 800,00</a:t>
                      </a:r>
                    </a:p>
                  </a:txBody>
                  <a:tcPr marL="9525" marR="85725" marT="9525" marB="0" anchor="b">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988841"/>
                  </a:ext>
                </a:extLst>
              </a:tr>
              <a:tr h="3540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87313" indent="0" algn="l" fontAlgn="b"/>
                      <a:r>
                        <a:rPr lang="cs-CZ" sz="1600" b="1" u="none" strike="noStrike" dirty="0">
                          <a:solidFill>
                            <a:srgbClr val="000099"/>
                          </a:solidFill>
                          <a:effectLst/>
                          <a:latin typeface="Arial" panose="020B0604020202020204" pitchFamily="34" charset="0"/>
                          <a:cs typeface="Arial" panose="020B0604020202020204" pitchFamily="34" charset="0"/>
                        </a:rPr>
                        <a:t>Praděd / </a:t>
                      </a:r>
                      <a:r>
                        <a:rPr lang="cs-CZ" sz="1600" b="1" u="none" strike="noStrike" dirty="0" err="1">
                          <a:solidFill>
                            <a:srgbClr val="FF6600"/>
                          </a:solidFill>
                          <a:effectLst/>
                          <a:latin typeface="Arial" panose="020B0604020202020204" pitchFamily="34" charset="0"/>
                          <a:cs typeface="Arial" panose="020B0604020202020204" pitchFamily="34" charset="0"/>
                        </a:rPr>
                        <a:t>Pradziad</a:t>
                      </a:r>
                      <a:endParaRPr lang="cs-CZ" sz="1600" b="1" i="0" u="none" strike="noStrike" dirty="0">
                        <a:solidFill>
                          <a:srgbClr val="FF6600"/>
                        </a:solidFill>
                        <a:effectLst/>
                        <a:latin typeface="Arial" panose="020B0604020202020204" pitchFamily="34" charset="0"/>
                        <a:cs typeface="Arial" panose="020B0604020202020204" pitchFamily="34" charset="0"/>
                      </a:endParaRPr>
                    </a:p>
                  </a:txBody>
                  <a:tcPr marL="9525" marR="95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21,96</a:t>
                      </a:r>
                    </a:p>
                  </a:txBody>
                  <a:tcPr marL="9525" marR="85725" marT="9525" marB="0" anchor="ctr">
                    <a:lnL w="9525" cap="flat" cmpd="sng" algn="ctr">
                      <a:solidFill>
                        <a:srgbClr val="C19859">
                          <a:satMod val="150000"/>
                        </a:srgbClr>
                      </a:solidFill>
                      <a:prstDash val="solid"/>
                      <a:round/>
                      <a:headEnd type="none" w="med" len="med"/>
                      <a:tailEnd type="none" w="med" len="me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7 857 000,00</a:t>
                      </a:r>
                    </a:p>
                  </a:txBody>
                  <a:tcPr marL="9525" marR="857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b"/>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6 285 600,00</a:t>
                      </a:r>
                    </a:p>
                  </a:txBody>
                  <a:tcPr marL="9525" marR="85725" marT="9525" marB="0" anchor="b">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1430610"/>
                  </a:ext>
                </a:extLst>
              </a:tr>
              <a:tr h="3540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87313" indent="0" algn="l" fontAlgn="b"/>
                      <a:r>
                        <a:rPr lang="cs-CZ" sz="1600" b="1" u="none" strike="noStrike" dirty="0">
                          <a:solidFill>
                            <a:srgbClr val="000099"/>
                          </a:solidFill>
                          <a:effectLst/>
                          <a:latin typeface="Arial" panose="020B0604020202020204" pitchFamily="34" charset="0"/>
                          <a:cs typeface="Arial" panose="020B0604020202020204" pitchFamily="34" charset="0"/>
                        </a:rPr>
                        <a:t>Silesia / </a:t>
                      </a:r>
                      <a:r>
                        <a:rPr lang="cs-CZ" sz="1600" b="1" u="none" strike="noStrike" dirty="0">
                          <a:solidFill>
                            <a:srgbClr val="FF6600"/>
                          </a:solidFill>
                          <a:effectLst/>
                          <a:latin typeface="Arial" panose="020B0604020202020204" pitchFamily="34" charset="0"/>
                          <a:cs typeface="Arial" panose="020B0604020202020204" pitchFamily="34" charset="0"/>
                        </a:rPr>
                        <a:t>Silesia</a:t>
                      </a:r>
                      <a:endParaRPr lang="cs-CZ" sz="1600" b="1" i="0" u="none" strike="noStrike" dirty="0">
                        <a:solidFill>
                          <a:srgbClr val="FF6600"/>
                        </a:solidFill>
                        <a:effectLst/>
                        <a:latin typeface="Arial" panose="020B0604020202020204" pitchFamily="34" charset="0"/>
                        <a:cs typeface="Arial" panose="020B0604020202020204" pitchFamily="34" charset="0"/>
                      </a:endParaRPr>
                    </a:p>
                  </a:txBody>
                  <a:tcPr marL="9525" marR="95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15,47</a:t>
                      </a:r>
                    </a:p>
                  </a:txBody>
                  <a:tcPr marL="9525" marR="85725" marT="9525" marB="0" anchor="ctr">
                    <a:lnL w="9525" cap="flat" cmpd="sng" algn="ctr">
                      <a:solidFill>
                        <a:srgbClr val="C19859">
                          <a:satMod val="150000"/>
                        </a:srgbClr>
                      </a:solidFill>
                      <a:prstDash val="solid"/>
                      <a:round/>
                      <a:headEnd type="none" w="med" len="med"/>
                      <a:tailEnd type="none" w="med" len="me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5 534 000,00</a:t>
                      </a:r>
                    </a:p>
                  </a:txBody>
                  <a:tcPr marL="9525" marR="857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b"/>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4 427 200,00</a:t>
                      </a:r>
                    </a:p>
                  </a:txBody>
                  <a:tcPr marL="9525" marR="85725" marT="9525" marB="0" anchor="b">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1633673"/>
                  </a:ext>
                </a:extLst>
              </a:tr>
              <a:tr h="3540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87313" indent="0" algn="l" fontAlgn="b"/>
                      <a:r>
                        <a:rPr lang="cs-CZ" sz="1600" b="1" u="none" strike="noStrike" dirty="0">
                          <a:solidFill>
                            <a:srgbClr val="000099"/>
                          </a:solidFill>
                          <a:effectLst/>
                          <a:latin typeface="Arial" panose="020B0604020202020204" pitchFamily="34" charset="0"/>
                          <a:cs typeface="Arial" panose="020B0604020202020204" pitchFamily="34" charset="0"/>
                        </a:rPr>
                        <a:t>Těšínské Slezsko/ </a:t>
                      </a:r>
                      <a:r>
                        <a:rPr lang="cs-CZ" sz="1600" b="1" u="none" strike="noStrike" dirty="0" err="1">
                          <a:solidFill>
                            <a:srgbClr val="FF6600"/>
                          </a:solidFill>
                          <a:effectLst/>
                          <a:latin typeface="Arial" panose="020B0604020202020204" pitchFamily="34" charset="0"/>
                          <a:cs typeface="Arial" panose="020B0604020202020204" pitchFamily="34" charset="0"/>
                        </a:rPr>
                        <a:t>Śląsk</a:t>
                      </a:r>
                      <a:r>
                        <a:rPr lang="cs-CZ" sz="1600" b="1" u="none" strike="noStrike" dirty="0">
                          <a:solidFill>
                            <a:srgbClr val="FF6600"/>
                          </a:solidFill>
                          <a:effectLst/>
                          <a:latin typeface="Arial" panose="020B0604020202020204" pitchFamily="34" charset="0"/>
                          <a:cs typeface="Arial" panose="020B0604020202020204" pitchFamily="34" charset="0"/>
                        </a:rPr>
                        <a:t> </a:t>
                      </a:r>
                      <a:r>
                        <a:rPr lang="cs-CZ" sz="1600" b="1" u="none" strike="noStrike" dirty="0" err="1">
                          <a:solidFill>
                            <a:srgbClr val="FF6600"/>
                          </a:solidFill>
                          <a:effectLst/>
                          <a:latin typeface="Arial" panose="020B0604020202020204" pitchFamily="34" charset="0"/>
                          <a:cs typeface="Arial" panose="020B0604020202020204" pitchFamily="34" charset="0"/>
                        </a:rPr>
                        <a:t>Cieszyński</a:t>
                      </a:r>
                      <a:endParaRPr lang="cs-CZ" sz="1600" b="1" i="0" u="none" strike="noStrike" dirty="0">
                        <a:solidFill>
                          <a:srgbClr val="FF6600"/>
                        </a:solidFill>
                        <a:effectLst/>
                        <a:latin typeface="Arial" panose="020B0604020202020204" pitchFamily="34" charset="0"/>
                        <a:cs typeface="Arial" panose="020B0604020202020204" pitchFamily="34" charset="0"/>
                      </a:endParaRPr>
                    </a:p>
                  </a:txBody>
                  <a:tcPr marL="9525" marR="95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12,46</a:t>
                      </a:r>
                    </a:p>
                  </a:txBody>
                  <a:tcPr marL="9525" marR="85725" marT="9525" marB="0" anchor="ctr">
                    <a:lnL w="9525" cap="flat" cmpd="sng" algn="ctr">
                      <a:solidFill>
                        <a:srgbClr val="C19859">
                          <a:satMod val="150000"/>
                        </a:srgbClr>
                      </a:solidFill>
                      <a:prstDash val="solid"/>
                      <a:round/>
                      <a:headEnd type="none" w="med" len="med"/>
                      <a:tailEnd type="none" w="med" len="me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4 457 000,00</a:t>
                      </a:r>
                    </a:p>
                  </a:txBody>
                  <a:tcPr marL="9525" marR="857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b"/>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3 565 600,00</a:t>
                      </a:r>
                    </a:p>
                  </a:txBody>
                  <a:tcPr marL="9525" marR="85725" marT="9525" marB="0" anchor="b">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2879988"/>
                  </a:ext>
                </a:extLst>
              </a:tr>
              <a:tr h="37091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87313" indent="0" algn="l" fontAlgn="b"/>
                      <a:r>
                        <a:rPr lang="cs-CZ" sz="1600" b="1" u="none" strike="noStrike" dirty="0">
                          <a:solidFill>
                            <a:srgbClr val="000099"/>
                          </a:solidFill>
                          <a:effectLst/>
                          <a:latin typeface="Arial" panose="020B0604020202020204" pitchFamily="34" charset="0"/>
                          <a:cs typeface="Arial" panose="020B0604020202020204" pitchFamily="34" charset="0"/>
                        </a:rPr>
                        <a:t>Beskydy / </a:t>
                      </a:r>
                      <a:r>
                        <a:rPr lang="cs-CZ" sz="1600" b="1" u="none" strike="noStrike" dirty="0" err="1">
                          <a:solidFill>
                            <a:srgbClr val="FF6600"/>
                          </a:solidFill>
                          <a:effectLst/>
                          <a:latin typeface="Arial" panose="020B0604020202020204" pitchFamily="34" charset="0"/>
                          <a:cs typeface="Arial" panose="020B0604020202020204" pitchFamily="34" charset="0"/>
                        </a:rPr>
                        <a:t>Beskidy</a:t>
                      </a:r>
                      <a:endParaRPr lang="cs-CZ" sz="1600" b="1" i="0" u="none" strike="noStrike" dirty="0">
                        <a:solidFill>
                          <a:srgbClr val="FF6600"/>
                        </a:solidFill>
                        <a:effectLst/>
                        <a:latin typeface="Arial" panose="020B0604020202020204" pitchFamily="34" charset="0"/>
                        <a:cs typeface="Arial" panose="020B0604020202020204" pitchFamily="34" charset="0"/>
                      </a:endParaRPr>
                    </a:p>
                  </a:txBody>
                  <a:tcPr marL="9525" marR="95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7,44</a:t>
                      </a:r>
                    </a:p>
                  </a:txBody>
                  <a:tcPr marL="9525" marR="85725" marT="9525" marB="0" anchor="ctr">
                    <a:lnL w="9525" cap="flat" cmpd="sng" algn="ctr">
                      <a:solidFill>
                        <a:srgbClr val="C19859">
                          <a:satMod val="150000"/>
                        </a:srgbClr>
                      </a:solidFill>
                      <a:prstDash val="solid"/>
                      <a:round/>
                      <a:headEnd type="none" w="med" len="med"/>
                      <a:tailEnd type="none" w="med" len="me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2 660 101,60</a:t>
                      </a:r>
                    </a:p>
                  </a:txBody>
                  <a:tcPr marL="9525" marR="857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b"/>
                      <a:r>
                        <a:rPr lang="cs-CZ" sz="1600" b="0" u="none" strike="noStrike" kern="1200" dirty="0">
                          <a:solidFill>
                            <a:srgbClr val="000099"/>
                          </a:solidFill>
                          <a:effectLst/>
                          <a:latin typeface="Arial" panose="020B0604020202020204" pitchFamily="34" charset="0"/>
                          <a:ea typeface="+mn-ea"/>
                          <a:cs typeface="Arial" panose="020B0604020202020204" pitchFamily="34" charset="0"/>
                        </a:rPr>
                        <a:t>2 128 081,28</a:t>
                      </a:r>
                    </a:p>
                  </a:txBody>
                  <a:tcPr marL="9525" marR="85725" marT="9525" marB="0" anchor="b">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423438"/>
                  </a:ext>
                </a:extLst>
              </a:tr>
              <a:tr h="37091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ctr"/>
                      <a:r>
                        <a:rPr lang="cs-CZ" sz="1600" b="1" u="none" strike="noStrike" dirty="0">
                          <a:solidFill>
                            <a:srgbClr val="000099"/>
                          </a:solidFill>
                          <a:effectLst/>
                          <a:latin typeface="Arial" panose="020B0604020202020204" pitchFamily="34" charset="0"/>
                          <a:cs typeface="Arial" panose="020B0604020202020204" pitchFamily="34" charset="0"/>
                        </a:rPr>
                        <a:t>Celkem</a:t>
                      </a:r>
                      <a:r>
                        <a:rPr lang="cs-CZ" sz="1600" b="1" u="none" strike="noStrike" dirty="0">
                          <a:effectLst/>
                          <a:latin typeface="Arial" panose="020B0604020202020204" pitchFamily="34" charset="0"/>
                          <a:cs typeface="Arial" panose="020B0604020202020204" pitchFamily="34" charset="0"/>
                        </a:rPr>
                        <a:t> / </a:t>
                      </a:r>
                      <a:r>
                        <a:rPr lang="cs-CZ" sz="1600" b="1" u="none" strike="noStrike" dirty="0" err="1">
                          <a:solidFill>
                            <a:srgbClr val="FF6600"/>
                          </a:solidFill>
                          <a:effectLst/>
                          <a:latin typeface="Arial" panose="020B0604020202020204" pitchFamily="34" charset="0"/>
                          <a:cs typeface="Arial" panose="020B0604020202020204" pitchFamily="34" charset="0"/>
                        </a:rPr>
                        <a:t>Łącznie</a:t>
                      </a:r>
                      <a:r>
                        <a:rPr lang="cs-CZ" sz="1600" b="1" u="none" strike="noStrike" dirty="0">
                          <a:solidFill>
                            <a:srgbClr val="FF6600"/>
                          </a:solidFill>
                          <a:effectLst/>
                          <a:latin typeface="Arial" panose="020B0604020202020204" pitchFamily="34" charset="0"/>
                          <a:cs typeface="Arial" panose="020B0604020202020204" pitchFamily="34" charset="0"/>
                        </a:rPr>
                        <a:t> </a:t>
                      </a:r>
                      <a:r>
                        <a:rPr lang="cs-CZ" sz="1600" b="1" u="none" strike="noStrike" dirty="0">
                          <a:effectLst/>
                          <a:latin typeface="Arial" panose="020B0604020202020204" pitchFamily="34" charset="0"/>
                          <a:cs typeface="Arial" panose="020B0604020202020204" pitchFamily="34" charset="0"/>
                        </a:rPr>
                        <a:t>CZ + PL</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round/>
                      <a:headEnd type="none" w="med" len="med"/>
                      <a:tailEnd type="none" w="med" len="me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1" u="none" strike="noStrike" kern="1200" dirty="0">
                          <a:solidFill>
                            <a:srgbClr val="000099"/>
                          </a:solidFill>
                          <a:effectLst/>
                          <a:latin typeface="Arial" panose="020B0604020202020204" pitchFamily="34" charset="0"/>
                          <a:ea typeface="+mn-ea"/>
                          <a:cs typeface="Arial" panose="020B0604020202020204" pitchFamily="34" charset="0"/>
                        </a:rPr>
                        <a:t>100,00</a:t>
                      </a:r>
                    </a:p>
                  </a:txBody>
                  <a:tcPr marL="9525" marR="857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1" u="none" strike="noStrike" kern="1200" dirty="0">
                          <a:solidFill>
                            <a:srgbClr val="000099"/>
                          </a:solidFill>
                          <a:effectLst/>
                          <a:latin typeface="Arial" panose="020B0604020202020204" pitchFamily="34" charset="0"/>
                          <a:ea typeface="+mn-ea"/>
                          <a:cs typeface="Arial" panose="020B0604020202020204" pitchFamily="34" charset="0"/>
                        </a:rPr>
                        <a:t>35 774 101,60</a:t>
                      </a:r>
                    </a:p>
                  </a:txBody>
                  <a:tcPr marL="9525" marR="857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fontAlgn="ctr"/>
                      <a:r>
                        <a:rPr lang="cs-CZ" sz="1600" b="1" u="none" strike="noStrike" kern="1200" dirty="0">
                          <a:solidFill>
                            <a:srgbClr val="000099"/>
                          </a:solidFill>
                          <a:effectLst/>
                          <a:latin typeface="Arial" panose="020B0604020202020204" pitchFamily="34" charset="0"/>
                          <a:ea typeface="+mn-ea"/>
                          <a:cs typeface="Arial" panose="020B0604020202020204" pitchFamily="34" charset="0"/>
                        </a:rPr>
                        <a:t>28 619 281,28</a:t>
                      </a:r>
                    </a:p>
                  </a:txBody>
                  <a:tcPr marL="9525" marR="85725" marT="9525" marB="0" anchor="ctr">
                    <a:lnL w="9525" cap="flat" cmpd="sng" algn="ctr">
                      <a:solidFill>
                        <a:srgbClr val="C19859">
                          <a:satMod val="150000"/>
                        </a:srgbClr>
                      </a:solidFill>
                      <a:prstDash val="solid"/>
                    </a:lnL>
                    <a:lnR w="9525" cap="flat" cmpd="sng" algn="ctr">
                      <a:solidFill>
                        <a:srgbClr val="C19859">
                          <a:satMod val="150000"/>
                        </a:srgbClr>
                      </a:solidFill>
                      <a:prstDash val="solid"/>
                    </a:lnR>
                    <a:lnT w="9525" cap="flat" cmpd="sng" algn="ctr">
                      <a:solidFill>
                        <a:srgbClr val="C19859">
                          <a:satMod val="150000"/>
                        </a:srgbClr>
                      </a:solidFill>
                      <a:prstDash val="solid"/>
                    </a:lnT>
                    <a:lnB w="9525" cap="flat" cmpd="sng" algn="ctr">
                      <a:solidFill>
                        <a:srgbClr val="C19859">
                          <a:satMod val="150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8188365"/>
                  </a:ext>
                </a:extLst>
              </a:tr>
            </a:tbl>
          </a:graphicData>
        </a:graphic>
      </p:graphicFrame>
      <p:pic>
        <p:nvPicPr>
          <p:cNvPr id="15" name="Obrázek 14">
            <a:extLst>
              <a:ext uri="{FF2B5EF4-FFF2-40B4-BE49-F238E27FC236}">
                <a16:creationId xmlns:a16="http://schemas.microsoft.com/office/drawing/2014/main" id="{A1AB0C77-8AEB-4527-BB30-AFD62A3404E2}"/>
              </a:ext>
            </a:extLst>
          </p:cNvPr>
          <p:cNvPicPr>
            <a:picLocks noChangeAspect="1"/>
          </p:cNvPicPr>
          <p:nvPr/>
        </p:nvPicPr>
        <p:blipFill>
          <a:blip r:embed="rId9"/>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334468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Základní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parametry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Fondu</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malých</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projektů</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Podstawowe parametry Funduszu Małych Projektów</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522363" y="5337175"/>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1820676714"/>
              </p:ext>
            </p:extLst>
          </p:nvPr>
        </p:nvGraphicFramePr>
        <p:xfrm>
          <a:off x="390803" y="1231716"/>
          <a:ext cx="11410394" cy="432816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0" lvl="1" indent="0">
                        <a:spcBef>
                          <a:spcPts val="600"/>
                        </a:spcBef>
                        <a:spcAft>
                          <a:spcPts val="0"/>
                        </a:spcAft>
                        <a:buFont typeface="Arial" panose="020B0604020202020204" pitchFamily="34" charset="0"/>
                        <a:buNone/>
                      </a:pPr>
                      <a:r>
                        <a:rPr kumimoji="0" lang="cs-CZ" sz="1700" b="1" i="0" u="sng" strike="noStrike" kern="1200" cap="none" spc="0" normalizeH="0" baseline="0" noProof="0" dirty="0">
                          <a:ln>
                            <a:noFill/>
                          </a:ln>
                          <a:solidFill>
                            <a:srgbClr val="000099"/>
                          </a:solidFill>
                          <a:effectLst/>
                          <a:uLnTx/>
                          <a:uFillTx/>
                          <a:latin typeface="Arial" pitchFamily="34" charset="0"/>
                          <a:ea typeface="+mn-ea"/>
                          <a:cs typeface="Arial" pitchFamily="34" charset="0"/>
                        </a:rPr>
                        <a:t>Finanční rozsah malých projektů</a:t>
                      </a:r>
                    </a:p>
                    <a:p>
                      <a:pPr marL="342900" lvl="1" indent="-34290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PO2	</a:t>
                      </a:r>
                    </a:p>
                    <a:p>
                      <a:pPr marL="539750" lvl="1" indent="0">
                        <a:spcBef>
                          <a:spcPts val="600"/>
                        </a:spcBef>
                        <a:spcAft>
                          <a:spcPts val="0"/>
                        </a:spcAft>
                        <a:buFont typeface="Arial" panose="020B0604020202020204" pitchFamily="34" charset="0"/>
                        <a:buNone/>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2.000 - 40.000,- EUR u samostatného projektu</a:t>
                      </a:r>
                    </a:p>
                    <a:p>
                      <a:pPr marL="539750" lvl="1" indent="0">
                        <a:spcBef>
                          <a:spcPts val="600"/>
                        </a:spcBef>
                        <a:spcAft>
                          <a:spcPts val="0"/>
                        </a:spcAft>
                        <a:buFont typeface="Arial" panose="020B0604020202020204" pitchFamily="34" charset="0"/>
                        <a:buNone/>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4.000 - 80.000,- EUR u projektu s vedoucím partnerem</a:t>
                      </a:r>
                    </a:p>
                    <a:p>
                      <a:pPr marL="342900" lvl="1" indent="-34290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PO4 </a:t>
                      </a:r>
                    </a:p>
                    <a:p>
                      <a:pPr marL="539750" lvl="1" indent="0">
                        <a:spcBef>
                          <a:spcPts val="600"/>
                        </a:spcBef>
                        <a:spcAft>
                          <a:spcPts val="0"/>
                        </a:spcAft>
                        <a:buFont typeface="Arial" panose="020B0604020202020204" pitchFamily="34" charset="0"/>
                        <a:buNone/>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1.000 - 30.000,- EUR u samostatného projektu</a:t>
                      </a:r>
                    </a:p>
                    <a:p>
                      <a:pPr marL="539750" lvl="1" indent="0">
                        <a:spcBef>
                          <a:spcPts val="600"/>
                        </a:spcBef>
                        <a:spcAft>
                          <a:spcPts val="0"/>
                        </a:spcAft>
                        <a:buFont typeface="Arial" panose="020B0604020202020204" pitchFamily="34" charset="0"/>
                        <a:buNone/>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2.000 - 60.000,- EUR u projektu s vedoucím partnerem </a:t>
                      </a:r>
                    </a:p>
                    <a:p>
                      <a:pPr marL="0" lvl="1" indent="0">
                        <a:spcBef>
                          <a:spcPts val="600"/>
                        </a:spcBef>
                        <a:spcAft>
                          <a:spcPts val="0"/>
                        </a:spcAft>
                        <a:buFont typeface="Arial" panose="020B0604020202020204" pitchFamily="34" charset="0"/>
                        <a:buNone/>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U projektů s vedoucím partnerem nebude stanoveno rozdělení poměru financování mezi partnery</a:t>
                      </a:r>
                    </a:p>
                    <a:p>
                      <a:pPr marL="342900" lvl="1" indent="-34290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Výše dotace – max. 80% (20% vlastní zdroje žadatele)</a:t>
                      </a: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sng" strike="noStrike" kern="1200" cap="none" spc="0" normalizeH="0" baseline="0" noProof="0" dirty="0">
                          <a:ln>
                            <a:noFill/>
                          </a:ln>
                          <a:solidFill>
                            <a:srgbClr val="FF6600"/>
                          </a:solidFill>
                          <a:effectLst/>
                          <a:uLnTx/>
                          <a:uFillTx/>
                          <a:latin typeface="Arial" pitchFamily="34" charset="0"/>
                          <a:ea typeface="+mn-ea"/>
                          <a:cs typeface="Arial" pitchFamily="34" charset="0"/>
                        </a:rPr>
                        <a:t>Zakres finansowy małych projektów</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OP2	</a:t>
                      </a:r>
                    </a:p>
                    <a:p>
                      <a:pPr marL="53975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2 000 - 40 000 EUR na samodzielny projekt</a:t>
                      </a:r>
                    </a:p>
                    <a:p>
                      <a:pPr marL="53975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4 000 - 80 000 EUR na projekt z partnerem wiodącym</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OP4	</a:t>
                      </a:r>
                    </a:p>
                    <a:p>
                      <a:pPr marL="53975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1 000 - 30 000 EUR na samodzielny projekt</a:t>
                      </a:r>
                    </a:p>
                    <a:p>
                      <a:pPr marL="53975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2 000 - 60 000 EUR na projekt z partnerem wiodącym </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W przypadku projektów z Partnerem Wiodącym nie będzie określany podział dofinansowania między partnerami</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Wielkość dofinansowania - maks. 80% (20% </a:t>
                      </a:r>
                      <a:b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b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środków własnych wnioskodawcy)</a:t>
                      </a: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8"/>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9"/>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211583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4"/>
          <a:stretch>
            <a:fillRect/>
          </a:stretch>
        </p:blipFill>
        <p:spPr>
          <a:xfrm>
            <a:off x="1522363" y="5337175"/>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6"/>
          <a:stretch>
            <a:fillRect/>
          </a:stretch>
        </p:blipFill>
        <p:spPr>
          <a:xfrm>
            <a:off x="11028363" y="4925802"/>
            <a:ext cx="1167023" cy="1167023"/>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7"/>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8"/>
          <a:stretch>
            <a:fillRect/>
          </a:stretch>
        </p:blipFill>
        <p:spPr>
          <a:xfrm>
            <a:off x="11801197" y="0"/>
            <a:ext cx="390803" cy="390803"/>
          </a:xfrm>
          <a:prstGeom prst="rect">
            <a:avLst/>
          </a:prstGeom>
        </p:spPr>
      </p:pic>
      <p:sp>
        <p:nvSpPr>
          <p:cNvPr id="15" name="Nadpis 6">
            <a:extLst>
              <a:ext uri="{FF2B5EF4-FFF2-40B4-BE49-F238E27FC236}">
                <a16:creationId xmlns:a16="http://schemas.microsoft.com/office/drawing/2014/main" id="{6197682B-104B-4EF1-B647-C63B3BBC3CBA}"/>
              </a:ext>
            </a:extLst>
          </p:cNvPr>
          <p:cNvSpPr>
            <a:spLocks noGrp="1"/>
          </p:cNvSpPr>
          <p:nvPr>
            <p:ph type="title"/>
          </p:nvPr>
        </p:nvSpPr>
        <p:spPr>
          <a:xfrm>
            <a:off x="695636" y="390803"/>
            <a:ext cx="10210052" cy="3969715"/>
          </a:xfrm>
        </p:spPr>
        <p:txBody>
          <a:bodyPr>
            <a:noAutofit/>
          </a:bodyPr>
          <a:lstStyle/>
          <a:p>
            <a:r>
              <a:rPr lang="cs-CZ" sz="3400" b="1" dirty="0">
                <a:solidFill>
                  <a:srgbClr val="000099"/>
                </a:solidFill>
                <a:latin typeface="Arial" panose="020B0604020202020204" pitchFamily="34" charset="0"/>
                <a:cs typeface="Arial" panose="020B0604020202020204" pitchFamily="34" charset="0"/>
              </a:rPr>
              <a:t>P</a:t>
            </a:r>
            <a:r>
              <a:rPr kumimoji="0" lang="cs-CZ" sz="3400" b="1" i="0" u="none" strike="noStrike" kern="1200" cap="none" spc="0" normalizeH="0" baseline="0" noProof="0" dirty="0" err="1">
                <a:ln>
                  <a:noFill/>
                </a:ln>
                <a:solidFill>
                  <a:srgbClr val="000099"/>
                </a:solidFill>
                <a:effectLst/>
                <a:uLnTx/>
                <a:uFillTx/>
                <a:latin typeface="Arial" panose="020B0604020202020204" pitchFamily="34" charset="0"/>
                <a:ea typeface="+mj-ea"/>
                <a:cs typeface="Arial" panose="020B0604020202020204" pitchFamily="34" charset="0"/>
              </a:rPr>
              <a:t>ovinná</a:t>
            </a:r>
            <a:r>
              <a:rPr kumimoji="0" lang="cs-CZ" sz="3400" b="1" i="0" u="none" strike="noStrike" kern="1200" cap="none" spc="0" normalizeH="0" baseline="0" noProof="0" dirty="0">
                <a:ln>
                  <a:noFill/>
                </a:ln>
                <a:solidFill>
                  <a:srgbClr val="000099"/>
                </a:solidFill>
                <a:effectLst/>
                <a:uLnTx/>
                <a:uFillTx/>
                <a:latin typeface="Arial" panose="020B0604020202020204" pitchFamily="34" charset="0"/>
                <a:ea typeface="+mj-ea"/>
                <a:cs typeface="Arial" panose="020B0604020202020204" pitchFamily="34" charset="0"/>
              </a:rPr>
              <a:t> publicita</a:t>
            </a:r>
            <a:br>
              <a:rPr kumimoji="0" lang="cs-CZ" sz="3400" b="1" i="0" u="none" strike="noStrike" kern="1200" cap="none" spc="0" normalizeH="0" baseline="0" noProof="0" dirty="0">
                <a:ln>
                  <a:noFill/>
                </a:ln>
                <a:solidFill>
                  <a:srgbClr val="003399"/>
                </a:solidFill>
                <a:effectLst/>
                <a:uLnTx/>
                <a:uFillTx/>
                <a:latin typeface="Arial" panose="020B0604020202020204" pitchFamily="34" charset="0"/>
                <a:ea typeface="+mj-ea"/>
                <a:cs typeface="Arial" panose="020B0604020202020204" pitchFamily="34" charset="0"/>
              </a:rPr>
            </a:br>
            <a:br>
              <a:rPr kumimoji="0" lang="cs-CZ" sz="3400" b="1" i="0" u="none" strike="noStrike" kern="1200" cap="none" spc="0" normalizeH="0" baseline="0" noProof="0" dirty="0">
                <a:ln>
                  <a:noFill/>
                </a:ln>
                <a:solidFill>
                  <a:srgbClr val="003399"/>
                </a:solidFill>
                <a:effectLst/>
                <a:uLnTx/>
                <a:uFillTx/>
                <a:latin typeface="Arial" panose="020B0604020202020204" pitchFamily="34" charset="0"/>
                <a:ea typeface="+mj-ea"/>
                <a:cs typeface="Arial" panose="020B0604020202020204" pitchFamily="34" charset="0"/>
              </a:rPr>
            </a:br>
            <a:r>
              <a:rPr kumimoji="0" lang="cs-CZ" sz="3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j-ea"/>
                <a:cs typeface="Arial" panose="020B0604020202020204" pitchFamily="34" charset="0"/>
              </a:rPr>
              <a:t>Obowiązkowa</a:t>
            </a:r>
            <a:r>
              <a:rPr kumimoji="0" lang="cs-CZ" sz="3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j-ea"/>
                <a:cs typeface="Arial" panose="020B0604020202020204" pitchFamily="34" charset="0"/>
              </a:rPr>
              <a:t> </a:t>
            </a:r>
            <a:r>
              <a:rPr kumimoji="0" lang="cs-CZ" sz="3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j-ea"/>
                <a:cs typeface="Arial" panose="020B0604020202020204" pitchFamily="34" charset="0"/>
              </a:rPr>
              <a:t>promocja</a:t>
            </a:r>
            <a:endParaRPr lang="cs-CZ" sz="3400" b="1" dirty="0">
              <a:solidFill>
                <a:srgbClr val="FF6600"/>
              </a:solidFill>
              <a:latin typeface="Arial" panose="020B0604020202020204" pitchFamily="34" charset="0"/>
              <a:cs typeface="Arial" panose="020B0604020202020204" pitchFamily="34" charset="0"/>
            </a:endParaRPr>
          </a:p>
        </p:txBody>
      </p:sp>
      <p:pic>
        <p:nvPicPr>
          <p:cNvPr id="19" name="Grafický objekt 18">
            <a:extLst>
              <a:ext uri="{FF2B5EF4-FFF2-40B4-BE49-F238E27FC236}">
                <a16:creationId xmlns:a16="http://schemas.microsoft.com/office/drawing/2014/main" id="{81A4AA01-BFCB-405A-A7B4-62F9936B2C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9843" y="3896287"/>
            <a:ext cx="2475549" cy="584775"/>
          </a:xfrm>
          <a:prstGeom prst="rect">
            <a:avLst/>
          </a:prstGeom>
        </p:spPr>
      </p:pic>
      <p:pic>
        <p:nvPicPr>
          <p:cNvPr id="20" name="Obrázek 19">
            <a:extLst>
              <a:ext uri="{FF2B5EF4-FFF2-40B4-BE49-F238E27FC236}">
                <a16:creationId xmlns:a16="http://schemas.microsoft.com/office/drawing/2014/main" id="{078F8E93-4C97-46EE-93F6-26DC77BE189A}"/>
              </a:ext>
            </a:extLst>
          </p:cNvPr>
          <p:cNvPicPr>
            <a:picLocks noChangeAspect="1"/>
          </p:cNvPicPr>
          <p:nvPr/>
        </p:nvPicPr>
        <p:blipFill>
          <a:blip r:embed="rId11"/>
          <a:stretch>
            <a:fillRect/>
          </a:stretch>
        </p:blipFill>
        <p:spPr>
          <a:xfrm>
            <a:off x="2753845" y="5909499"/>
            <a:ext cx="7060463" cy="704802"/>
          </a:xfrm>
          <a:prstGeom prst="rect">
            <a:avLst/>
          </a:prstGeom>
        </p:spPr>
      </p:pic>
    </p:spTree>
    <p:extLst>
      <p:ext uri="{BB962C8B-B14F-4D97-AF65-F5344CB8AC3E}">
        <p14:creationId xmlns:p14="http://schemas.microsoft.com/office/powerpoint/2010/main" val="102626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3612349022"/>
              </p:ext>
            </p:extLst>
          </p:nvPr>
        </p:nvGraphicFramePr>
        <p:xfrm>
          <a:off x="390803" y="1231716"/>
          <a:ext cx="11410394" cy="414528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0" lvl="1" indent="0">
                        <a:spcBef>
                          <a:spcPts val="600"/>
                        </a:spcBef>
                        <a:spcAft>
                          <a:spcPts val="0"/>
                        </a:spcAft>
                        <a:buFont typeface="Arial" panose="020B0604020202020204" pitchFamily="34" charset="0"/>
                        <a:buNone/>
                      </a:pPr>
                      <a:r>
                        <a:rPr kumimoji="0" lang="cs-CZ" sz="1700" b="1" i="0" u="sng" strike="noStrike" kern="1200" cap="none" spc="0" normalizeH="0" baseline="0" noProof="0" dirty="0">
                          <a:ln>
                            <a:noFill/>
                          </a:ln>
                          <a:solidFill>
                            <a:srgbClr val="000099"/>
                          </a:solidFill>
                          <a:effectLst/>
                          <a:uLnTx/>
                          <a:uFillTx/>
                          <a:latin typeface="Arial" pitchFamily="34" charset="0"/>
                          <a:ea typeface="+mn-ea"/>
                          <a:cs typeface="Arial" pitchFamily="34" charset="0"/>
                        </a:rPr>
                        <a:t>Obecné pravidlo</a:t>
                      </a:r>
                    </a:p>
                    <a:p>
                      <a:pPr marL="0" lvl="1" indent="0">
                        <a:spcBef>
                          <a:spcPts val="600"/>
                        </a:spcBef>
                        <a:spcAft>
                          <a:spcPts val="0"/>
                        </a:spcAft>
                        <a:buFont typeface="Arial" panose="020B0604020202020204" pitchFamily="34" charset="0"/>
                        <a:buNone/>
                      </a:pPr>
                      <a:endParaRPr kumimoji="0" lang="cs-CZ" sz="1700" b="1" i="0" u="sng"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0" lvl="1" indent="0">
                        <a:spcBef>
                          <a:spcPts val="600"/>
                        </a:spcBef>
                        <a:spcAft>
                          <a:spcPts val="0"/>
                        </a:spcAft>
                        <a:buFont typeface="Arial" panose="020B0604020202020204" pitchFamily="34" charset="0"/>
                        <a:buNone/>
                      </a:pPr>
                      <a:endParaRPr kumimoji="0" lang="cs-CZ" sz="1700" b="1" i="0" u="sng"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0" lvl="1" indent="0" algn="ctr">
                        <a:spcBef>
                          <a:spcPts val="600"/>
                        </a:spcBef>
                        <a:spcAft>
                          <a:spcPts val="0"/>
                        </a:spcAft>
                        <a:buFont typeface="Arial" panose="020B0604020202020204" pitchFamily="34" charset="0"/>
                        <a:buNone/>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poskytnutí dotace z programu</a:t>
                      </a:r>
                    </a:p>
                    <a:p>
                      <a:pPr marL="0" lvl="1" indent="0" algn="ctr">
                        <a:spcBef>
                          <a:spcPts val="600"/>
                        </a:spcBef>
                        <a:spcAft>
                          <a:spcPts val="0"/>
                        </a:spcAft>
                        <a:buFont typeface="Arial" panose="020B0604020202020204" pitchFamily="34" charset="0"/>
                        <a:buNone/>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a:t>
                      </a:r>
                    </a:p>
                    <a:p>
                      <a:pPr marL="0" lvl="1" indent="0" algn="ctr">
                        <a:spcBef>
                          <a:spcPts val="600"/>
                        </a:spcBef>
                        <a:spcAft>
                          <a:spcPts val="0"/>
                        </a:spcAft>
                        <a:buFont typeface="Arial" panose="020B0604020202020204" pitchFamily="34" charset="0"/>
                        <a:buNone/>
                      </a:pPr>
                      <a:r>
                        <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rPr>
                        <a:t>publicita projektu </a:t>
                      </a:r>
                    </a:p>
                    <a:p>
                      <a:pPr marL="0" lvl="1" indent="0" algn="ctr">
                        <a:spcBef>
                          <a:spcPts val="600"/>
                        </a:spcBef>
                        <a:spcAft>
                          <a:spcPts val="0"/>
                        </a:spcAft>
                        <a:buFont typeface="Arial" panose="020B0604020202020204" pitchFamily="34" charset="0"/>
                        <a:buNone/>
                      </a:pPr>
                      <a:endParaRPr kumimoji="0" lang="cs-CZ" sz="1700" b="1"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285750" lvl="1" indent="-285750" algn="l">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čl. 50 nařízení (EU) 2021/1060 (obecné nařízení), v příloze č. IX tohoto nařízení </a:t>
                      </a:r>
                    </a:p>
                    <a:p>
                      <a:pPr marL="285750" lvl="1" indent="-285750" algn="l">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čl. 36, odst. 4 a 5 nařízení (EU) 2021/1059 (nařízení Interreg)</a:t>
                      </a:r>
                    </a:p>
                  </a:txBody>
                  <a:tcPr/>
                </a:tc>
                <a:tc>
                  <a: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sng" strike="noStrike" kern="1200" cap="none" spc="0" normalizeH="0" baseline="0" noProof="0" dirty="0">
                          <a:ln>
                            <a:noFill/>
                          </a:ln>
                          <a:solidFill>
                            <a:srgbClr val="FF6600"/>
                          </a:solidFill>
                          <a:effectLst/>
                          <a:uLnTx/>
                          <a:uFillTx/>
                          <a:latin typeface="Arial" pitchFamily="34" charset="0"/>
                          <a:ea typeface="+mn-ea"/>
                          <a:cs typeface="Arial" pitchFamily="34" charset="0"/>
                        </a:rPr>
                        <a:t>Ogólna zasada</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700" b="1" i="0" u="sng" strike="noStrike" kern="1200" cap="none" spc="0" normalizeH="0" baseline="0" noProof="0" dirty="0">
                        <a:ln>
                          <a:noFill/>
                        </a:ln>
                        <a:solidFill>
                          <a:srgbClr val="FF66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przyznanie dofinansowania z programu </a:t>
                      </a:r>
                    </a:p>
                    <a:p>
                      <a:pPr marL="0" marR="0" lvl="0" indent="0" algn="ctr"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rPr>
                        <a:t>promocja projektu</a:t>
                      </a:r>
                    </a:p>
                    <a:p>
                      <a:pPr marL="0" marR="0" lvl="0" indent="0" algn="ctr"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art. 50 rozporządzenia (UE) 2021/1060 (rozporządzenie ogólne), załącznik nr IX tego rozporządzenia </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art. 36, ust. 4 i 5 rozporządzenia (UE) 2021/1059 (rozporządzenie Interreg)</a:t>
                      </a:r>
                    </a:p>
                    <a:p>
                      <a:pPr marL="0" marR="0" lvl="0" indent="0" algn="ctr"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351152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733C5C9-3747-D1D6-8DC2-7BC8BAA122CD}"/>
              </a:ext>
            </a:extLst>
          </p:cNvPr>
          <p:cNvSpPr>
            <a:spLocks noGrp="1"/>
          </p:cNvSpPr>
          <p:nvPr>
            <p:ph type="title"/>
          </p:nvPr>
        </p:nvSpPr>
        <p:spPr>
          <a:xfrm>
            <a:off x="637880" y="365126"/>
            <a:ext cx="10916239" cy="542990"/>
          </a:xfrm>
        </p:spPr>
        <p:txBody>
          <a:bodyPr>
            <a:normAutofit fontScale="90000"/>
          </a:bodyPr>
          <a:lstStyle/>
          <a:p>
            <a:pPr>
              <a:lnSpc>
                <a:spcPct val="125000"/>
              </a:lnSpc>
            </a:pPr>
            <a:r>
              <a:rPr lang="pl-PL" altLang="cs-CZ" sz="2500" b="1" dirty="0">
                <a:solidFill>
                  <a:srgbClr val="000099"/>
                </a:solidFill>
                <a:latin typeface="Arial" charset="0"/>
                <a:cs typeface="Arial" charset="0"/>
              </a:rPr>
              <a:t>P</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ravidla</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pro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správné</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a:t>
            </a:r>
            <a:r>
              <a:rPr kumimoji="0" lang="pl-PL" altLang="cs-CZ" sz="2500" b="1" i="0" u="none" strike="noStrike" kern="1200" cap="none" spc="0" normalizeH="0" baseline="0" noProof="0" dirty="0" err="1">
                <a:ln>
                  <a:noFill/>
                </a:ln>
                <a:solidFill>
                  <a:srgbClr val="000099"/>
                </a:solidFill>
                <a:effectLst/>
                <a:uLnTx/>
                <a:uFillTx/>
                <a:latin typeface="Arial" charset="0"/>
                <a:ea typeface="+mj-ea"/>
                <a:cs typeface="Arial" charset="0"/>
              </a:rPr>
              <a:t>zajištění</a:t>
            </a:r>
            <a: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t> publicity projektu  </a:t>
            </a:r>
            <a:br>
              <a:rPr kumimoji="0" lang="pl-PL" altLang="cs-CZ" sz="2500" b="1" i="0" u="none" strike="noStrike" kern="1200" cap="none" spc="0" normalizeH="0" baseline="0" noProof="0" dirty="0">
                <a:ln>
                  <a:noFill/>
                </a:ln>
                <a:solidFill>
                  <a:srgbClr val="000099"/>
                </a:solidFill>
                <a:effectLst/>
                <a:uLnTx/>
                <a:uFillTx/>
                <a:latin typeface="Arial" charset="0"/>
                <a:ea typeface="+mj-ea"/>
                <a:cs typeface="Arial" charset="0"/>
              </a:rPr>
            </a:br>
            <a:r>
              <a:rPr lang="pl-PL" altLang="cs-CZ" sz="2500" b="1" dirty="0">
                <a:solidFill>
                  <a:srgbClr val="FF6600"/>
                </a:solidFill>
                <a:latin typeface="Arial" charset="0"/>
                <a:cs typeface="Arial" charset="0"/>
              </a:rPr>
              <a:t>Z</a:t>
            </a:r>
            <a:r>
              <a:rPr kumimoji="0" lang="pl-PL" altLang="cs-CZ" sz="2500" b="1" i="0" u="none" strike="noStrike" kern="1200" cap="none" spc="0" normalizeH="0" baseline="0" noProof="0" dirty="0" err="1">
                <a:ln>
                  <a:noFill/>
                </a:ln>
                <a:solidFill>
                  <a:srgbClr val="FF6600"/>
                </a:solidFill>
                <a:effectLst/>
                <a:uLnTx/>
                <a:uFillTx/>
                <a:latin typeface="Arial" charset="0"/>
                <a:ea typeface="+mj-ea"/>
                <a:cs typeface="Arial" charset="0"/>
              </a:rPr>
              <a:t>asady</a:t>
            </a:r>
            <a:r>
              <a:rPr kumimoji="0" lang="pl-PL" altLang="cs-CZ" sz="2500" b="1" i="0" u="none" strike="noStrike" kern="1200" cap="none" spc="0" normalizeH="0" baseline="0" noProof="0" dirty="0">
                <a:ln>
                  <a:noFill/>
                </a:ln>
                <a:solidFill>
                  <a:srgbClr val="FF6600"/>
                </a:solidFill>
                <a:effectLst/>
                <a:uLnTx/>
                <a:uFillTx/>
                <a:latin typeface="Arial" charset="0"/>
                <a:ea typeface="+mj-ea"/>
                <a:cs typeface="Arial" charset="0"/>
              </a:rPr>
              <a:t> prawidłowego zapewnienia promocji projektu</a:t>
            </a:r>
            <a:endParaRPr lang="cs-CZ" sz="2500" b="1" dirty="0">
              <a:solidFill>
                <a:srgbClr val="FF6600"/>
              </a:solidFill>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83AB9845-D6BC-88D6-E864-9C68D308D7F3}"/>
              </a:ext>
            </a:extLst>
          </p:cNvPr>
          <p:cNvPicPr>
            <a:picLocks noChangeAspect="1"/>
          </p:cNvPicPr>
          <p:nvPr/>
        </p:nvPicPr>
        <p:blipFill>
          <a:blip r:embed="rId3"/>
          <a:stretch>
            <a:fillRect/>
          </a:stretch>
        </p:blipFill>
        <p:spPr>
          <a:xfrm>
            <a:off x="0" y="5715162"/>
            <a:ext cx="1144648" cy="1144648"/>
          </a:xfrm>
          <a:prstGeom prst="rect">
            <a:avLst/>
          </a:prstGeom>
        </p:spPr>
      </p:pic>
      <p:pic>
        <p:nvPicPr>
          <p:cNvPr id="11" name="Obrázek 10">
            <a:extLst>
              <a:ext uri="{FF2B5EF4-FFF2-40B4-BE49-F238E27FC236}">
                <a16:creationId xmlns:a16="http://schemas.microsoft.com/office/drawing/2014/main" id="{635ABCEC-8226-3485-4AF9-CFDC34D143E2}"/>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3" name="Obrázek 12">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14" name="Obrázek 13">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graphicFrame>
        <p:nvGraphicFramePr>
          <p:cNvPr id="16" name="Tabulka 2">
            <a:extLst>
              <a:ext uri="{FF2B5EF4-FFF2-40B4-BE49-F238E27FC236}">
                <a16:creationId xmlns:a16="http://schemas.microsoft.com/office/drawing/2014/main" id="{75DEC0FF-2380-4BD3-8A55-0E976553F919}"/>
              </a:ext>
            </a:extLst>
          </p:cNvPr>
          <p:cNvGraphicFramePr>
            <a:graphicFrameLocks noGrp="1"/>
          </p:cNvGraphicFramePr>
          <p:nvPr>
            <p:extLst>
              <p:ext uri="{D42A27DB-BD31-4B8C-83A1-F6EECF244321}">
                <p14:modId xmlns:p14="http://schemas.microsoft.com/office/powerpoint/2010/main" val="2728416164"/>
              </p:ext>
            </p:extLst>
          </p:nvPr>
        </p:nvGraphicFramePr>
        <p:xfrm>
          <a:off x="390803" y="1231716"/>
          <a:ext cx="11410394" cy="3581400"/>
        </p:xfrm>
        <a:graphic>
          <a:graphicData uri="http://schemas.openxmlformats.org/drawingml/2006/table">
            <a:tbl>
              <a:tblPr firstRow="1" bandRow="1">
                <a:tableStyleId>{3B4B98B0-60AC-42C2-AFA5-B58CD77FA1E5}</a:tableStyleId>
              </a:tblPr>
              <a:tblGrid>
                <a:gridCol w="5705197">
                  <a:extLst>
                    <a:ext uri="{9D8B030D-6E8A-4147-A177-3AD203B41FA5}">
                      <a16:colId xmlns:a16="http://schemas.microsoft.com/office/drawing/2014/main" val="3983641993"/>
                    </a:ext>
                  </a:extLst>
                </a:gridCol>
                <a:gridCol w="5705197">
                  <a:extLst>
                    <a:ext uri="{9D8B030D-6E8A-4147-A177-3AD203B41FA5}">
                      <a16:colId xmlns:a16="http://schemas.microsoft.com/office/drawing/2014/main" val="2517259943"/>
                    </a:ext>
                  </a:extLst>
                </a:gridCol>
              </a:tblGrid>
              <a:tr h="2135130">
                <a:tc>
                  <a:txBody>
                    <a:bodyPr/>
                    <a:lstStyle/>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Vedoucí partner zajišťuje celkovou koordinaci publicity pro projekt na obou stranách hranice. </a:t>
                      </a:r>
                    </a:p>
                    <a:p>
                      <a:pPr marL="285750" lvl="1" indent="-285750">
                        <a:spcBef>
                          <a:spcPts val="600"/>
                        </a:spcBef>
                        <a:spcAft>
                          <a:spcPts val="0"/>
                        </a:spcAft>
                        <a:buFont typeface="Arial" panose="020B0604020202020204" pitchFamily="34" charset="0"/>
                        <a:buChar char="•"/>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Pokud projekt obdrží dotaci z programu, zajistí projektoví partneři, aby byly veřejnost i subjekty účastnící se projektu o této dotaci informovány. </a:t>
                      </a:r>
                    </a:p>
                    <a:p>
                      <a:pPr marL="285750" lvl="1" indent="-285750">
                        <a:spcBef>
                          <a:spcPts val="600"/>
                        </a:spcBef>
                        <a:spcAft>
                          <a:spcPts val="0"/>
                        </a:spcAft>
                        <a:buFont typeface="Arial" panose="020B0604020202020204" pitchFamily="34" charset="0"/>
                        <a:buChar char="•"/>
                      </a:pPr>
                      <a:endPar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endParaRPr>
                    </a:p>
                    <a:p>
                      <a:pPr marL="285750" lvl="1" indent="-285750">
                        <a:spcBef>
                          <a:spcPts val="600"/>
                        </a:spcBef>
                        <a:spcAft>
                          <a:spcPts val="0"/>
                        </a:spcAft>
                        <a:buFont typeface="Arial" panose="020B0604020202020204" pitchFamily="34" charset="0"/>
                        <a:buChar char="•"/>
                      </a:pPr>
                      <a:r>
                        <a:rPr kumimoji="0" lang="cs-CZ" sz="17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Na dokumentech a komunikačních materiálech určených pro širokou veřejnost nebo účastníky projektu musí být patrné, že projekt byl podpořen z EU, z programu Interreg. </a:t>
                      </a:r>
                    </a:p>
                  </a:txBody>
                  <a:tcPr/>
                </a:tc>
                <a:tc>
                  <a:txBody>
                    <a:bodyPr/>
                    <a:lstStyle/>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Partner Wiodący zapewnia ogólną koordynację promocji projektu po obu stronach granicy. </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endPar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Partnerzy projektu zapewnią, aby społeczeństwo i podmioty uczestniczące w projekcie były informowane o dofinansowaniu projektu. </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endPar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pl-PL" sz="17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Dokumenty i materiały komunikacyjne przeznaczone dla ogółu społeczeństwa lub uczestników projektu muszą wskazywać na to, że projekt został dofinansowany z EU, z programu Interreg. </a:t>
                      </a:r>
                    </a:p>
                    <a:p>
                      <a:pPr marL="0" marR="0" lvl="0" indent="0" algn="ctr"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700" b="1"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a:txBody>
                  <a:tcPr/>
                </a:tc>
                <a:extLst>
                  <a:ext uri="{0D108BD9-81ED-4DB2-BD59-A6C34878D82A}">
                    <a16:rowId xmlns:a16="http://schemas.microsoft.com/office/drawing/2014/main" val="382206565"/>
                  </a:ext>
                </a:extLst>
              </a:tr>
            </a:tbl>
          </a:graphicData>
        </a:graphic>
      </p:graphicFrame>
      <p:pic>
        <p:nvPicPr>
          <p:cNvPr id="12" name="Obrázek 11">
            <a:extLst>
              <a:ext uri="{FF2B5EF4-FFF2-40B4-BE49-F238E27FC236}">
                <a16:creationId xmlns:a16="http://schemas.microsoft.com/office/drawing/2014/main" id="{14E7500F-33D8-F0F4-5799-BBE05DD64658}"/>
              </a:ext>
            </a:extLst>
          </p:cNvPr>
          <p:cNvPicPr>
            <a:picLocks noChangeAspect="1"/>
          </p:cNvPicPr>
          <p:nvPr/>
        </p:nvPicPr>
        <p:blipFill>
          <a:blip r:embed="rId7"/>
          <a:stretch>
            <a:fillRect/>
          </a:stretch>
        </p:blipFill>
        <p:spPr>
          <a:xfrm>
            <a:off x="11028363" y="4925802"/>
            <a:ext cx="1167023" cy="1167023"/>
          </a:xfrm>
          <a:prstGeom prst="rect">
            <a:avLst/>
          </a:prstGeom>
        </p:spPr>
      </p:pic>
      <p:pic>
        <p:nvPicPr>
          <p:cNvPr id="15" name="Obrázek 14">
            <a:extLst>
              <a:ext uri="{FF2B5EF4-FFF2-40B4-BE49-F238E27FC236}">
                <a16:creationId xmlns:a16="http://schemas.microsoft.com/office/drawing/2014/main" id="{5D806B47-CF2B-472D-8C51-EA651A0F750C}"/>
              </a:ext>
            </a:extLst>
          </p:cNvPr>
          <p:cNvPicPr>
            <a:picLocks noChangeAspect="1"/>
          </p:cNvPicPr>
          <p:nvPr/>
        </p:nvPicPr>
        <p:blipFill>
          <a:blip r:embed="rId8"/>
          <a:stretch>
            <a:fillRect/>
          </a:stretch>
        </p:blipFill>
        <p:spPr>
          <a:xfrm>
            <a:off x="2753845" y="5909499"/>
            <a:ext cx="7060463" cy="704802"/>
          </a:xfrm>
          <a:prstGeom prst="rect">
            <a:avLst/>
          </a:prstGeom>
        </p:spPr>
      </p:pic>
      <p:pic>
        <p:nvPicPr>
          <p:cNvPr id="10" name="Obrázek 9">
            <a:extLst>
              <a:ext uri="{FF2B5EF4-FFF2-40B4-BE49-F238E27FC236}">
                <a16:creationId xmlns:a16="http://schemas.microsoft.com/office/drawing/2014/main" id="{348F37F9-057D-73E2-5936-CF08750CE8BF}"/>
              </a:ext>
            </a:extLst>
          </p:cNvPr>
          <p:cNvPicPr>
            <a:picLocks noChangeAspect="1"/>
          </p:cNvPicPr>
          <p:nvPr/>
        </p:nvPicPr>
        <p:blipFill>
          <a:blip r:embed="rId9"/>
          <a:stretch>
            <a:fillRect/>
          </a:stretch>
        </p:blipFill>
        <p:spPr>
          <a:xfrm>
            <a:off x="1522363" y="5337175"/>
            <a:ext cx="1144648" cy="1144648"/>
          </a:xfrm>
          <a:prstGeom prst="rect">
            <a:avLst/>
          </a:prstGeom>
        </p:spPr>
      </p:pic>
    </p:spTree>
    <p:extLst>
      <p:ext uri="{BB962C8B-B14F-4D97-AF65-F5344CB8AC3E}">
        <p14:creationId xmlns:p14="http://schemas.microsoft.com/office/powerpoint/2010/main" val="143853191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2107</TotalTime>
  <Words>2685</Words>
  <Application>Microsoft Office PowerPoint</Application>
  <PresentationFormat>Širokoúhlá obrazovka</PresentationFormat>
  <Paragraphs>246</Paragraphs>
  <Slides>29</Slides>
  <Notes>29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29</vt:i4>
      </vt:variant>
    </vt:vector>
  </HeadingPairs>
  <TitlesOfParts>
    <vt:vector size="34" baseType="lpstr">
      <vt:lpstr>Arial</vt:lpstr>
      <vt:lpstr>Calibri</vt:lpstr>
      <vt:lpstr>Calibri Light</vt:lpstr>
      <vt:lpstr>Wingdings</vt:lpstr>
      <vt:lpstr>Motiv Office</vt:lpstr>
      <vt:lpstr>Prezentace aplikace PowerPoint</vt:lpstr>
      <vt:lpstr>Program Interreg  Česko – Polsko 2021-2027  Program Interreg  Czechy – Polska 2021-2027</vt:lpstr>
      <vt:lpstr>Fond malých projektů Fundusz Małych Projektów</vt:lpstr>
      <vt:lpstr>Fondy malých projektů v Programové období 2021-2027   Fundusze Małych Projektów w okresie programowania 2021-2027</vt:lpstr>
      <vt:lpstr>Rozdělení alokace Fondu malých projektů ČR - PL pro období 2021 - 2027  Podział alokacji Funduszu Małych Projektów CZ - PL na okres 2021 - 2027 </vt:lpstr>
      <vt:lpstr>Základní parametry Fondu malých projektů   Podstawowe parametry Funduszu Małych Projektów</vt:lpstr>
      <vt:lpstr>Povinná publicita  Obowiązkowa promocja</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Pravidla pro správné zajištění publicity projektu   Zasady prawidłowego zapewnienia promocji projektu</vt:lpstr>
      <vt:lpstr>Dobrá praxe  Dobre praktyki</vt:lpstr>
      <vt:lpstr>Odkryj nieznane</vt:lpstr>
      <vt:lpstr>Projekty / Projekty</vt:lpstr>
      <vt:lpstr>Mapa / Mapa</vt:lpstr>
      <vt:lpstr>Toulky pohraničím Wędrówki po pograniczu</vt:lpstr>
      <vt:lpstr>Prezentace aplikace PowerPoint</vt:lpstr>
      <vt:lpstr>Děkuji za pozornost 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Dalibor Janeček</dc:creator>
  <cp:lastModifiedBy>Mazur Przemysław</cp:lastModifiedBy>
  <cp:revision>142</cp:revision>
  <cp:lastPrinted>2022-09-23T05:33:22Z</cp:lastPrinted>
  <dcterms:created xsi:type="dcterms:W3CDTF">2022-05-17T16:22:05Z</dcterms:created>
  <dcterms:modified xsi:type="dcterms:W3CDTF">2023-01-10T07:00:39Z</dcterms:modified>
</cp:coreProperties>
</file>