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325" r:id="rId2"/>
    <p:sldId id="337" r:id="rId3"/>
    <p:sldId id="343" r:id="rId4"/>
    <p:sldId id="344" r:id="rId5"/>
    <p:sldId id="345" r:id="rId6"/>
    <p:sldId id="346" r:id="rId7"/>
    <p:sldId id="347" r:id="rId8"/>
    <p:sldId id="342" r:id="rId9"/>
    <p:sldId id="348" r:id="rId10"/>
    <p:sldId id="349" r:id="rId11"/>
    <p:sldId id="350" r:id="rId12"/>
    <p:sldId id="352" r:id="rId13"/>
    <p:sldId id="351" r:id="rId14"/>
    <p:sldId id="353" r:id="rId15"/>
    <p:sldId id="336" r:id="rId16"/>
    <p:sldId id="355" r:id="rId17"/>
    <p:sldId id="356" r:id="rId18"/>
    <p:sldId id="357" r:id="rId19"/>
    <p:sldId id="358" r:id="rId20"/>
    <p:sldId id="359" r:id="rId21"/>
    <p:sldId id="360" r:id="rId22"/>
    <p:sldId id="361" r:id="rId23"/>
    <p:sldId id="362" r:id="rId24"/>
    <p:sldId id="371" r:id="rId25"/>
    <p:sldId id="368" r:id="rId26"/>
    <p:sldId id="369" r:id="rId27"/>
    <p:sldId id="370" r:id="rId28"/>
    <p:sldId id="335" r:id="rId29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" userDrawn="1">
          <p15:clr>
            <a:srgbClr val="A4A3A4"/>
          </p15:clr>
        </p15:guide>
        <p15:guide id="2" pos="234" userDrawn="1">
          <p15:clr>
            <a:srgbClr val="A4A3A4"/>
          </p15:clr>
        </p15:guide>
        <p15:guide id="3" pos="483" userDrawn="1">
          <p15:clr>
            <a:srgbClr val="A4A3A4"/>
          </p15:clr>
        </p15:guide>
        <p15:guide id="4" pos="710" userDrawn="1">
          <p15:clr>
            <a:srgbClr val="A4A3A4"/>
          </p15:clr>
        </p15:guide>
        <p15:guide id="5" pos="960" userDrawn="1">
          <p15:clr>
            <a:srgbClr val="A4A3A4"/>
          </p15:clr>
        </p15:guide>
        <p15:guide id="6" pos="1209" userDrawn="1">
          <p15:clr>
            <a:srgbClr val="A4A3A4"/>
          </p15:clr>
        </p15:guide>
        <p15:guide id="7" pos="1436" userDrawn="1">
          <p15:clr>
            <a:srgbClr val="A4A3A4"/>
          </p15:clr>
        </p15:guide>
        <p15:guide id="8" pos="1685" userDrawn="1">
          <p15:clr>
            <a:srgbClr val="A4A3A4"/>
          </p15:clr>
        </p15:guide>
        <p15:guide id="9" pos="7446" userDrawn="1">
          <p15:clr>
            <a:srgbClr val="A4A3A4"/>
          </p15:clr>
        </p15:guide>
        <p15:guide id="10" pos="7197" userDrawn="1">
          <p15:clr>
            <a:srgbClr val="A4A3A4"/>
          </p15:clr>
        </p15:guide>
        <p15:guide id="11" pos="6947" userDrawn="1">
          <p15:clr>
            <a:srgbClr val="A4A3A4"/>
          </p15:clr>
        </p15:guide>
        <p15:guide id="12" pos="6720" userDrawn="1">
          <p15:clr>
            <a:srgbClr val="A4A3A4"/>
          </p15:clr>
        </p15:guide>
        <p15:guide id="13" pos="6471" userDrawn="1">
          <p15:clr>
            <a:srgbClr val="A4A3A4"/>
          </p15:clr>
        </p15:guide>
        <p15:guide id="14" pos="6244" userDrawn="1">
          <p15:clr>
            <a:srgbClr val="A4A3A4"/>
          </p15:clr>
        </p15:guide>
        <p15:guide id="15" pos="5995" userDrawn="1">
          <p15:clr>
            <a:srgbClr val="A4A3A4"/>
          </p15:clr>
        </p15:guide>
        <p15:guide id="16" pos="5768" userDrawn="1">
          <p15:clr>
            <a:srgbClr val="A4A3A4"/>
          </p15:clr>
        </p15:guide>
        <p15:guide id="17" pos="1912" userDrawn="1">
          <p15:clr>
            <a:srgbClr val="A4A3A4"/>
          </p15:clr>
        </p15:guide>
        <p15:guide id="18" pos="2162" userDrawn="1">
          <p15:clr>
            <a:srgbClr val="A4A3A4"/>
          </p15:clr>
        </p15:guide>
        <p15:guide id="19" pos="5518" userDrawn="1">
          <p15:clr>
            <a:srgbClr val="A4A3A4"/>
          </p15:clr>
        </p15:guide>
        <p15:guide id="20" pos="2389" userDrawn="1">
          <p15:clr>
            <a:srgbClr val="A4A3A4"/>
          </p15:clr>
        </p15:guide>
        <p15:guide id="21" orient="horz" pos="482" userDrawn="1">
          <p15:clr>
            <a:srgbClr val="A4A3A4"/>
          </p15:clr>
        </p15:guide>
        <p15:guide id="22" orient="horz" pos="731" userDrawn="1">
          <p15:clr>
            <a:srgbClr val="A4A3A4"/>
          </p15:clr>
        </p15:guide>
        <p15:guide id="23" orient="horz" pos="958" userDrawn="1">
          <p15:clr>
            <a:srgbClr val="A4A3A4"/>
          </p15:clr>
        </p15:guide>
        <p15:guide id="24" orient="horz" pos="1207" userDrawn="1">
          <p15:clr>
            <a:srgbClr val="A4A3A4"/>
          </p15:clr>
        </p15:guide>
        <p15:guide id="25" orient="horz" pos="1457" userDrawn="1">
          <p15:clr>
            <a:srgbClr val="A4A3A4"/>
          </p15:clr>
        </p15:guide>
        <p15:guide id="26" orient="horz" pos="1684" userDrawn="1">
          <p15:clr>
            <a:srgbClr val="A4A3A4"/>
          </p15:clr>
        </p15:guide>
        <p15:guide id="27" orient="horz" pos="1911" userDrawn="1">
          <p15:clr>
            <a:srgbClr val="A4A3A4"/>
          </p15:clr>
        </p15:guide>
        <p15:guide id="28" orient="horz" pos="2160" userDrawn="1">
          <p15:clr>
            <a:srgbClr val="A4A3A4"/>
          </p15:clr>
        </p15:guide>
        <p15:guide id="29" orient="horz" pos="2409" userDrawn="1">
          <p15:clr>
            <a:srgbClr val="A4A3A4"/>
          </p15:clr>
        </p15:guide>
        <p15:guide id="30" orient="horz" pos="2636" userDrawn="1">
          <p15:clr>
            <a:srgbClr val="A4A3A4"/>
          </p15:clr>
        </p15:guide>
        <p15:guide id="31" orient="horz" pos="2886" userDrawn="1">
          <p15:clr>
            <a:srgbClr val="A4A3A4"/>
          </p15:clr>
        </p15:guide>
        <p15:guide id="32" orient="horz" pos="3113" userDrawn="1">
          <p15:clr>
            <a:srgbClr val="A4A3A4"/>
          </p15:clr>
        </p15:guide>
        <p15:guide id="33" orient="horz" pos="3362" userDrawn="1">
          <p15:clr>
            <a:srgbClr val="A4A3A4"/>
          </p15:clr>
        </p15:guide>
        <p15:guide id="34" orient="horz" pos="3838" userDrawn="1">
          <p15:clr>
            <a:srgbClr val="A4A3A4"/>
          </p15:clr>
        </p15:guide>
        <p15:guide id="35" orient="horz" pos="3589" userDrawn="1">
          <p15:clr>
            <a:srgbClr val="A4A3A4"/>
          </p15:clr>
        </p15:guide>
        <p15:guide id="36" orient="horz" pos="4088" userDrawn="1">
          <p15:clr>
            <a:srgbClr val="A4A3A4"/>
          </p15:clr>
        </p15:guide>
        <p15:guide id="37" pos="2638" userDrawn="1">
          <p15:clr>
            <a:srgbClr val="A4A3A4"/>
          </p15:clr>
        </p15:guide>
        <p15:guide id="38" pos="2887" userDrawn="1">
          <p15:clr>
            <a:srgbClr val="A4A3A4"/>
          </p15:clr>
        </p15:guide>
        <p15:guide id="39" pos="3114" userDrawn="1">
          <p15:clr>
            <a:srgbClr val="A4A3A4"/>
          </p15:clr>
        </p15:guide>
        <p15:guide id="40" pos="3364" userDrawn="1">
          <p15:clr>
            <a:srgbClr val="A4A3A4"/>
          </p15:clr>
        </p15:guide>
        <p15:guide id="41" pos="3591" userDrawn="1">
          <p15:clr>
            <a:srgbClr val="A4A3A4"/>
          </p15:clr>
        </p15:guide>
        <p15:guide id="42" pos="3840" userDrawn="1">
          <p15:clr>
            <a:srgbClr val="A4A3A4"/>
          </p15:clr>
        </p15:guide>
        <p15:guide id="43" pos="4067" userDrawn="1">
          <p15:clr>
            <a:srgbClr val="A4A3A4"/>
          </p15:clr>
        </p15:guide>
        <p15:guide id="44" pos="4316" userDrawn="1">
          <p15:clr>
            <a:srgbClr val="A4A3A4"/>
          </p15:clr>
        </p15:guide>
        <p15:guide id="45" pos="4566" userDrawn="1">
          <p15:clr>
            <a:srgbClr val="A4A3A4"/>
          </p15:clr>
        </p15:guide>
        <p15:guide id="46" pos="4793" userDrawn="1">
          <p15:clr>
            <a:srgbClr val="A4A3A4"/>
          </p15:clr>
        </p15:guide>
        <p15:guide id="47" pos="5042" userDrawn="1">
          <p15:clr>
            <a:srgbClr val="A4A3A4"/>
          </p15:clr>
        </p15:guide>
        <p15:guide id="48" pos="526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0099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větlý styl 1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6357" autoAdjust="0"/>
  </p:normalViewPr>
  <p:slideViewPr>
    <p:cSldViewPr snapToGrid="0" snapToObjects="1">
      <p:cViewPr varScale="1">
        <p:scale>
          <a:sx n="119" d="100"/>
          <a:sy n="119" d="100"/>
        </p:scale>
        <p:origin x="96" y="108"/>
      </p:cViewPr>
      <p:guideLst>
        <p:guide orient="horz" pos="210"/>
        <p:guide pos="234"/>
        <p:guide pos="483"/>
        <p:guide pos="710"/>
        <p:guide pos="960"/>
        <p:guide pos="1209"/>
        <p:guide pos="1436"/>
        <p:guide pos="1685"/>
        <p:guide pos="7446"/>
        <p:guide pos="7197"/>
        <p:guide pos="6947"/>
        <p:guide pos="6720"/>
        <p:guide pos="6471"/>
        <p:guide pos="6244"/>
        <p:guide pos="5995"/>
        <p:guide pos="5768"/>
        <p:guide pos="1912"/>
        <p:guide pos="2162"/>
        <p:guide pos="5518"/>
        <p:guide pos="2389"/>
        <p:guide orient="horz" pos="482"/>
        <p:guide orient="horz" pos="731"/>
        <p:guide orient="horz" pos="958"/>
        <p:guide orient="horz" pos="1207"/>
        <p:guide orient="horz" pos="1457"/>
        <p:guide orient="horz" pos="1684"/>
        <p:guide orient="horz" pos="1911"/>
        <p:guide orient="horz" pos="2160"/>
        <p:guide orient="horz" pos="2409"/>
        <p:guide orient="horz" pos="2636"/>
        <p:guide orient="horz" pos="2886"/>
        <p:guide orient="horz" pos="3113"/>
        <p:guide orient="horz" pos="3362"/>
        <p:guide orient="horz" pos="3838"/>
        <p:guide orient="horz" pos="3589"/>
        <p:guide orient="horz" pos="4088"/>
        <p:guide pos="2638"/>
        <p:guide pos="2887"/>
        <p:guide pos="3114"/>
        <p:guide pos="3364"/>
        <p:guide pos="3591"/>
        <p:guide pos="3840"/>
        <p:guide pos="4067"/>
        <p:guide pos="4316"/>
        <p:guide pos="4566"/>
        <p:guide pos="4793"/>
        <p:guide pos="5042"/>
        <p:guide pos="526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23" d="100"/>
          <a:sy n="123" d="100"/>
        </p:scale>
        <p:origin x="508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ořínek Arnošt" userId="219bf193-6251-40ac-ab24-3e59017761b8" providerId="ADAL" clId="{DEBC8BF8-8638-4424-94D9-12E1E3D7B689}"/>
    <pc:docChg chg="modSld">
      <pc:chgData name="Kořínek Arnošt" userId="219bf193-6251-40ac-ab24-3e59017761b8" providerId="ADAL" clId="{DEBC8BF8-8638-4424-94D9-12E1E3D7B689}" dt="2024-01-26T13:38:31.613" v="1" actId="6549"/>
      <pc:docMkLst>
        <pc:docMk/>
      </pc:docMkLst>
      <pc:sldChg chg="modSp mod">
        <pc:chgData name="Kořínek Arnošt" userId="219bf193-6251-40ac-ab24-3e59017761b8" providerId="ADAL" clId="{DEBC8BF8-8638-4424-94D9-12E1E3D7B689}" dt="2024-01-26T13:38:31.613" v="1" actId="6549"/>
        <pc:sldMkLst>
          <pc:docMk/>
          <pc:sldMk cId="3430466924" sldId="344"/>
        </pc:sldMkLst>
        <pc:graphicFrameChg chg="modGraphic">
          <ac:chgData name="Kořínek Arnošt" userId="219bf193-6251-40ac-ab24-3e59017761b8" providerId="ADAL" clId="{DEBC8BF8-8638-4424-94D9-12E1E3D7B689}" dt="2024-01-26T13:38:31.613" v="1" actId="6549"/>
          <ac:graphicFrameMkLst>
            <pc:docMk/>
            <pc:sldMk cId="3430466924" sldId="344"/>
            <ac:graphicFrameMk id="16" creationId="{75DEC0FF-2380-4BD3-8A55-0E976553F919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2944E29D-A494-4A12-990B-4395E0353A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98E9B08-A49F-58F0-16D0-9390EF015C6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91ABAC-39E5-4F49-99C3-67D3CE9A25C1}" type="datetimeFigureOut">
              <a:rPr lang="cs-CZ" smtClean="0"/>
              <a:t>26.01.2024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47470D3-98C6-8A32-4FA5-787F0D4A9DC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26691C0-4FBC-5929-22A4-96250E94F40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65286B-1992-9847-8EC6-AFE2A0261B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46602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2ED1E5-6FFC-9346-8058-67C120EFDCEC}" type="datetimeFigureOut">
              <a:rPr lang="cs-CZ" smtClean="0"/>
              <a:t>26.01.2024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951C6B-BC02-6942-AEF7-14F9BBBA05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6290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98862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98124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61084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33002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44883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47928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5553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59377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83908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84264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98969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59377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52876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9031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72887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14072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970905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45067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143108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731911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06481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06043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13111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24881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0408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88463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52254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7263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3BE451-F29C-2EBD-E26F-CFEC5D0DAA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111AC8B-45F2-A8D1-5E59-77C68CCE9B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2256C49-35BD-256D-3BA5-9F8C8C3EC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26.01.2024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FA55172-4B3E-0104-7159-8BDA8F716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31AB2E0-7656-0C03-1BAF-00AEBF807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2128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E09B65-4B17-552B-B918-546F742E8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FD5CB09-EBF1-C5FA-4C35-DC444F6C0F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8B14016-53BC-79C4-433D-D96BF896D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26.01.2024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F1DBC79-6293-FA97-498F-6287C85B8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9EE3E67-0618-7D95-DBB2-1D56C75D1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6287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63C1459D-2CEA-6AF3-A2B7-0C7D8A940C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958D297-8A4F-647F-C846-2F327DC61A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93131ED-5869-FC96-049B-C41997DCA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26.01.2024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32ED1B0-31E1-F95B-0EA3-3FAF801EE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B6DA6E0-7363-9DB4-8770-209E6BD9F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0721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6A3951-C97F-7319-7EFA-D7A06F664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7B5FC82-A705-ABF4-FB03-40B7A362C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9EF3351-C7F6-5C44-8A02-812A2E440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26.01.2024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1E6FC52-CCB5-86BC-5CAB-4054D1821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E12ACFF-18D5-CDB6-8E6C-57886A665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4435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C2C5F4-8A6D-B0DA-4BF9-DB7A049B3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59966CA-F823-7D31-6AD3-A7303ED19C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ECE62E5-C250-AECC-A686-DE263FFB1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26.01.2024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CC1BA2C-301E-9D87-C3FF-230E2293C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4F01389-8A7F-468E-1AE2-F2FF1AE1B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31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804F9A-289D-82B0-7552-BA50D0674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8B1F9C7-41C4-DB92-2672-B0417B24D1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11AE010-4C9E-2A59-9C67-08FD03A14F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2F37D1B-030F-69F7-6110-4C8F89604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26.01.2024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E710D6A-5CC3-CA50-021A-7EE3D0DFD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50F9641-0EA5-C188-4776-404EEC3C3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2985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DB5611-1E33-33DF-7FB8-393D46872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171F124-D755-19AF-F089-1380E33E5B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27F277D-1D20-FC52-3FB0-482C3739AF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3FFC95F-5DE5-9D8D-87D4-6241F07CB8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D877C73-7BD9-AC50-6F00-00B0727CFD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4FACD836-BE9A-47AF-F590-243AC4B13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26.01.2024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B4032D3E-7DE0-DEAE-A184-C1CC3BE37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F79986CA-D02E-BA8B-ABAE-FA7442028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4563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CAEB97-7730-AA17-F84B-81D3F5EAE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8255E771-3CE0-BCE0-BA15-FAEC2CC47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26.01.2024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94E9B44-5DEB-A09F-077D-2356B3715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53991DF-BC83-3604-C953-509B1F26E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9266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039997FF-C810-7167-4FFC-B84AC57BC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26.01.2024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93D26ED-76D9-D259-D984-81D8C4A48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AECF0DE-D695-467D-C924-CC8AFB896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1322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9C067E-8CD5-26FB-30F1-922DA05C4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E656CD0-F4AD-2537-228B-E39938862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4A653F9-EC50-1886-8853-5ABAADE538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8D43821-F2B6-F5CA-DBBA-48E8CF4E7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26.01.2024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65AFE6B-F283-74D7-C323-6052FA912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3611BC5-06F7-F509-A3AF-D5C30333C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3157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C14130-0F54-E8B3-4B20-BC2131E89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3EA7BE69-4C05-C017-BC47-09F1D6582F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50E0C8A-B16A-32DB-05F0-B037A182B0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F7E6744-4FD4-DBAE-46DA-127830F19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26.01.2024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40E3ACC-9ED6-D141-FDF9-E4DDE18FE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37E9DAF-464C-B240-6CC4-49FCC48BE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8340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329EEB1-4564-A09B-6E25-C1FEFEED3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F3FCE3E-873D-3FEB-AABD-900CA1B5B7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23CDD5E-04C2-C0A1-6A59-AFC0226D5C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8D666-A126-4B42-98EF-41DC134321B2}" type="datetimeFigureOut">
              <a:rPr lang="cs-CZ" smtClean="0"/>
              <a:t>26.01.2024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70A2BB7-84A3-409F-07EC-0BC430C022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85D7A99-F4A0-F147-7497-35C81B6CA0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5074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cz-pl.eu/zadatel" TargetMode="External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7.gif"/><Relationship Id="rId5" Type="http://schemas.openxmlformats.org/officeDocument/2006/relationships/image" Target="../media/image3.jpeg"/><Relationship Id="rId10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hyperlink" Target="https://cz-pl.eu/pl/wnioskodawca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7.gif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10.png"/><Relationship Id="rId5" Type="http://schemas.openxmlformats.org/officeDocument/2006/relationships/image" Target="../media/image3.jpeg"/><Relationship Id="rId10" Type="http://schemas.openxmlformats.org/officeDocument/2006/relationships/image" Target="../media/image9.svg"/><Relationship Id="rId4" Type="http://schemas.openxmlformats.org/officeDocument/2006/relationships/image" Target="../media/image2.jpe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iskp.mssf.cz/" TargetMode="External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7.gif"/><Relationship Id="rId5" Type="http://schemas.openxmlformats.org/officeDocument/2006/relationships/image" Target="../media/image3.jpeg"/><Relationship Id="rId10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hyperlink" Target="https://cz-pl.eu/zamery/prihlaseni.html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723" y="724433"/>
            <a:ext cx="11089473" cy="294349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cs-CZ" sz="4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Vyplnění žádosti o podporu</a:t>
            </a:r>
            <a:br>
              <a:rPr kumimoji="0" lang="cs-CZ" altLang="cs-CZ" sz="48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kumimoji="0" lang="pl-PL" altLang="cs-CZ" sz="40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Wypełnienie wniosku o dofinansowanie</a:t>
            </a:r>
            <a:endParaRPr lang="cs-CZ" sz="48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E0B18877-9780-4344-81E2-3E724685EBA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1978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620" y="365126"/>
            <a:ext cx="10810642" cy="542990"/>
          </a:xfrm>
        </p:spPr>
        <p:txBody>
          <a:bodyPr>
            <a:normAutofit fontScale="90000"/>
          </a:bodyPr>
          <a:lstStyle/>
          <a:p>
            <a:pPr>
              <a:lnSpc>
                <a:spcPct val="125000"/>
              </a:lnSpc>
            </a:pPr>
            <a:r>
              <a:rPr lang="cs-CZ" sz="28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ISKP21+</a:t>
            </a:r>
            <a:b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ISKP21+</a:t>
            </a:r>
            <a:endParaRPr lang="cs-CZ" sz="25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4776113"/>
              </p:ext>
            </p:extLst>
          </p:nvPr>
        </p:nvGraphicFramePr>
        <p:xfrm>
          <a:off x="390803" y="1231715"/>
          <a:ext cx="11410394" cy="396432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519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3964323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Podrobný návod pro registraci a vyplnění žádosti o podporu najdete v </a:t>
                      </a:r>
                      <a:r>
                        <a:rPr kumimoji="0" lang="cs-CZ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Průvodci vyplněním žádosti v ISKP21+ </a:t>
                      </a:r>
                      <a:r>
                        <a:rPr kumimoji="0" lang="cs-CZ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 daný specifický cíl (prioritu)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Registrace</a:t>
                      </a: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Češi – povinně přes NIA</a:t>
                      </a: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Poláci – jméno a heslo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Zpřístupnění žádosti dalším osobám včetně přidělení rolí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Szczegółowa instrukcja dotycząca rejestracji </a:t>
                      </a:r>
                      <a:br>
                        <a:rPr kumimoji="0" lang="pl-PL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</a:br>
                      <a:r>
                        <a:rPr kumimoji="0" lang="pl-PL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 wypełnienia wniosku o dofinansowanie znajduje się w </a:t>
                      </a:r>
                      <a:r>
                        <a:rPr kumimoji="0" lang="pl-PL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Instrukcji wypełnienia wniosku w ISKP21+ </a:t>
                      </a:r>
                      <a:r>
                        <a:rPr kumimoji="0" lang="pl-PL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dla danego celu szczegółowego (priorytetu)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Rejestracja</a:t>
                      </a: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Czesi – obowiązkowo przez tożsamość NIA</a:t>
                      </a: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Polacy – nazwa i hasło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Udostępnienie wniosku kolejnym osobom, </a:t>
                      </a:r>
                      <a:br>
                        <a:rPr kumimoji="0" lang="pl-PL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</a:br>
                      <a:r>
                        <a:rPr kumimoji="0" lang="pl-PL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 tym przydzielenie ról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D569AC38-513C-484B-ACFF-B03BC2E18DB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6579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620" y="365126"/>
            <a:ext cx="10810642" cy="542990"/>
          </a:xfrm>
        </p:spPr>
        <p:txBody>
          <a:bodyPr>
            <a:normAutofit fontScale="90000"/>
          </a:bodyPr>
          <a:lstStyle/>
          <a:p>
            <a:pPr>
              <a:lnSpc>
                <a:spcPct val="125000"/>
              </a:lnSpc>
            </a:pPr>
            <a:r>
              <a:rPr lang="cs-CZ" sz="28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ISKP21+</a:t>
            </a:r>
            <a:b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ISKP21+</a:t>
            </a:r>
            <a:endParaRPr lang="cs-CZ" sz="25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008938"/>
              </p:ext>
            </p:extLst>
          </p:nvPr>
        </p:nvGraphicFramePr>
        <p:xfrm>
          <a:off x="390803" y="1231715"/>
          <a:ext cx="11410394" cy="43332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519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3964323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Subjekty</a:t>
                      </a: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Čeští partneři – validace dle IČ</a:t>
                      </a: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Polští partneři – ruční zadání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Klíčové aktivity</a:t>
                      </a: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KA 0 – Příprava projektu</a:t>
                      </a: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KA 1 – Řízení projektu</a:t>
                      </a: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další KA dle věcné náplně projektu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Indikátory</a:t>
                      </a:r>
                      <a:r>
                        <a:rPr kumimoji="0" lang="cs-CZ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– vybírejte dle názvu, číslování je odlišné od příloh č. 17 a 18 PPŽ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Podmioty</a:t>
                      </a: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Czescy partnerzy – walidacja wg </a:t>
                      </a:r>
                      <a:r>
                        <a:rPr kumimoji="0" lang="pl-PL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REGONu</a:t>
                      </a:r>
                      <a:endParaRPr kumimoji="0" lang="pl-PL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Polscy partnerzy – należy wpisać ręcznie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Działania kluczowe</a:t>
                      </a: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DK 0 – Przygotowanie projektu</a:t>
                      </a: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DK 1 – Zarządzanie projektem</a:t>
                      </a: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inne DK zależnie od przedmiotu projektu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Wskaźniki</a:t>
                      </a:r>
                      <a:r>
                        <a:rPr kumimoji="0" lang="pl-PL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– należy wybierać wg nazwy, numeracja jest inna niż w załącznikach nr 17 </a:t>
                      </a:r>
                      <a:br>
                        <a:rPr kumimoji="0" lang="pl-PL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</a:br>
                      <a:r>
                        <a:rPr kumimoji="0" lang="pl-PL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 18 PW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67683" y="5325987"/>
            <a:ext cx="1167023" cy="1167023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D569AC38-513C-484B-ACFF-B03BC2E18DB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380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620" y="365126"/>
            <a:ext cx="10810642" cy="542990"/>
          </a:xfrm>
        </p:spPr>
        <p:txBody>
          <a:bodyPr>
            <a:normAutofit fontScale="90000"/>
          </a:bodyPr>
          <a:lstStyle/>
          <a:p>
            <a:pPr>
              <a:lnSpc>
                <a:spcPct val="125000"/>
              </a:lnSpc>
            </a:pPr>
            <a:r>
              <a:rPr lang="cs-CZ" sz="28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ISKP21+</a:t>
            </a:r>
            <a:b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ISKP21+</a:t>
            </a:r>
            <a:endParaRPr lang="cs-CZ" sz="25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5721695"/>
              </p:ext>
            </p:extLst>
          </p:nvPr>
        </p:nvGraphicFramePr>
        <p:xfrm>
          <a:off x="390803" y="1062182"/>
          <a:ext cx="11410394" cy="485837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519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858373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Specifické datové pole</a:t>
                      </a: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Dopad projektu</a:t>
                      </a: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IZS: Zajištění nejnižších emisí CO</a:t>
                      </a:r>
                      <a:r>
                        <a:rPr kumimoji="0" lang="cs-CZ" sz="1800" b="0" i="0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Rozpočet </a:t>
                      </a: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– přepsání údajů z Generátoru rozpočtu (a přiložení exportovaného </a:t>
                      </a:r>
                      <a:r>
                        <a:rPr kumimoji="0" lang="cs-CZ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pdf</a:t>
                      </a: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</a:t>
                      </a: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investiční / </a:t>
                      </a:r>
                      <a:r>
                        <a:rPr kumimoji="0" lang="cs-CZ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neivnestiční</a:t>
                      </a: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Zdroje financování </a:t>
                      </a: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– rozdílné sazby dotace ze státního rozpočtu pro české partnery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Dokumenty </a:t>
                      </a: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– povinné i nepovinné přílohy; není nutné je jednotlivě podepisovat; zkontrolujte jejich obsah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Szczególne pozycje danych</a:t>
                      </a: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Oddziaływanie projektu</a:t>
                      </a: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ZSR: Zapewnienie najniższej emisji CO</a:t>
                      </a:r>
                      <a:r>
                        <a:rPr kumimoji="0" lang="pl-PL" sz="1800" b="0" i="0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Budżet </a:t>
                      </a: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– przepisanie danych z Generatora budżetu (i dołączenie wyeksportowanego pliku pdf)</a:t>
                      </a:r>
                    </a:p>
                    <a:p>
                      <a:pPr marL="914400" marR="0" lvl="1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inwestycyjne / </a:t>
                      </a:r>
                      <a:r>
                        <a:rPr kumimoji="0" lang="pl-PL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nieinwestycyjne</a:t>
                      </a:r>
                      <a:endParaRPr kumimoji="0" lang="pl-P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Źródła finansowania </a:t>
                      </a: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– odmienne stawki dofinansowania z budżetu państwa dla czeskich partnerów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Dokumenty </a:t>
                      </a: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– obowiązkowe i nieobowiązkowe załączniki; nie trzeba ich pojedynczo podpisywać, należy sprawdzić ich treść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8363" y="5424911"/>
            <a:ext cx="1167023" cy="1167023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D569AC38-513C-484B-ACFF-B03BC2E18DB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1794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620" y="365126"/>
            <a:ext cx="10810642" cy="542990"/>
          </a:xfrm>
        </p:spPr>
        <p:txBody>
          <a:bodyPr>
            <a:normAutofit fontScale="90000"/>
          </a:bodyPr>
          <a:lstStyle/>
          <a:p>
            <a:pPr>
              <a:lnSpc>
                <a:spcPct val="125000"/>
              </a:lnSpc>
            </a:pPr>
            <a:r>
              <a:rPr lang="cs-CZ" sz="28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ISKP21+</a:t>
            </a:r>
            <a:b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ISKP21+</a:t>
            </a:r>
            <a:endParaRPr lang="cs-CZ" sz="25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4958643"/>
              </p:ext>
            </p:extLst>
          </p:nvPr>
        </p:nvGraphicFramePr>
        <p:xfrm>
          <a:off x="390803" y="1231715"/>
          <a:ext cx="11410394" cy="396432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519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3964323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Žádost podepisuje osoba s rolí </a:t>
                      </a:r>
                      <a:r>
                        <a:rPr kumimoji="0" lang="cs-CZ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signatáře </a:t>
                      </a: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(zástupce VP), v případě vícero signatářů je nutné zachovat jejich </a:t>
                      </a:r>
                      <a:r>
                        <a:rPr kumimoji="0" lang="cs-CZ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pořadí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 podpis je nutné disponovat </a:t>
                      </a:r>
                      <a:r>
                        <a:rPr kumimoji="0" lang="cs-CZ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kvalifikovaným certifikátem</a:t>
                      </a: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a nainstalovat nabízenou aplikaci a doplněk do prohlížeče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 podpisu je nutné ještě žádost manuálně podat stisknutím tlačítka „Podat žádost“ v horním menu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Wniosek musi być podpisany przez osobę posiadającą rolę </a:t>
                      </a:r>
                      <a:r>
                        <a:rPr kumimoji="0" lang="pl-PL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sygnatariusza</a:t>
                      </a: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(przedstawiciela PW), w przypadku większej liczby sygnatariuszy konieczne jest zachowanie ich </a:t>
                      </a:r>
                      <a:r>
                        <a:rPr kumimoji="0" lang="pl-PL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kolejności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Do złożenia podpisu niezbędne jest posiadanie </a:t>
                      </a:r>
                      <a:r>
                        <a:rPr kumimoji="0" lang="pl-PL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kwalifikowanego certyfikatu </a:t>
                      </a: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oraz zainstalowanie wskazanej aplikacji i dodatku do przeglądarki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 podpisaniu należy jeszcze wniosek ręcznie złożyć poprzez naciśnięcie przycisku "Złóż wniosek" w górnym menu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D569AC38-513C-484B-ACFF-B03BC2E18DB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0706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723" y="724433"/>
            <a:ext cx="11089473" cy="294349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cs-CZ" sz="4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Zjednodušené metody vykazování</a:t>
            </a:r>
            <a:br>
              <a:rPr kumimoji="0" lang="cs-CZ" altLang="cs-CZ" sz="48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kumimoji="0" lang="pl-PL" altLang="cs-CZ" sz="40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Uproszczone metody rozliczania</a:t>
            </a:r>
            <a:endParaRPr lang="cs-CZ" sz="48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E0B18877-9780-4344-81E2-3E724685EBA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6791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620" y="365126"/>
            <a:ext cx="10810642" cy="542990"/>
          </a:xfrm>
        </p:spPr>
        <p:txBody>
          <a:bodyPr>
            <a:normAutofit fontScale="90000"/>
          </a:bodyPr>
          <a:lstStyle/>
          <a:p>
            <a:pPr>
              <a:lnSpc>
                <a:spcPct val="125000"/>
              </a:lnSpc>
            </a:pPr>
            <a:r>
              <a:rPr lang="cs-CZ" sz="28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Základní nástroje ZMV</a:t>
            </a:r>
            <a:b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lang="pl-PL" altLang="cs-CZ" sz="2800" b="1" dirty="0">
                <a:solidFill>
                  <a:srgbClr val="FF6600"/>
                </a:solidFill>
                <a:latin typeface="Arial" charset="0"/>
                <a:cs typeface="Arial" charset="0"/>
              </a:rPr>
              <a:t>Podstawowe instrumenty UMR</a:t>
            </a:r>
            <a:endParaRPr lang="cs-CZ" sz="28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6763125"/>
              </p:ext>
            </p:extLst>
          </p:nvPr>
        </p:nvGraphicFramePr>
        <p:xfrm>
          <a:off x="390803" y="1231716"/>
          <a:ext cx="11521564" cy="33223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60782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60782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213513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Jednorázová částka</a:t>
                      </a:r>
                      <a:r>
                        <a:rPr kumimoji="0" lang="cs-CZ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– 4150 EUR na přípravu projektu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Jednotkové mzdové náklady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Paušální sazba </a:t>
                      </a:r>
                      <a:r>
                        <a:rPr kumimoji="0" lang="cs-CZ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– mnoho variant</a:t>
                      </a: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Jednorazowa kwota </a:t>
                      </a:r>
                      <a:r>
                        <a:rPr kumimoji="0" lang="pl-PL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– 4150 euro na przygotowanie projektu (corocznie zwiększana o wskaźnik inflacji)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Stawki jednostkowe kosztów osobowych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pl-PL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Stawki ryczałtowe </a:t>
                      </a:r>
                      <a:r>
                        <a:rPr kumimoji="0" lang="pl-PL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– wiele wariantów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D569AC38-513C-484B-ACFF-B03BC2E18DB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615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620" y="495566"/>
            <a:ext cx="10810642" cy="736149"/>
          </a:xfrm>
        </p:spPr>
        <p:txBody>
          <a:bodyPr>
            <a:normAutofit fontScale="90000"/>
          </a:bodyPr>
          <a:lstStyle/>
          <a:p>
            <a:pPr>
              <a:lnSpc>
                <a:spcPct val="125000"/>
              </a:lnSpc>
            </a:pPr>
            <a:r>
              <a:rPr lang="cs-CZ" sz="28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Jednotkové mzdové náklady</a:t>
            </a:r>
            <a:b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kumimoji="0" lang="pl-PL" alt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Stawki jednostkowe kosztów osobowych </a:t>
            </a:r>
            <a:b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endParaRPr lang="cs-CZ" sz="25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1621990"/>
              </p:ext>
            </p:extLst>
          </p:nvPr>
        </p:nvGraphicFramePr>
        <p:xfrm>
          <a:off x="390803" y="1231716"/>
          <a:ext cx="11410394" cy="41249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519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213513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všechny neinvestiční* projekty IZS (SC 1.1) a v Cestovním ruchu (P 2)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všechny projekty ŽP (SC 1.2), Spolupráce (P 4) a Podnikání (P 5)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* náklady na vybavení a stavební práce tvoří méně než 50 % CZV</a:t>
                      </a: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pl-PL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wszystkie projekty </a:t>
                      </a:r>
                      <a:r>
                        <a:rPr kumimoji="0" lang="pl-PL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nieinwestycyjne</a:t>
                      </a:r>
                      <a:r>
                        <a:rPr kumimoji="0" lang="pl-PL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* w ZSR (CS 1.1) i w Turystyce (P2).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wszystkie projekty w Środowisku (CS 1.2), Współpracy (P4) i Przedsiębiorczości (P5).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pl-PL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* Wydatki na wyposażenie oraz prace budowlane tworzą mniej niż 50% CWK.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D569AC38-513C-484B-ACFF-B03BC2E18DB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3666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620" y="365126"/>
            <a:ext cx="10810642" cy="542990"/>
          </a:xfrm>
        </p:spPr>
        <p:txBody>
          <a:bodyPr>
            <a:normAutofit fontScale="90000"/>
          </a:bodyPr>
          <a:lstStyle/>
          <a:p>
            <a:pPr>
              <a:lnSpc>
                <a:spcPct val="125000"/>
              </a:lnSpc>
            </a:pPr>
            <a:r>
              <a:rPr lang="cs-CZ" sz="28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Jednotkové mzdové náklady</a:t>
            </a:r>
            <a:b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kumimoji="0" lang="pl-PL" alt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Stawki jednostkowe kosztów osobowych </a:t>
            </a:r>
            <a:endParaRPr lang="cs-CZ" sz="28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/>
        </p:nvGraphicFramePr>
        <p:xfrm>
          <a:off x="390803" y="1231716"/>
          <a:ext cx="11410394" cy="26517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519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213513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stanovená sazba x počet hodin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cs-CZ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nebo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stanovená sazba x počet měsíců x výše úvazku</a:t>
                      </a: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pl-PL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określona stawka x liczba godzin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lub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określona stawka x ilość miesięcy x wymiar etatu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D569AC38-513C-484B-ACFF-B03BC2E18DB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2686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620" y="365126"/>
            <a:ext cx="10810642" cy="542990"/>
          </a:xfrm>
        </p:spPr>
        <p:txBody>
          <a:bodyPr>
            <a:normAutofit fontScale="90000"/>
          </a:bodyPr>
          <a:lstStyle/>
          <a:p>
            <a:pPr>
              <a:lnSpc>
                <a:spcPct val="125000"/>
              </a:lnSpc>
            </a:pPr>
            <a:r>
              <a:rPr lang="cs-CZ" sz="28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Jednotkové mzdové náklady</a:t>
            </a:r>
            <a:b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kumimoji="0" lang="pl-PL" alt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Stawki jednostkowe kosztów osobowych </a:t>
            </a:r>
            <a:endParaRPr lang="cs-CZ" sz="28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8890602"/>
              </p:ext>
            </p:extLst>
          </p:nvPr>
        </p:nvGraphicFramePr>
        <p:xfrm>
          <a:off x="390803" y="1231716"/>
          <a:ext cx="11410394" cy="38709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519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213513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sazba je stanovena ve 3 úrovních (tzv. pracovní profily)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Pracovní profil 1 </a:t>
                      </a:r>
                      <a:r>
                        <a:rPr kumimoji="0" lang="cs-CZ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– unikátní, vysoce kvalifikovaní odborníci (metodik, vědecký pracovník, programátor, tlumočník, apod.)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Pracovní profil 2 </a:t>
                      </a:r>
                      <a:r>
                        <a:rPr kumimoji="0" lang="cs-CZ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– koordinátoři, projektoví a finanční manažeři, lektoři, realizátoři aktivit, apod.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Pracovní profil 3 </a:t>
                      </a:r>
                      <a:r>
                        <a:rPr kumimoji="0" lang="cs-CZ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– pomocný a neodborný personál</a:t>
                      </a: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stawka została określona na trzech poziomach (tzw. profile stanowisk pracy)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Profil stanowiska 1 </a:t>
                      </a:r>
                      <a:r>
                        <a:rPr kumimoji="0" lang="pl-PL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– eksperci, wysoko wykwalifikowani specjaliści (metodyk, pracownik naukowy, programista, tłumacz itd.)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Profil stanowiska 2 </a:t>
                      </a:r>
                      <a:r>
                        <a:rPr kumimoji="0" lang="pl-PL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– koordynatorzy, menadżerowie finansowi i projektowi, lektorzy, realizatorzy działań projektowych itp.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Profil stanowiska 3 </a:t>
                      </a:r>
                      <a:r>
                        <a:rPr kumimoji="0" lang="pl-PL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– personel pomocniczy i </a:t>
                      </a:r>
                      <a:r>
                        <a:rPr kumimoji="0" lang="pl-PL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niemerytoryczny</a:t>
                      </a:r>
                      <a:endParaRPr kumimoji="0" lang="pl-PL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D569AC38-513C-484B-ACFF-B03BC2E18DB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8659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/>
        </p:nvGraphicFramePr>
        <p:xfrm>
          <a:off x="390803" y="1280409"/>
          <a:ext cx="11410394" cy="405676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1410394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</a:tblGrid>
              <a:tr h="4056765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sazba je stanovena odlišně pro české a polské partnery / </a:t>
                      </a:r>
                      <a:r>
                        <a:rPr kumimoji="0" lang="pl-PL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stawka została określona inaczej dla polskich i czeskich partnerów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cs-CZ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graphicFrame>
        <p:nvGraphicFramePr>
          <p:cNvPr id="4" name="Tabulka 4">
            <a:extLst>
              <a:ext uri="{FF2B5EF4-FFF2-40B4-BE49-F238E27FC236}">
                <a16:creationId xmlns:a16="http://schemas.microsoft.com/office/drawing/2014/main" id="{8E710A14-5D15-45BC-81DD-F60CDF4F9C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733331"/>
              </p:ext>
            </p:extLst>
          </p:nvPr>
        </p:nvGraphicFramePr>
        <p:xfrm>
          <a:off x="738908" y="2286922"/>
          <a:ext cx="10049332" cy="256032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874444">
                  <a:extLst>
                    <a:ext uri="{9D8B030D-6E8A-4147-A177-3AD203B41FA5}">
                      <a16:colId xmlns:a16="http://schemas.microsoft.com/office/drawing/2014/main" val="1842425316"/>
                    </a:ext>
                  </a:extLst>
                </a:gridCol>
                <a:gridCol w="4181731">
                  <a:extLst>
                    <a:ext uri="{9D8B030D-6E8A-4147-A177-3AD203B41FA5}">
                      <a16:colId xmlns:a16="http://schemas.microsoft.com/office/drawing/2014/main" val="3664537377"/>
                    </a:ext>
                  </a:extLst>
                </a:gridCol>
                <a:gridCol w="3993157">
                  <a:extLst>
                    <a:ext uri="{9D8B030D-6E8A-4147-A177-3AD203B41FA5}">
                      <a16:colId xmlns:a16="http://schemas.microsoft.com/office/drawing/2014/main" val="3822888707"/>
                    </a:ext>
                  </a:extLst>
                </a:gridCol>
              </a:tblGrid>
              <a:tr h="605293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Pracovní profil / </a:t>
                      </a:r>
                    </a:p>
                    <a:p>
                      <a:pPr algn="ctr"/>
                      <a:r>
                        <a:rPr lang="cs-CZ" dirty="0"/>
                        <a:t>Profil </a:t>
                      </a:r>
                      <a:r>
                        <a:rPr lang="cs-CZ" dirty="0" err="1"/>
                        <a:t>stanowiska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CZ sazba / CZ </a:t>
                      </a:r>
                      <a:r>
                        <a:rPr lang="cs-CZ" dirty="0" err="1"/>
                        <a:t>stawka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PL sazba / PL </a:t>
                      </a:r>
                      <a:r>
                        <a:rPr lang="cs-CZ" dirty="0" err="1"/>
                        <a:t>stawka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262413540"/>
                  </a:ext>
                </a:extLst>
              </a:tr>
              <a:tr h="605293"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1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</a:rPr>
                        <a:t>509 Kč / </a:t>
                      </a:r>
                      <a:r>
                        <a:rPr lang="cs-CZ" sz="1800" dirty="0">
                          <a:effectLst/>
                        </a:rPr>
                        <a:t>22 EUR / </a:t>
                      </a:r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</a:rPr>
                        <a:t>hod. / </a:t>
                      </a:r>
                      <a:r>
                        <a:rPr lang="cs-CZ" sz="1800" kern="1200" dirty="0" err="1">
                          <a:solidFill>
                            <a:schemeClr val="dk1"/>
                          </a:solidFill>
                          <a:effectLst/>
                        </a:rPr>
                        <a:t>godz</a:t>
                      </a:r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</a:rPr>
                        <a:t>.</a:t>
                      </a:r>
                    </a:p>
                    <a:p>
                      <a:pPr algn="ctr"/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</a:rPr>
                        <a:t>72 950 Kč/</a:t>
                      </a:r>
                      <a:r>
                        <a:rPr lang="cs-CZ" sz="1800" dirty="0">
                          <a:effectLst/>
                        </a:rPr>
                        <a:t>3 106 EUR/</a:t>
                      </a:r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</a:rPr>
                        <a:t>měsíc / </a:t>
                      </a:r>
                      <a:r>
                        <a:rPr lang="cs-CZ" sz="1800" kern="1200" dirty="0" err="1">
                          <a:solidFill>
                            <a:schemeClr val="dk1"/>
                          </a:solidFill>
                          <a:effectLst/>
                        </a:rPr>
                        <a:t>miesiąc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</a:rPr>
                        <a:t>94,10 PLN / 22,10 EUR / hod. / </a:t>
                      </a:r>
                      <a:r>
                        <a:rPr lang="cs-CZ" sz="1800" kern="1200" dirty="0" err="1">
                          <a:solidFill>
                            <a:schemeClr val="dk1"/>
                          </a:solidFill>
                          <a:effectLst/>
                        </a:rPr>
                        <a:t>godz</a:t>
                      </a:r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</a:rPr>
                        <a:t>.</a:t>
                      </a:r>
                    </a:p>
                    <a:p>
                      <a:pPr algn="ctr"/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</a:rPr>
                        <a:t>13 494 PLN / 3 166 EUR / měsíc / </a:t>
                      </a:r>
                      <a:r>
                        <a:rPr lang="cs-CZ" sz="1800" kern="1200" dirty="0" err="1">
                          <a:solidFill>
                            <a:schemeClr val="dk1"/>
                          </a:solidFill>
                          <a:effectLst/>
                        </a:rPr>
                        <a:t>miesiąc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308886189"/>
                  </a:ext>
                </a:extLst>
              </a:tr>
              <a:tr h="605293"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2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</a:rPr>
                        <a:t>376 Kč / </a:t>
                      </a:r>
                      <a:r>
                        <a:rPr lang="cs-CZ" sz="1800" dirty="0">
                          <a:effectLst/>
                        </a:rPr>
                        <a:t>16 EUR / </a:t>
                      </a:r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</a:rPr>
                        <a:t>hod. / </a:t>
                      </a:r>
                      <a:r>
                        <a:rPr lang="cs-CZ" sz="1800" kern="1200" dirty="0" err="1">
                          <a:solidFill>
                            <a:schemeClr val="dk1"/>
                          </a:solidFill>
                          <a:effectLst/>
                        </a:rPr>
                        <a:t>godz</a:t>
                      </a:r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</a:rPr>
                        <a:t>. </a:t>
                      </a:r>
                    </a:p>
                    <a:p>
                      <a:pPr algn="ctr"/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</a:rPr>
                        <a:t>53 848 Kč / </a:t>
                      </a:r>
                      <a:r>
                        <a:rPr lang="cs-CZ" sz="1800" dirty="0">
                          <a:effectLst/>
                        </a:rPr>
                        <a:t>2 292,50 EUR / </a:t>
                      </a:r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</a:rPr>
                        <a:t>měsíc / </a:t>
                      </a:r>
                      <a:r>
                        <a:rPr lang="cs-CZ" sz="1800" kern="1200" dirty="0" err="1">
                          <a:solidFill>
                            <a:schemeClr val="dk1"/>
                          </a:solidFill>
                          <a:effectLst/>
                        </a:rPr>
                        <a:t>miesiąc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</a:rPr>
                        <a:t>64,40 PLN / 15,10 EUR / hod. / </a:t>
                      </a:r>
                      <a:r>
                        <a:rPr lang="cs-CZ" sz="1800" kern="1200" dirty="0" err="1">
                          <a:solidFill>
                            <a:schemeClr val="dk1"/>
                          </a:solidFill>
                          <a:effectLst/>
                        </a:rPr>
                        <a:t>godz</a:t>
                      </a:r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</a:rPr>
                        <a:t>. </a:t>
                      </a:r>
                    </a:p>
                    <a:p>
                      <a:pPr algn="ctr"/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</a:rPr>
                        <a:t>9 229 PLN / 2 166 EUR / měsíc / </a:t>
                      </a:r>
                      <a:r>
                        <a:rPr lang="cs-CZ" sz="1800" kern="1200" dirty="0" err="1">
                          <a:solidFill>
                            <a:schemeClr val="dk1"/>
                          </a:solidFill>
                          <a:effectLst/>
                        </a:rPr>
                        <a:t>miesiąc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937285697"/>
                  </a:ext>
                </a:extLst>
              </a:tr>
              <a:tr h="605293">
                <a:tc>
                  <a:txBody>
                    <a:bodyPr/>
                    <a:lstStyle/>
                    <a:p>
                      <a:pPr algn="ctr"/>
                      <a:r>
                        <a:rPr lang="cs-CZ" b="1" dirty="0"/>
                        <a:t>3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</a:rPr>
                        <a:t>311 Kč / </a:t>
                      </a:r>
                      <a:r>
                        <a:rPr lang="cs-CZ" sz="1800" dirty="0">
                          <a:effectLst/>
                        </a:rPr>
                        <a:t>13,50 EUR / </a:t>
                      </a:r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</a:rPr>
                        <a:t>hod / </a:t>
                      </a:r>
                      <a:r>
                        <a:rPr lang="cs-CZ" sz="1800" kern="1200" dirty="0" err="1">
                          <a:solidFill>
                            <a:schemeClr val="dk1"/>
                          </a:solidFill>
                          <a:effectLst/>
                        </a:rPr>
                        <a:t>godz</a:t>
                      </a:r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</a:rPr>
                        <a:t>. </a:t>
                      </a:r>
                    </a:p>
                    <a:p>
                      <a:pPr algn="ctr"/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</a:rPr>
                        <a:t>44 570 Kč / </a:t>
                      </a:r>
                      <a:r>
                        <a:rPr lang="cs-CZ" sz="1800" dirty="0">
                          <a:effectLst/>
                        </a:rPr>
                        <a:t>1 897,50 EUR / </a:t>
                      </a:r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</a:rPr>
                        <a:t>měsíc / </a:t>
                      </a:r>
                      <a:r>
                        <a:rPr lang="cs-CZ" sz="1800" kern="1200" dirty="0" err="1">
                          <a:solidFill>
                            <a:schemeClr val="dk1"/>
                          </a:solidFill>
                          <a:effectLst/>
                        </a:rPr>
                        <a:t>miesiąc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</a:rPr>
                        <a:t>49,90 PLN / 11,70 EUR / hod. / </a:t>
                      </a:r>
                      <a:r>
                        <a:rPr lang="cs-CZ" sz="1800" kern="1200" dirty="0" err="1">
                          <a:solidFill>
                            <a:schemeClr val="dk1"/>
                          </a:solidFill>
                          <a:effectLst/>
                        </a:rPr>
                        <a:t>godz</a:t>
                      </a:r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</a:rPr>
                        <a:t>. </a:t>
                      </a:r>
                    </a:p>
                    <a:p>
                      <a:pPr algn="ctr"/>
                      <a:r>
                        <a:rPr lang="cs-CZ" sz="1800" kern="1200" dirty="0">
                          <a:solidFill>
                            <a:schemeClr val="dk1"/>
                          </a:solidFill>
                          <a:effectLst/>
                        </a:rPr>
                        <a:t>7 153 PLN / 1 678 EUR / měsíc / </a:t>
                      </a:r>
                      <a:r>
                        <a:rPr lang="cs-CZ" sz="1800" kern="1200" dirty="0" err="1">
                          <a:solidFill>
                            <a:schemeClr val="dk1"/>
                          </a:solidFill>
                          <a:effectLst/>
                        </a:rPr>
                        <a:t>miesiąc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rgbClr val="FF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243656186"/>
                  </a:ext>
                </a:extLst>
              </a:tr>
            </a:tbl>
          </a:graphicData>
        </a:graphic>
      </p:graphicFrame>
      <p:sp>
        <p:nvSpPr>
          <p:cNvPr id="17" name="Nadpis 6">
            <a:extLst>
              <a:ext uri="{FF2B5EF4-FFF2-40B4-BE49-F238E27FC236}">
                <a16:creationId xmlns:a16="http://schemas.microsoft.com/office/drawing/2014/main" id="{CE4A60F0-577C-4810-8151-DD9320AB29AF}"/>
              </a:ext>
            </a:extLst>
          </p:cNvPr>
          <p:cNvSpPr txBox="1">
            <a:spLocks/>
          </p:cNvSpPr>
          <p:nvPr/>
        </p:nvSpPr>
        <p:spPr>
          <a:xfrm>
            <a:off x="746620" y="365126"/>
            <a:ext cx="10810642" cy="5429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5000"/>
              </a:lnSpc>
            </a:pPr>
            <a:r>
              <a:rPr lang="cs-CZ" sz="25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Jednotkové mzdové náklady</a:t>
            </a:r>
            <a:br>
              <a:rPr lang="pl-PL" altLang="cs-CZ" sz="2500" b="1" dirty="0">
                <a:solidFill>
                  <a:srgbClr val="000099"/>
                </a:solidFill>
                <a:latin typeface="Arial" charset="0"/>
                <a:cs typeface="Arial" charset="0"/>
              </a:rPr>
            </a:br>
            <a:r>
              <a:rPr lang="pl-PL" altLang="cs-CZ" sz="2500" b="1" dirty="0">
                <a:solidFill>
                  <a:srgbClr val="FF6600"/>
                </a:solidFill>
                <a:latin typeface="Arial" charset="0"/>
                <a:cs typeface="Arial" charset="0"/>
              </a:rPr>
              <a:t>Stawki jednostkowe kosztów osobowych </a:t>
            </a:r>
            <a:endParaRPr lang="cs-CZ" sz="25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B9A53D80-435C-4A22-AB52-1FD51D084D8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055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620" y="365126"/>
            <a:ext cx="10810642" cy="542990"/>
          </a:xfrm>
        </p:spPr>
        <p:txBody>
          <a:bodyPr>
            <a:normAutofit fontScale="90000"/>
          </a:bodyPr>
          <a:lstStyle/>
          <a:p>
            <a:pPr>
              <a:lnSpc>
                <a:spcPct val="125000"/>
              </a:lnSpc>
            </a:pPr>
            <a:r>
              <a:rPr lang="cs-CZ" sz="28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Vše najdete na webu Programu</a:t>
            </a:r>
            <a:b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Wszystko można znaleźć na stronach Programu</a:t>
            </a:r>
            <a:endParaRPr lang="cs-CZ" sz="25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6703185"/>
              </p:ext>
            </p:extLst>
          </p:nvPr>
        </p:nvGraphicFramePr>
        <p:xfrm>
          <a:off x="390802" y="1231715"/>
          <a:ext cx="11076947" cy="3694087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107694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</a:tblGrid>
              <a:tr h="36940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cs-CZ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cs-CZ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8"/>
                        </a:rPr>
                        <a:t>https://cz-pl.eu/zadatel</a:t>
                      </a:r>
                      <a:endParaRPr kumimoji="0" lang="cs-CZ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cs-CZ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9"/>
                        </a:rPr>
                        <a:t>https://cz-pl.eu/pl/wnioskodawca</a:t>
                      </a:r>
                      <a:endParaRPr kumimoji="0" lang="pl-PL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D569AC38-513C-484B-ACFF-B03BC2E18DB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5496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620" y="365126"/>
            <a:ext cx="10810642" cy="542990"/>
          </a:xfrm>
        </p:spPr>
        <p:txBody>
          <a:bodyPr>
            <a:normAutofit fontScale="90000"/>
          </a:bodyPr>
          <a:lstStyle/>
          <a:p>
            <a:pPr>
              <a:lnSpc>
                <a:spcPct val="125000"/>
              </a:lnSpc>
            </a:pPr>
            <a:r>
              <a:rPr lang="cs-CZ" sz="28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Paušální sazby</a:t>
            </a:r>
            <a:b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lang="pl-PL" altLang="cs-CZ" sz="2800" b="1" dirty="0">
                <a:solidFill>
                  <a:srgbClr val="FF6600"/>
                </a:solidFill>
                <a:latin typeface="Arial" charset="0"/>
                <a:cs typeface="Arial" charset="0"/>
              </a:rPr>
              <a:t>Stawki ryczałtowe</a:t>
            </a:r>
            <a:endParaRPr lang="cs-CZ" sz="28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/>
        </p:nvGraphicFramePr>
        <p:xfrm>
          <a:off x="390803" y="1231716"/>
          <a:ext cx="11410394" cy="33883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519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213513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Mzdy</a:t>
                      </a:r>
                      <a:r>
                        <a:rPr kumimoji="0" lang="cs-CZ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- v oblasti IZS (SC 1.1) a Cestovního ruchu (P 2)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Kancelářské a administrativní výdaje </a:t>
                      </a:r>
                      <a:r>
                        <a:rPr kumimoji="0" lang="cs-CZ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– 15 % z mezd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Cestovné</a:t>
                      </a:r>
                      <a:r>
                        <a:rPr kumimoji="0" lang="cs-CZ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– 7 % z mezd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Specifické paušály pro projekty do 200 000 EUR</a:t>
                      </a:r>
                      <a:endParaRPr kumimoji="0" lang="cs-CZ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pl-PL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Wynagrodzenia</a:t>
                      </a:r>
                      <a:r>
                        <a:rPr kumimoji="0" lang="pl-PL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– w projektach ZSR (CS 1.1) oraz w  Turystyce (P2)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Wydatki biurowe i administracyjne </a:t>
                      </a:r>
                      <a:r>
                        <a:rPr kumimoji="0" lang="pl-PL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– 15%  kosztów osobowych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Koszty podróży i zakwaterowania </a:t>
                      </a: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– 7% kosztów osobowych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Specyficzne stawki ryczałtowe dla projektów do 200 000 euro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D569AC38-513C-484B-ACFF-B03BC2E18DB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7558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620" y="365126"/>
            <a:ext cx="10810642" cy="542990"/>
          </a:xfrm>
        </p:spPr>
        <p:txBody>
          <a:bodyPr>
            <a:normAutofit fontScale="90000"/>
          </a:bodyPr>
          <a:lstStyle/>
          <a:p>
            <a:pPr>
              <a:lnSpc>
                <a:spcPct val="125000"/>
              </a:lnSpc>
            </a:pPr>
            <a:r>
              <a:rPr lang="cs-CZ" sz="28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Paušální sazba na mzdy</a:t>
            </a:r>
            <a:b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lang="pl-PL" altLang="cs-CZ" sz="2800" b="1" dirty="0">
                <a:solidFill>
                  <a:srgbClr val="FF6600"/>
                </a:solidFill>
                <a:latin typeface="Arial" charset="0"/>
                <a:cs typeface="Arial" charset="0"/>
              </a:rPr>
              <a:t>Stawki ryczałtowe na wynagrodzenia </a:t>
            </a:r>
            <a:endParaRPr lang="cs-CZ" sz="28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4994702"/>
              </p:ext>
            </p:extLst>
          </p:nvPr>
        </p:nvGraphicFramePr>
        <p:xfrm>
          <a:off x="390803" y="1231716"/>
          <a:ext cx="11521564" cy="30835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60782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60782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213513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Pouze pro investiční projekty - náklady na vybavení a stavební práce tvoří více nebo je rovno 50 % CZV</a:t>
                      </a:r>
                      <a:r>
                        <a:rPr kumimoji="0" lang="cs-CZ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IZS a krizové řízení (SC 1.1) – 2 %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Cestovní ruch (P 2) – 4 %</a:t>
                      </a: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Dotyczy wyłącznie projektów inwestycyjnych – wydatki na wyposażenie i prace budowlane wynoszą co najmniej 50% CWK.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ZSR i zarządzanie kryzysowe (CS 1.1)  - 2%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Turystyka (P2) – 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D569AC38-513C-484B-ACFF-B03BC2E18DB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938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/>
        </p:nvGraphicFramePr>
        <p:xfrm>
          <a:off x="390803" y="1280410"/>
          <a:ext cx="11410394" cy="384577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1410394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</a:tblGrid>
              <a:tr h="3845772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Mzdy </a:t>
                      </a:r>
                      <a:r>
                        <a:rPr kumimoji="0" lang="cs-CZ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(počítáno z přímých nákladů)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cs-CZ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    - IZS (investiční) – 2 %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cs-CZ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    - Cestovní ruch (investiční) – 4 %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cs-CZ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    - ostatní projekty – 20 %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cs-CZ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 NEBO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40 % z mezd na všechny ostatní výdaje</a:t>
                      </a:r>
                      <a:br>
                        <a:rPr kumimoji="0" lang="cs-CZ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</a:br>
                      <a:r>
                        <a:rPr kumimoji="0" lang="cs-CZ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(mzdy jsou dány jednotkovými náklady)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1E60D649-431A-486E-B7AA-134D30CC52E6}"/>
              </a:ext>
            </a:extLst>
          </p:cNvPr>
          <p:cNvSpPr txBox="1"/>
          <p:nvPr/>
        </p:nvSpPr>
        <p:spPr>
          <a:xfrm>
            <a:off x="6548583" y="1795002"/>
            <a:ext cx="328726" cy="410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cs-CZ" sz="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6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mzdy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70C61840-612B-4480-8B0C-0B4CD15BB0C4}"/>
              </a:ext>
            </a:extLst>
          </p:cNvPr>
          <p:cNvSpPr txBox="1"/>
          <p:nvPr/>
        </p:nvSpPr>
        <p:spPr>
          <a:xfrm>
            <a:off x="6895781" y="1795004"/>
            <a:ext cx="4679953" cy="40862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ostatní přímé výdaje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9E56439F-59B9-48D0-9ADD-50B9B12EF8F7}"/>
              </a:ext>
            </a:extLst>
          </p:cNvPr>
          <p:cNvSpPr txBox="1"/>
          <p:nvPr/>
        </p:nvSpPr>
        <p:spPr>
          <a:xfrm>
            <a:off x="6553205" y="2298380"/>
            <a:ext cx="544944" cy="410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cs-CZ" sz="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0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mzdy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4B5337A4-A9DE-4F58-B0B5-D48E1A6F8F80}"/>
              </a:ext>
            </a:extLst>
          </p:cNvPr>
          <p:cNvSpPr txBox="1"/>
          <p:nvPr/>
        </p:nvSpPr>
        <p:spPr>
          <a:xfrm>
            <a:off x="7125866" y="2298383"/>
            <a:ext cx="4436018" cy="40862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ostatní přímé výdaje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3745FCFF-E8A6-4A1F-B8FA-89F4B5CF9923}"/>
              </a:ext>
            </a:extLst>
          </p:cNvPr>
          <p:cNvSpPr txBox="1"/>
          <p:nvPr/>
        </p:nvSpPr>
        <p:spPr>
          <a:xfrm>
            <a:off x="6553196" y="2820369"/>
            <a:ext cx="1086098" cy="4086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mzdy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3FF8CF81-8D12-4749-B311-F4F9D7F35691}"/>
              </a:ext>
            </a:extLst>
          </p:cNvPr>
          <p:cNvSpPr txBox="1"/>
          <p:nvPr/>
        </p:nvSpPr>
        <p:spPr>
          <a:xfrm>
            <a:off x="7666183" y="2820372"/>
            <a:ext cx="3909551" cy="40862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ostatní přímé výdaje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16B2C714-20B0-4F48-8343-9E4DFA949C69}"/>
              </a:ext>
            </a:extLst>
          </p:cNvPr>
          <p:cNvSpPr txBox="1"/>
          <p:nvPr/>
        </p:nvSpPr>
        <p:spPr>
          <a:xfrm>
            <a:off x="6548582" y="4336819"/>
            <a:ext cx="3324851" cy="4086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mzdy</a:t>
            </a: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7A7FFB7E-85EE-427C-AE56-9B9450BDBC35}"/>
              </a:ext>
            </a:extLst>
          </p:cNvPr>
          <p:cNvSpPr txBox="1"/>
          <p:nvPr/>
        </p:nvSpPr>
        <p:spPr>
          <a:xfrm>
            <a:off x="9901142" y="4336820"/>
            <a:ext cx="1674601" cy="410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cs-CZ" sz="5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1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všechny ostatní výdaje</a:t>
            </a:r>
          </a:p>
        </p:txBody>
      </p:sp>
      <p:sp>
        <p:nvSpPr>
          <p:cNvPr id="24" name="Nadpis 6">
            <a:extLst>
              <a:ext uri="{FF2B5EF4-FFF2-40B4-BE49-F238E27FC236}">
                <a16:creationId xmlns:a16="http://schemas.microsoft.com/office/drawing/2014/main" id="{F81EA1BC-6D56-49C9-866D-CC06AD824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620" y="365126"/>
            <a:ext cx="10810642" cy="542990"/>
          </a:xfrm>
        </p:spPr>
        <p:txBody>
          <a:bodyPr>
            <a:normAutofit fontScale="90000"/>
          </a:bodyPr>
          <a:lstStyle/>
          <a:p>
            <a:pPr>
              <a:lnSpc>
                <a:spcPct val="125000"/>
              </a:lnSpc>
            </a:pPr>
            <a:r>
              <a:rPr lang="cs-CZ" sz="28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Paušální sazby u projektů do 200 000 EUR</a:t>
            </a:r>
            <a:b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lang="pl-PL" altLang="cs-CZ" sz="2800" b="1" dirty="0">
                <a:solidFill>
                  <a:srgbClr val="FF6600"/>
                </a:solidFill>
                <a:latin typeface="Arial" charset="0"/>
                <a:cs typeface="Arial" charset="0"/>
              </a:rPr>
              <a:t>Stawki ryczałtowe w projektach do 200 000 euro</a:t>
            </a:r>
            <a:endParaRPr lang="cs-CZ" sz="28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Obrázek 24">
            <a:extLst>
              <a:ext uri="{FF2B5EF4-FFF2-40B4-BE49-F238E27FC236}">
                <a16:creationId xmlns:a16="http://schemas.microsoft.com/office/drawing/2014/main" id="{8877B698-5056-4C09-A432-2CEB10005A9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4849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6720426"/>
              </p:ext>
            </p:extLst>
          </p:nvPr>
        </p:nvGraphicFramePr>
        <p:xfrm>
          <a:off x="390803" y="1280409"/>
          <a:ext cx="11410394" cy="391743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1410394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</a:tblGrid>
              <a:tr h="3917439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2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Wynagrodzenia</a:t>
                      </a:r>
                      <a:r>
                        <a:rPr kumimoji="0" lang="cs-CZ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</a:t>
                      </a:r>
                      <a:r>
                        <a:rPr kumimoji="0" lang="cs-CZ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obliczane</a:t>
                      </a:r>
                      <a:r>
                        <a:rPr kumimoji="0" lang="cs-CZ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z </a:t>
                      </a:r>
                      <a:r>
                        <a:rPr kumimoji="0" lang="cs-CZ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wydatków</a:t>
                      </a:r>
                      <a:r>
                        <a:rPr kumimoji="0" lang="cs-CZ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bezpośrednich</a:t>
                      </a:r>
                      <a:r>
                        <a:rPr kumimoji="0" lang="cs-CZ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cs-CZ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    - ZSR (</a:t>
                      </a:r>
                      <a:r>
                        <a:rPr kumimoji="0" lang="cs-CZ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inwestycyjne</a:t>
                      </a:r>
                      <a:r>
                        <a:rPr kumimoji="0" lang="cs-CZ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 – 2 %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cs-CZ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    - </a:t>
                      </a:r>
                      <a:r>
                        <a:rPr kumimoji="0" lang="cs-CZ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Turystyka</a:t>
                      </a:r>
                      <a:r>
                        <a:rPr kumimoji="0" lang="cs-CZ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(</a:t>
                      </a:r>
                      <a:r>
                        <a:rPr kumimoji="0" lang="cs-CZ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inwestycyjne</a:t>
                      </a:r>
                      <a:r>
                        <a:rPr kumimoji="0" lang="cs-CZ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 – 4 %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cs-CZ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    - </a:t>
                      </a:r>
                      <a:r>
                        <a:rPr kumimoji="0" lang="cs-CZ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Pozostałe</a:t>
                      </a:r>
                      <a:r>
                        <a:rPr kumimoji="0" lang="cs-CZ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projekty – 20 %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cs-CZ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 LUB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40 % z </a:t>
                      </a:r>
                      <a:r>
                        <a:rPr kumimoji="0" lang="cs-CZ" sz="2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wynagrodzeń</a:t>
                      </a:r>
                      <a:r>
                        <a:rPr kumimoji="0" lang="cs-CZ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na </a:t>
                      </a:r>
                      <a:r>
                        <a:rPr kumimoji="0" lang="cs-CZ" sz="2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wszystkie</a:t>
                      </a:r>
                      <a:r>
                        <a:rPr kumimoji="0" lang="cs-CZ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br>
                        <a:rPr kumimoji="0" lang="cs-CZ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</a:br>
                      <a:r>
                        <a:rPr kumimoji="0" lang="cs-CZ" sz="2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pozostałe</a:t>
                      </a:r>
                      <a:r>
                        <a:rPr kumimoji="0" lang="cs-CZ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2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wydatki</a:t>
                      </a:r>
                      <a:br>
                        <a:rPr kumimoji="0" lang="cs-CZ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</a:br>
                      <a:r>
                        <a:rPr kumimoji="0" lang="cs-CZ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</a:t>
                      </a:r>
                      <a:r>
                        <a:rPr kumimoji="0" lang="cs-CZ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wynagrodzenia</a:t>
                      </a: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określone</a:t>
                      </a: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stawkami</a:t>
                      </a: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cs-CZ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jednostkowymi</a:t>
                      </a:r>
                      <a:r>
                        <a:rPr kumimoji="0" lang="cs-CZ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1E60D649-431A-486E-B7AA-134D30CC52E6}"/>
              </a:ext>
            </a:extLst>
          </p:cNvPr>
          <p:cNvSpPr txBox="1"/>
          <p:nvPr/>
        </p:nvSpPr>
        <p:spPr>
          <a:xfrm>
            <a:off x="6306238" y="1795001"/>
            <a:ext cx="544944" cy="410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6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wynagrodzenia</a:t>
            </a:r>
            <a:endParaRPr lang="cs-CZ" sz="6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70C61840-612B-4480-8B0C-0B4CD15BB0C4}"/>
              </a:ext>
            </a:extLst>
          </p:cNvPr>
          <p:cNvSpPr txBox="1"/>
          <p:nvPr/>
        </p:nvSpPr>
        <p:spPr>
          <a:xfrm>
            <a:off x="6881931" y="1777975"/>
            <a:ext cx="4679953" cy="40862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pozostałe</a:t>
            </a:r>
            <a:r>
              <a:rPr lang="cs-CZ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wydatki</a:t>
            </a:r>
            <a:r>
              <a:rPr lang="cs-CZ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bezpośrednie</a:t>
            </a:r>
            <a:endParaRPr lang="cs-CZ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9E56439F-59B9-48D0-9ADD-50B9B12EF8F7}"/>
              </a:ext>
            </a:extLst>
          </p:cNvPr>
          <p:cNvSpPr txBox="1"/>
          <p:nvPr/>
        </p:nvSpPr>
        <p:spPr>
          <a:xfrm>
            <a:off x="6332365" y="2298380"/>
            <a:ext cx="765784" cy="410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0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wynagrodzenia</a:t>
            </a:r>
            <a:endParaRPr lang="cs-CZ" sz="10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4B5337A4-A9DE-4F58-B0B5-D48E1A6F8F80}"/>
              </a:ext>
            </a:extLst>
          </p:cNvPr>
          <p:cNvSpPr txBox="1"/>
          <p:nvPr/>
        </p:nvSpPr>
        <p:spPr>
          <a:xfrm>
            <a:off x="7125866" y="2298383"/>
            <a:ext cx="4436018" cy="40862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pozostałe</a:t>
            </a:r>
            <a:r>
              <a:rPr lang="cs-CZ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wydatki</a:t>
            </a:r>
            <a:r>
              <a:rPr lang="cs-CZ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bezpośrednie</a:t>
            </a:r>
            <a:endParaRPr lang="cs-CZ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3745FCFF-E8A6-4A1F-B8FA-89F4B5CF9923}"/>
              </a:ext>
            </a:extLst>
          </p:cNvPr>
          <p:cNvSpPr txBox="1"/>
          <p:nvPr/>
        </p:nvSpPr>
        <p:spPr>
          <a:xfrm>
            <a:off x="6332365" y="2820367"/>
            <a:ext cx="1306929" cy="410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cs-CZ" sz="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12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wynagrodzenia</a:t>
            </a:r>
            <a:endParaRPr lang="cs-CZ" sz="1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3FF8CF81-8D12-4749-B311-F4F9D7F35691}"/>
              </a:ext>
            </a:extLst>
          </p:cNvPr>
          <p:cNvSpPr txBox="1"/>
          <p:nvPr/>
        </p:nvSpPr>
        <p:spPr>
          <a:xfrm>
            <a:off x="7666183" y="2820372"/>
            <a:ext cx="3909551" cy="40862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pozostałe</a:t>
            </a:r>
            <a:r>
              <a:rPr lang="cs-CZ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wydatki</a:t>
            </a:r>
            <a:r>
              <a:rPr lang="cs-CZ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bezpośrednie</a:t>
            </a:r>
            <a:endParaRPr lang="cs-CZ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16B2C714-20B0-4F48-8343-9E4DFA949C69}"/>
              </a:ext>
            </a:extLst>
          </p:cNvPr>
          <p:cNvSpPr txBox="1"/>
          <p:nvPr/>
        </p:nvSpPr>
        <p:spPr>
          <a:xfrm>
            <a:off x="6306238" y="4336819"/>
            <a:ext cx="3324851" cy="40862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wynagrodzenia</a:t>
            </a:r>
            <a:endParaRPr lang="cs-CZ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7A7FFB7E-85EE-427C-AE56-9B9450BDBC35}"/>
              </a:ext>
            </a:extLst>
          </p:cNvPr>
          <p:cNvSpPr txBox="1"/>
          <p:nvPr/>
        </p:nvSpPr>
        <p:spPr>
          <a:xfrm>
            <a:off x="9657216" y="4336818"/>
            <a:ext cx="1900046" cy="410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cs-CZ" sz="5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sz="10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wszystkie</a:t>
            </a:r>
            <a:r>
              <a:rPr lang="cs-CZ" sz="1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0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pozostałe</a:t>
            </a:r>
            <a:r>
              <a:rPr lang="cs-CZ" sz="10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000" dirty="0" err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wydatki</a:t>
            </a:r>
            <a:endParaRPr lang="cs-CZ" sz="10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Nadpis 6">
            <a:extLst>
              <a:ext uri="{FF2B5EF4-FFF2-40B4-BE49-F238E27FC236}">
                <a16:creationId xmlns:a16="http://schemas.microsoft.com/office/drawing/2014/main" id="{F81EA1BC-6D56-49C9-866D-CC06AD824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620" y="365126"/>
            <a:ext cx="10810642" cy="542990"/>
          </a:xfrm>
        </p:spPr>
        <p:txBody>
          <a:bodyPr>
            <a:normAutofit fontScale="90000"/>
          </a:bodyPr>
          <a:lstStyle/>
          <a:p>
            <a:pPr>
              <a:lnSpc>
                <a:spcPct val="125000"/>
              </a:lnSpc>
            </a:pPr>
            <a:r>
              <a:rPr lang="cs-CZ" sz="28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Paušální sazby u projektů do 200 000 EUR</a:t>
            </a:r>
            <a:b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lang="pl-PL" altLang="cs-CZ" sz="2800" b="1" dirty="0">
                <a:solidFill>
                  <a:srgbClr val="FF6600"/>
                </a:solidFill>
                <a:latin typeface="Arial" charset="0"/>
                <a:cs typeface="Arial" charset="0"/>
              </a:rPr>
              <a:t>Stawki ryczałtowe w projektach do 200 000 euro</a:t>
            </a:r>
            <a:endParaRPr lang="cs-CZ" sz="28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Obrázek 24">
            <a:extLst>
              <a:ext uri="{FF2B5EF4-FFF2-40B4-BE49-F238E27FC236}">
                <a16:creationId xmlns:a16="http://schemas.microsoft.com/office/drawing/2014/main" id="{CD6DA82C-7834-4537-8C0D-A95396483AD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5826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620" y="365126"/>
            <a:ext cx="10810642" cy="542990"/>
          </a:xfrm>
        </p:spPr>
        <p:txBody>
          <a:bodyPr>
            <a:normAutofit fontScale="90000"/>
          </a:bodyPr>
          <a:lstStyle/>
          <a:p>
            <a:pPr>
              <a:lnSpc>
                <a:spcPct val="125000"/>
              </a:lnSpc>
            </a:pPr>
            <a:r>
              <a:rPr lang="cs-CZ" sz="28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Skladba rozpočtu pro konkrétní specifický cíl</a:t>
            </a:r>
            <a:b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lang="pl-PL" altLang="cs-CZ" sz="2800" b="1" dirty="0">
                <a:solidFill>
                  <a:srgbClr val="FF6600"/>
                </a:solidFill>
                <a:latin typeface="Arial" charset="0"/>
                <a:cs typeface="Arial" charset="0"/>
              </a:rPr>
              <a:t>Skład budżetu dla konkretnego celu szczegółowego</a:t>
            </a:r>
            <a:endParaRPr lang="cs-CZ" sz="28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3750050"/>
              </p:ext>
            </p:extLst>
          </p:nvPr>
        </p:nvGraphicFramePr>
        <p:xfrm>
          <a:off x="390803" y="1231716"/>
          <a:ext cx="11521564" cy="3688627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60782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60782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3688627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Viz příloha č. 5 PPŽ</a:t>
                      </a:r>
                      <a:endParaRPr kumimoji="0" lang="cs-CZ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lvl="1" indent="0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pl-PL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Patrz zał. n</a:t>
                      </a:r>
                      <a:r>
                        <a:rPr kumimoji="0" lang="cs-CZ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 5 PW</a:t>
                      </a:r>
                      <a:endParaRPr kumimoji="0" lang="pl-PL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D569AC38-513C-484B-ACFF-B03BC2E18DB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3502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620" y="365126"/>
            <a:ext cx="10810642" cy="542990"/>
          </a:xfrm>
        </p:spPr>
        <p:txBody>
          <a:bodyPr>
            <a:normAutofit fontScale="90000"/>
          </a:bodyPr>
          <a:lstStyle/>
          <a:p>
            <a:pPr>
              <a:lnSpc>
                <a:spcPct val="125000"/>
              </a:lnSpc>
            </a:pPr>
            <a:r>
              <a:rPr lang="pl-PL" sz="2800" b="1" dirty="0" err="1">
                <a:solidFill>
                  <a:srgbClr val="003399"/>
                </a:solidFill>
                <a:latin typeface="Arial" charset="0"/>
                <a:cs typeface="Arial" charset="0"/>
              </a:rPr>
              <a:t>Způsobilost</a:t>
            </a:r>
            <a:r>
              <a:rPr lang="pl-PL" sz="2800" b="1" dirty="0">
                <a:solidFill>
                  <a:srgbClr val="003399"/>
                </a:solidFill>
                <a:latin typeface="Arial" charset="0"/>
                <a:cs typeface="Arial" charset="0"/>
              </a:rPr>
              <a:t> </a:t>
            </a:r>
            <a:r>
              <a:rPr lang="pl-PL" sz="2800" b="1" dirty="0" err="1">
                <a:solidFill>
                  <a:srgbClr val="003399"/>
                </a:solidFill>
                <a:latin typeface="Arial" charset="0"/>
                <a:cs typeface="Arial" charset="0"/>
              </a:rPr>
              <a:t>výdajů</a:t>
            </a:r>
            <a:r>
              <a:rPr lang="pl-PL" sz="2800" b="1" dirty="0">
                <a:solidFill>
                  <a:srgbClr val="003399"/>
                </a:solidFill>
                <a:latin typeface="Arial" charset="0"/>
                <a:cs typeface="Arial" charset="0"/>
              </a:rPr>
              <a:t> – </a:t>
            </a:r>
            <a:r>
              <a:rPr lang="pl-PL" sz="2800" b="1" dirty="0" err="1">
                <a:solidFill>
                  <a:srgbClr val="003399"/>
                </a:solidFill>
                <a:latin typeface="Arial" charset="0"/>
                <a:cs typeface="Arial" charset="0"/>
              </a:rPr>
              <a:t>vybrané</a:t>
            </a:r>
            <a:r>
              <a:rPr lang="pl-PL" sz="2800" b="1" dirty="0">
                <a:solidFill>
                  <a:srgbClr val="003399"/>
                </a:solidFill>
                <a:latin typeface="Arial" charset="0"/>
                <a:cs typeface="Arial" charset="0"/>
              </a:rPr>
              <a:t> aspekty</a:t>
            </a:r>
            <a:br>
              <a:rPr lang="cs-CZ" sz="28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Kwalifikowalność wydatków – </a:t>
            </a:r>
            <a:r>
              <a:rPr kumimoji="0" lang="pl-PL" altLang="cs-CZ" sz="25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wybran</a:t>
            </a:r>
            <a:r>
              <a:rPr lang="pl-PL" altLang="cs-CZ" sz="2500" b="1" dirty="0">
                <a:solidFill>
                  <a:srgbClr val="FF6600"/>
                </a:solidFill>
                <a:latin typeface="Arial" charset="0"/>
                <a:cs typeface="Arial" charset="0"/>
              </a:rPr>
              <a:t>e aspekty </a:t>
            </a:r>
            <a:endParaRPr lang="cs-CZ" sz="25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76639"/>
              </p:ext>
            </p:extLst>
          </p:nvPr>
        </p:nvGraphicFramePr>
        <p:xfrm>
          <a:off x="390803" y="1231716"/>
          <a:ext cx="11410394" cy="369408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519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3694086">
                <a:tc>
                  <a:txBody>
                    <a:bodyPr/>
                    <a:lstStyle/>
                    <a:p>
                      <a:r>
                        <a:rPr kumimoji="0" lang="cs-CZ" sz="1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Nezpůsobilé</a:t>
                      </a:r>
                      <a:r>
                        <a:rPr kumimoji="0" lang="cs-CZ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jsou například:</a:t>
                      </a:r>
                    </a:p>
                    <a:p>
                      <a:endParaRPr kumimoji="0" lang="cs-CZ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cs-CZ" sz="1800" b="1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dary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cs-CZ" sz="1800" b="0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odměny do soutěží nad 50 EUR/ks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alkoholické nápoje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věcné příspěvky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výdaje na kulturní a umělecké činnosti nad 625 EUR / účinkujícího nebo 2 500 EUR / partnera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Kompletní výčet je uveden v kap. A.6 PPŽ a příloze č. 4 PPŽ (pro české partnery)</a:t>
                      </a:r>
                      <a:endParaRPr kumimoji="0" lang="pl-PL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Niekwalifikowalnymi wydatkami </a:t>
                      </a: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są na przykład</a:t>
                      </a:r>
                      <a:r>
                        <a:rPr kumimoji="0" lang="pl-PL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darowizny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nagrody do konkursów powyżej 50 euro/szt.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napoje alkoholowe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świadczenia niepieniężne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wydatki na działania kulturalne i artystyczne powyżej 625 euro/wykonawca lub 2500 euro/partner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pl-PL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Kompletna lista znajduje się w rozdz. A.6 PW i w załączniku nr 4 PW (dla czeskich partnerów)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D569AC38-513C-484B-ACFF-B03BC2E18DB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1512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723" y="724433"/>
            <a:ext cx="11089473" cy="294349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cs-CZ" sz="4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Generátor rozpočtu</a:t>
            </a:r>
            <a:br>
              <a:rPr kumimoji="0" lang="cs-CZ" altLang="cs-CZ" sz="48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kumimoji="0" lang="pl-PL" altLang="cs-CZ" sz="40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Generator budżetu</a:t>
            </a:r>
            <a:endParaRPr lang="cs-CZ" sz="48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E0B18877-9780-4344-81E2-3E724685EBA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6324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620" y="365126"/>
            <a:ext cx="10810642" cy="542990"/>
          </a:xfrm>
        </p:spPr>
        <p:txBody>
          <a:bodyPr>
            <a:normAutofit fontScale="90000"/>
          </a:bodyPr>
          <a:lstStyle/>
          <a:p>
            <a:pPr>
              <a:lnSpc>
                <a:spcPct val="125000"/>
              </a:lnSpc>
            </a:pPr>
            <a:r>
              <a:rPr lang="pl-PL" sz="2800" b="1" dirty="0">
                <a:solidFill>
                  <a:srgbClr val="003399"/>
                </a:solidFill>
                <a:latin typeface="Arial" charset="0"/>
                <a:cs typeface="Arial" charset="0"/>
              </a:rPr>
              <a:t>Generátor rozpočtu</a:t>
            </a:r>
            <a:br>
              <a:rPr lang="cs-CZ" sz="28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Generator budżetu</a:t>
            </a:r>
            <a:endParaRPr lang="cs-CZ" sz="25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5134396"/>
              </p:ext>
            </p:extLst>
          </p:nvPr>
        </p:nvGraphicFramePr>
        <p:xfrm>
          <a:off x="390803" y="1089891"/>
          <a:ext cx="11410394" cy="453094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519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530945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endParaRPr kumimoji="0" lang="cs-CZ" sz="18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kumimoji="0" lang="cs-CZ" sz="18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Technická posloupnost přípravy žádosti:</a:t>
                      </a:r>
                      <a:endParaRPr kumimoji="0" lang="cs-CZ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600"/>
                        </a:spcBef>
                      </a:pPr>
                      <a:endParaRPr kumimoji="0" lang="cs-CZ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>
                        <a:spcBef>
                          <a:spcPts val="600"/>
                        </a:spcBef>
                      </a:pPr>
                      <a:endParaRPr kumimoji="0" lang="cs-CZ" sz="1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357188" indent="-357188">
                        <a:spcBef>
                          <a:spcPts val="600"/>
                        </a:spcBef>
                        <a:buFont typeface="Arial" panose="020B0604020202020204" pitchFamily="34" charset="0"/>
                        <a:buAutoNum type="arabicPeriod"/>
                      </a:pPr>
                      <a:r>
                        <a:rPr lang="cs-CZ" sz="1800" b="0" kern="1200" dirty="0"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Založení žádosti a vyplnění textového obsahu v ISKP, včetně jednotlivých klíčových aktivit</a:t>
                      </a:r>
                    </a:p>
                    <a:p>
                      <a:pPr marL="342900" indent="-342900">
                        <a:spcBef>
                          <a:spcPts val="600"/>
                        </a:spcBef>
                        <a:buFont typeface="Arial" panose="020B0604020202020204" pitchFamily="34" charset="0"/>
                        <a:buAutoNum type="arabicPeriod"/>
                      </a:pP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Založení, vyplnění a </a:t>
                      </a:r>
                      <a:r>
                        <a:rPr kumimoji="0" lang="cs-CZ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podání </a:t>
                      </a: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podrobného rozpočtu v generátoru</a:t>
                      </a:r>
                    </a:p>
                    <a:p>
                      <a:pPr marL="342900" indent="-342900">
                        <a:spcBef>
                          <a:spcPts val="600"/>
                        </a:spcBef>
                        <a:buFont typeface="Arial" panose="020B0604020202020204" pitchFamily="34" charset="0"/>
                        <a:buAutoNum type="arabicPeriod"/>
                      </a:pP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Doplnění finančních údajů do ISKP</a:t>
                      </a:r>
                    </a:p>
                    <a:p>
                      <a:pPr marL="342900" indent="-342900">
                        <a:spcBef>
                          <a:spcPts val="600"/>
                        </a:spcBef>
                        <a:buFont typeface="Arial" panose="020B0604020202020204" pitchFamily="34" charset="0"/>
                        <a:buAutoNum type="arabicPeriod"/>
                      </a:pP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Nahrání povinných příloh do ISKP </a:t>
                      </a:r>
                      <a:r>
                        <a:rPr kumimoji="0" lang="cs-CZ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včetně podrobného rozpočtu exportovaného z generátoru</a:t>
                      </a: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 podání žádosti</a:t>
                      </a:r>
                      <a:endParaRPr kumimoji="0" lang="pl-P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pl-PL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Kolejność przygotowania wniosku pod względem technicznym: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pl-PL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AutoNum type="arabicPeriod"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Wygenerowanie wniosku i wpisanie treści tekstowej w ISKP, w tym poszczególnych działań kluczowych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AutoNum type="arabicPeriod"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Wygenerowanie, wypełnienie i </a:t>
                      </a:r>
                      <a:r>
                        <a:rPr kumimoji="0" lang="pl-PL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złożenie</a:t>
                      </a: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szczegółowego budżetu w generatorze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AutoNum type="arabicPeriod"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Uzupełnienie danych finansowych w ISKP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AutoNum type="arabicPeriod"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Wgranie do ISKP obowiązkowych załączników, </a:t>
                      </a:r>
                      <a:b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</a:br>
                      <a:r>
                        <a:rPr kumimoji="0" lang="pl-PL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 tym szczegółowego budżetu wyeksportowanego z generatora</a:t>
                      </a: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i złożenie wniosku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2713" y="5184597"/>
            <a:ext cx="1167023" cy="1167023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D569AC38-513C-484B-ACFF-B03BC2E18DB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6545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2733" y="2052296"/>
            <a:ext cx="8625480" cy="167082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cs-CZ" sz="36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Děkuji za pozornost</a:t>
            </a:r>
            <a:br>
              <a:rPr lang="cs-CZ" sz="36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600" b="1" dirty="0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Dziękuję</a:t>
            </a:r>
            <a:r>
              <a:rPr lang="cs-CZ" sz="36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za </a:t>
            </a:r>
            <a:r>
              <a:rPr lang="cs-CZ" sz="3600" b="1" dirty="0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uwagę</a:t>
            </a:r>
            <a:endParaRPr lang="cs-CZ" sz="36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840" y="1121078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18" y="2626088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1" y="4935815"/>
            <a:ext cx="766858" cy="1144648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7566" y="5697538"/>
            <a:ext cx="1167023" cy="1167023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6763" y="418465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229835" y="5702022"/>
            <a:ext cx="390803" cy="390803"/>
          </a:xfrm>
          <a:prstGeom prst="rect">
            <a:avLst/>
          </a:prstGeom>
        </p:spPr>
      </p:pic>
      <p:pic>
        <p:nvPicPr>
          <p:cNvPr id="16" name="Grafický objekt 15">
            <a:extLst>
              <a:ext uri="{FF2B5EF4-FFF2-40B4-BE49-F238E27FC236}">
                <a16:creationId xmlns:a16="http://schemas.microsoft.com/office/drawing/2014/main" id="{FDA727DA-6EBA-4798-AE23-861AE025FF6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132868" y="3995848"/>
            <a:ext cx="2475549" cy="584775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85D13087-EBBA-4071-A581-D8FC44231FB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87193" y="3883012"/>
            <a:ext cx="2296611" cy="835656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C4B9A1A4-BADE-4159-B159-AA868022E81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51125" y="4066402"/>
            <a:ext cx="2197018" cy="468876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FCDD13CD-FF8F-49EF-A8A4-F4555645C36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385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6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8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620" y="365126"/>
            <a:ext cx="10810642" cy="542990"/>
          </a:xfrm>
        </p:spPr>
        <p:txBody>
          <a:bodyPr>
            <a:normAutofit fontScale="90000"/>
          </a:bodyPr>
          <a:lstStyle/>
          <a:p>
            <a:pPr>
              <a:lnSpc>
                <a:spcPct val="125000"/>
              </a:lnSpc>
            </a:pPr>
            <a:r>
              <a:rPr lang="cs-CZ" sz="28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Podmínky předložení žádosti o podporu</a:t>
            </a:r>
            <a:b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Warunki złożenia wniosku o dofinansowanie</a:t>
            </a:r>
            <a:endParaRPr lang="cs-CZ" sz="25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8615335"/>
              </p:ext>
            </p:extLst>
          </p:nvPr>
        </p:nvGraphicFramePr>
        <p:xfrm>
          <a:off x="390803" y="1231715"/>
          <a:ext cx="11410394" cy="396432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519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3964323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Musí být předložen projektový záměr, na který žádost o podporu navazuje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Závazná dokumentace:</a:t>
                      </a: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Příručka pro žadatele</a:t>
                      </a: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Metodika kontroly a hodnocení žádostí o podporu</a:t>
                      </a: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Průvodce vyplněním žádosti </a:t>
                      </a:r>
                      <a:r>
                        <a:rPr kumimoji="0" lang="cs-CZ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(pro daný specifický cíl)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Musi być złożona propozycja projektowa, do której wniosek o dofinansowanie nawiązuje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Wiążąca dokumentacja:</a:t>
                      </a: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Podręcznik Wnioskodawcy</a:t>
                      </a: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Metodyka kontroli i oceny wniosków o dofinansowanie</a:t>
                      </a:r>
                    </a:p>
                    <a:p>
                      <a:pPr marL="7429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Instrukcja wypełniania wniosku </a:t>
                      </a:r>
                      <a:r>
                        <a:rPr kumimoji="0" lang="pl-PL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(dla danego celu szczegółowego)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D569AC38-513C-484B-ACFF-B03BC2E18DB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826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620" y="365126"/>
            <a:ext cx="10810642" cy="542990"/>
          </a:xfrm>
        </p:spPr>
        <p:txBody>
          <a:bodyPr>
            <a:normAutofit fontScale="90000"/>
          </a:bodyPr>
          <a:lstStyle/>
          <a:p>
            <a:pPr>
              <a:lnSpc>
                <a:spcPct val="125000"/>
              </a:lnSpc>
            </a:pPr>
            <a:r>
              <a:rPr lang="cs-CZ" sz="28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 předložení žádosti o podporu</a:t>
            </a:r>
            <a:b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lang="pl-PL" altLang="cs-CZ" sz="2500" b="1" dirty="0">
                <a:solidFill>
                  <a:srgbClr val="FF6600"/>
                </a:solidFill>
                <a:latin typeface="Arial" charset="0"/>
                <a:cs typeface="Arial" charset="0"/>
              </a:rPr>
              <a:t>Proces złożenia wniosku o dofinansowanie</a:t>
            </a:r>
            <a:endParaRPr lang="cs-CZ" sz="25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1032824"/>
              </p:ext>
            </p:extLst>
          </p:nvPr>
        </p:nvGraphicFramePr>
        <p:xfrm>
          <a:off x="390803" y="1231715"/>
          <a:ext cx="11410394" cy="41054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519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10546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Žádost musí být předložena do konkrétního termínu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Poté probíhá kontrola formálních náležitostí a přijatelnosti – možnost dvojího doplnění (10 a 5 pracovních dní, termín fiktivního doručení – 10 kalendářních dní)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Oficiální komunikace probíhá pouze prostřednictvím depeší v ISKP21+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Wniosek musi być złożony do konkretnego terminu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Następnie przeprowadzana jest kontrola wymogów formalnych i kwalifikowalności – możliwość dwukrotnego uzupełnienia (10 i 5 dni roboczych, termin fikcyjnego doręczenia – 10 dni kalendarzowych)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Oficjalna komunikacja odbywa się tylko w drodze depeszy w ISKP21+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D569AC38-513C-484B-ACFF-B03BC2E18DB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466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620" y="365126"/>
            <a:ext cx="10810642" cy="542990"/>
          </a:xfrm>
        </p:spPr>
        <p:txBody>
          <a:bodyPr>
            <a:normAutofit fontScale="90000"/>
          </a:bodyPr>
          <a:lstStyle/>
          <a:p>
            <a:pPr>
              <a:lnSpc>
                <a:spcPct val="125000"/>
              </a:lnSpc>
            </a:pPr>
            <a:r>
              <a:rPr lang="cs-CZ" sz="28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Doporučení k žádosti o podporu</a:t>
            </a:r>
            <a:b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Zalecenia dotyczące wniosku o dofinansowanie</a:t>
            </a:r>
            <a:endParaRPr lang="cs-CZ" sz="25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111749"/>
              </p:ext>
            </p:extLst>
          </p:nvPr>
        </p:nvGraphicFramePr>
        <p:xfrm>
          <a:off x="390803" y="1231714"/>
          <a:ext cx="11410394" cy="562628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519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5626285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Dvojjazyčnost </a:t>
                      </a: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všech textů a některých příloh – doporučujeme překlad vždy přinejmenším zkontrolovat partnerem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Název projektu </a:t>
                      </a: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– omezen na 50/60 znaků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Klíčové aktivity </a:t>
                      </a: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(souhrn/soubor činností vytvářející samostatný celek) – s partnerem pečlivě předem definovat, omezit na rozumný počet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Harmonogram</a:t>
                      </a: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– rezerva, způsobilost výdajů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Aktivity mimo podporované území </a:t>
                      </a:r>
                      <a:r>
                        <a:rPr kumimoji="0" lang="cs-CZ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(mzdy, služby,..)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Dwujęzyczność </a:t>
                      </a: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wszystkich tekstów i niektórych załączników – zalecamy, by tłumaczenie każdorazowo sprawdził przynajmniej partner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Tytuł projektu </a:t>
                      </a: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– ograniczony do 50/60 znaków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Działania kluczowe </a:t>
                      </a: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(suma/zespół działań tworzących samodzielną całość) – należy starannie z partnerem wcześniej zdefiniować, ograniczyć do rozsądnej liczby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Harmonogram</a:t>
                      </a: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– rezerwa, kwalifikowalność wydatków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Działania poza obszarem wsparcia </a:t>
                      </a:r>
                      <a:r>
                        <a:rPr kumimoji="0" lang="pl-PL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(wynagrodzenia, usługi,..)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D569AC38-513C-484B-ACFF-B03BC2E18DB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6092825"/>
            <a:ext cx="7060463" cy="521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325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620" y="365126"/>
            <a:ext cx="10810642" cy="542990"/>
          </a:xfrm>
        </p:spPr>
        <p:txBody>
          <a:bodyPr>
            <a:normAutofit fontScale="90000"/>
          </a:bodyPr>
          <a:lstStyle/>
          <a:p>
            <a:pPr>
              <a:lnSpc>
                <a:spcPct val="125000"/>
              </a:lnSpc>
            </a:pPr>
            <a:r>
              <a:rPr lang="cs-CZ" sz="28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Doporučení k žádosti o podporu</a:t>
            </a:r>
            <a:b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Zalecenia dotyczące wniosku o dofinansowanie</a:t>
            </a:r>
            <a:endParaRPr lang="cs-CZ" sz="25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9827467"/>
              </p:ext>
            </p:extLst>
          </p:nvPr>
        </p:nvGraphicFramePr>
        <p:xfrm>
          <a:off x="390803" y="1231715"/>
          <a:ext cx="11410394" cy="41054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519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10546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Indikátory výstupu a výsledku </a:t>
                      </a:r>
                      <a:r>
                        <a:rPr kumimoji="0" lang="cs-CZ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–</a:t>
                      </a:r>
                      <a:r>
                        <a:rPr kumimoji="0" lang="cs-CZ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cs-CZ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povinně zvolit z každé skupiny alespoň 1, ale zároveň všechny relevantní (přílohy č. 17 a 18 PPŽ), realisticky kvantifikovat a popsat způsob naplnění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Rozpočet </a:t>
                      </a:r>
                      <a:r>
                        <a:rPr kumimoji="0" lang="cs-CZ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– překopírujte údaje z Generátoru rozpočtu (zde musí být rozpočet „předložený JS ke kontrole“)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DPH </a:t>
                      </a:r>
                      <a:r>
                        <a:rPr kumimoji="0" lang="cs-CZ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– pokud má subjekt </a:t>
                      </a:r>
                      <a:r>
                        <a:rPr kumimoji="0" lang="cs-CZ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nárok na odpočet </a:t>
                      </a:r>
                      <a:r>
                        <a:rPr kumimoji="0" lang="cs-CZ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ve vztahu k aktivitám projektu, </a:t>
                      </a:r>
                      <a:r>
                        <a:rPr kumimoji="0" lang="cs-CZ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nezahrnuje </a:t>
                      </a:r>
                      <a:r>
                        <a:rPr kumimoji="0" lang="cs-CZ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DPH do rozpočtu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Wskaźniki produktu i rezultatu </a:t>
                      </a:r>
                      <a:r>
                        <a:rPr kumimoji="0" lang="pl-PL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– z każdej grupy należy obowiązkowo wybrać przynajmniej 1, a zarazem wszystkie adekwatne (załączniki nr 17 i 18 PW), w sposób realny należy je skwantyfikować oraz opisać sposób ich osiągnięcia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Budżet </a:t>
                      </a:r>
                      <a:r>
                        <a:rPr kumimoji="0" lang="pl-PL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– należy przekopiować dane z Generatora budżetu (budżet musi mieć tu status „złożony WS do kontroli“)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VAT </a:t>
                      </a:r>
                      <a:r>
                        <a:rPr kumimoji="0" lang="pl-PL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– jeśli podmiot ma </a:t>
                      </a:r>
                      <a:r>
                        <a:rPr kumimoji="0" lang="pl-PL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prawo do odliczenia</a:t>
                      </a:r>
                      <a:r>
                        <a:rPr kumimoji="0" lang="pl-PL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w stosunku do działań projektu, </a:t>
                      </a:r>
                      <a:r>
                        <a:rPr kumimoji="0" lang="pl-PL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nie ujmuje</a:t>
                      </a:r>
                      <a:r>
                        <a:rPr kumimoji="0" lang="pl-PL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podatku VAT w budżecie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D569AC38-513C-484B-ACFF-B03BC2E18DB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070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620" y="365126"/>
            <a:ext cx="10810642" cy="542990"/>
          </a:xfrm>
        </p:spPr>
        <p:txBody>
          <a:bodyPr>
            <a:normAutofit fontScale="90000"/>
          </a:bodyPr>
          <a:lstStyle/>
          <a:p>
            <a:pPr>
              <a:lnSpc>
                <a:spcPct val="125000"/>
              </a:lnSpc>
            </a:pPr>
            <a:r>
              <a:rPr lang="cs-CZ" sz="28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Doporučení k přílohám žádosti o podporu</a:t>
            </a:r>
            <a:b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Zalecenia dotyczące wniosku o dofinansowanie</a:t>
            </a:r>
            <a:endParaRPr lang="cs-CZ" sz="25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3826946"/>
              </p:ext>
            </p:extLst>
          </p:nvPr>
        </p:nvGraphicFramePr>
        <p:xfrm>
          <a:off x="390803" y="1231715"/>
          <a:ext cx="11410394" cy="41054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519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410546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Pečlivě projděte seznam všech povinných příloh a přiložte všechny, které jsou pro Váš projekt relevantní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Informace v přílohách musí být v souladu s informacemi v žádosti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Některé přílohy je nutné vyplnit </a:t>
                      </a:r>
                      <a:r>
                        <a:rPr kumimoji="0" lang="cs-CZ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dvojjazyčně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Nejsou povoleny žádné formální úpravy příloh, jež mají předepsanou podobu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Należy starannie zapoznać się z listą wszystkich obowiązkowych załączników i dołączyć wszystkie, które dotyczą Państwa projektu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Informacje w załącznikach muszą być zgodne z informacjami we wniosku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Niektóre załączniki należy wypełnić w </a:t>
                      </a:r>
                      <a:r>
                        <a:rPr kumimoji="0" lang="pl-PL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dwóch językach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 żaden sposób nie można dokonywać formalnych zmian w załącznikach, które mają z góry określoną formę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D569AC38-513C-484B-ACFF-B03BC2E18DB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340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620" y="365126"/>
            <a:ext cx="10810642" cy="542990"/>
          </a:xfrm>
        </p:spPr>
        <p:txBody>
          <a:bodyPr>
            <a:normAutofit fontScale="90000"/>
          </a:bodyPr>
          <a:lstStyle/>
          <a:p>
            <a:pPr>
              <a:lnSpc>
                <a:spcPct val="125000"/>
              </a:lnSpc>
            </a:pPr>
            <a:r>
              <a:rPr lang="cs-CZ" sz="28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Vyplnění žádosti o podporu</a:t>
            </a:r>
            <a:b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kumimoji="0" lang="pl-PL" altLang="cs-CZ" sz="25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Zalecenia dotyczące wniosku o dofinansowanie</a:t>
            </a:r>
            <a:endParaRPr lang="cs-CZ" sz="25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16" name="Tabulka 2">
            <a:extLst>
              <a:ext uri="{FF2B5EF4-FFF2-40B4-BE49-F238E27FC236}">
                <a16:creationId xmlns:a16="http://schemas.microsoft.com/office/drawing/2014/main" id="{75DEC0FF-2380-4BD3-8A55-0E976553F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5109487"/>
              </p:ext>
            </p:extLst>
          </p:nvPr>
        </p:nvGraphicFramePr>
        <p:xfrm>
          <a:off x="390803" y="1231715"/>
          <a:ext cx="11410394" cy="396432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519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3964323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Žádost o podporu se předkládá elektronicky prostřednictvím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cs-CZ" sz="2000" b="1" dirty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cs-CZ" sz="2000" b="1" dirty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8"/>
                        </a:rPr>
                        <a:t>https://iskp.mssf.cz</a:t>
                      </a:r>
                      <a:endParaRPr lang="cs-CZ" sz="2000" b="1" dirty="0">
                        <a:solidFill>
                          <a:srgbClr val="000099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 žádosti jsou přikládány povinné přílohy, zejména pak rozpočet projektu exportovaný </a:t>
                      </a:r>
                      <a:br>
                        <a:rPr kumimoji="0" lang="cs-CZ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kumimoji="0" lang="cs-CZ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 Generátoru rozpočtu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cs-CZ" sz="2000" b="1" dirty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cs-CZ" sz="2000" b="1" dirty="0">
                          <a:solidFill>
                            <a:srgbClr val="000099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9"/>
                        </a:rPr>
                        <a:t>https://cz-pl.eu/zamery/prihlaseni.html</a:t>
                      </a:r>
                      <a:endParaRPr kumimoji="0" lang="cs-CZ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Wniosek o dofinansowanie składany jest elektroniczne za pośrednictwem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pl-PL" sz="2000" b="1" noProof="0" dirty="0">
                          <a:solidFill>
                            <a:srgbClr val="FF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pl-PL" sz="2000" b="1" noProof="0" dirty="0">
                          <a:solidFill>
                            <a:srgbClr val="FF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8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https://iskp.mssf.cz</a:t>
                      </a:r>
                      <a:endParaRPr lang="pl-PL" sz="2000" b="1" noProof="0" dirty="0">
                        <a:solidFill>
                          <a:srgbClr val="FF66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pl-PL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pl-PL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Do wniosku należy dołączyć obowiązkowe załączniki, w szczególności budżet projektu wyeksportowany z Generatora budżetu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pl-PL" sz="2000" b="1" noProof="0" dirty="0">
                          <a:solidFill>
                            <a:srgbClr val="FF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pl-PL" sz="2000" b="1" noProof="0" dirty="0">
                          <a:solidFill>
                            <a:srgbClr val="FF66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https://cz-pl.eu/zamery/prihlaseni.html</a:t>
                      </a:r>
                      <a:endParaRPr kumimoji="0" lang="pl-PL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D569AC38-513C-484B-ACFF-B03BC2E18DB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3769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723" y="724433"/>
            <a:ext cx="11089473" cy="294349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cs-CZ" sz="4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ISKP21+</a:t>
            </a:r>
            <a:br>
              <a:rPr kumimoji="0" lang="cs-CZ" altLang="cs-CZ" sz="4800" b="1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</a:br>
            <a:r>
              <a:rPr kumimoji="0" lang="pl-PL" altLang="cs-CZ" sz="40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  <a:ea typeface="+mj-ea"/>
                <a:cs typeface="Arial" charset="0"/>
              </a:rPr>
              <a:t>ISKP21+</a:t>
            </a:r>
            <a:endParaRPr lang="cs-CZ" sz="48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8363" y="4925802"/>
            <a:ext cx="1167023" cy="1167023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E0B18877-9780-4344-81E2-3E724685EBA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71505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2807</TotalTime>
  <Words>2261</Words>
  <Application>Microsoft Office PowerPoint</Application>
  <PresentationFormat>Širokoúhlá obrazovka</PresentationFormat>
  <Paragraphs>304</Paragraphs>
  <Slides>28</Slides>
  <Notes>28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Motiv Office</vt:lpstr>
      <vt:lpstr>Vyplnění žádosti o podporu Wypełnienie wniosku o dofinansowanie</vt:lpstr>
      <vt:lpstr>Vše najdete na webu Programu Wszystko można znaleźć na stronach Programu</vt:lpstr>
      <vt:lpstr>Podmínky předložení žádosti o podporu Warunki złożenia wniosku o dofinansowanie</vt:lpstr>
      <vt:lpstr>Proces předložení žádosti o podporu Proces złożenia wniosku o dofinansowanie</vt:lpstr>
      <vt:lpstr>Doporučení k žádosti o podporu Zalecenia dotyczące wniosku o dofinansowanie</vt:lpstr>
      <vt:lpstr>Doporučení k žádosti o podporu Zalecenia dotyczące wniosku o dofinansowanie</vt:lpstr>
      <vt:lpstr>Doporučení k přílohám žádosti o podporu Zalecenia dotyczące wniosku o dofinansowanie</vt:lpstr>
      <vt:lpstr>Vyplnění žádosti o podporu Zalecenia dotyczące wniosku o dofinansowanie</vt:lpstr>
      <vt:lpstr>ISKP21+ ISKP21+</vt:lpstr>
      <vt:lpstr>ISKP21+ ISKP21+</vt:lpstr>
      <vt:lpstr>ISKP21+ ISKP21+</vt:lpstr>
      <vt:lpstr>ISKP21+ ISKP21+</vt:lpstr>
      <vt:lpstr>ISKP21+ ISKP21+</vt:lpstr>
      <vt:lpstr>Zjednodušené metody vykazování Uproszczone metody rozliczania</vt:lpstr>
      <vt:lpstr>Základní nástroje ZMV Podstawowe instrumenty UMR</vt:lpstr>
      <vt:lpstr>Jednotkové mzdové náklady Stawki jednostkowe kosztów osobowych  </vt:lpstr>
      <vt:lpstr>Jednotkové mzdové náklady Stawki jednostkowe kosztów osobowych </vt:lpstr>
      <vt:lpstr>Jednotkové mzdové náklady Stawki jednostkowe kosztów osobowych </vt:lpstr>
      <vt:lpstr>Prezentace aplikace PowerPoint</vt:lpstr>
      <vt:lpstr>Paušální sazby Stawki ryczałtowe</vt:lpstr>
      <vt:lpstr>Paušální sazba na mzdy Stawki ryczałtowe na wynagrodzenia </vt:lpstr>
      <vt:lpstr>Paušální sazby u projektů do 200 000 EUR Stawki ryczałtowe w projektach do 200 000 euro</vt:lpstr>
      <vt:lpstr>Paušální sazby u projektů do 200 000 EUR Stawki ryczałtowe w projektach do 200 000 euro</vt:lpstr>
      <vt:lpstr>Skladba rozpočtu pro konkrétní specifický cíl Skład budżetu dla konkretnego celu szczegółowego</vt:lpstr>
      <vt:lpstr>Způsobilost výdajů – vybrané aspekty Kwalifikowalność wydatków – wybrane aspekty </vt:lpstr>
      <vt:lpstr>Generátor rozpočtu Generator budżetu</vt:lpstr>
      <vt:lpstr>Generátor rozpočtu Generator budżetu</vt:lpstr>
      <vt:lpstr>Děkuji za pozornost Dziękuję za uwagę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Dalibor Janeček</dc:creator>
  <cp:lastModifiedBy>Kořínek Arnošt</cp:lastModifiedBy>
  <cp:revision>186</cp:revision>
  <cp:lastPrinted>2022-09-23T05:33:22Z</cp:lastPrinted>
  <dcterms:created xsi:type="dcterms:W3CDTF">2022-05-17T16:22:05Z</dcterms:created>
  <dcterms:modified xsi:type="dcterms:W3CDTF">2024-01-26T13:38:38Z</dcterms:modified>
</cp:coreProperties>
</file>