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25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3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7AA5E-FEC6-4172-8CFC-F5124C64A957}" v="2" dt="2024-09-09T11:39:25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oczek Alicja" userId="b841587b-d99a-453c-8889-20fc2cc559fa" providerId="ADAL" clId="{BFD7AA5E-FEC6-4172-8CFC-F5124C64A957}"/>
    <pc:docChg chg="delSld">
      <pc:chgData name="Mroczek Alicja" userId="b841587b-d99a-453c-8889-20fc2cc559fa" providerId="ADAL" clId="{BFD7AA5E-FEC6-4172-8CFC-F5124C64A957}" dt="2024-09-09T11:39:31.931" v="1" actId="47"/>
      <pc:docMkLst>
        <pc:docMk/>
      </pc:docMkLst>
      <pc:sldChg chg="del">
        <pc:chgData name="Mroczek Alicja" userId="b841587b-d99a-453c-8889-20fc2cc559fa" providerId="ADAL" clId="{BFD7AA5E-FEC6-4172-8CFC-F5124C64A957}" dt="2024-09-09T11:39:03.261" v="0" actId="47"/>
        <pc:sldMkLst>
          <pc:docMk/>
          <pc:sldMk cId="2790197829" sldId="325"/>
        </pc:sldMkLst>
      </pc:sldChg>
      <pc:sldChg chg="del">
        <pc:chgData name="Mroczek Alicja" userId="b841587b-d99a-453c-8889-20fc2cc559fa" providerId="ADAL" clId="{BFD7AA5E-FEC6-4172-8CFC-F5124C64A957}" dt="2024-09-09T11:39:31.931" v="1" actId="47"/>
        <pc:sldMkLst>
          <pc:docMk/>
          <pc:sldMk cId="801915039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D56DE-244F-4332-9FF2-C81261517971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62C33-AEEF-450C-AE39-7B6B3EF14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25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431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76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54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14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6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32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9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43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503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2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75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67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583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2058-94EB-440D-9E77-ECCD1739E56A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84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8C6-3747-4472-AD08-6D6AF1780E6D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02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F989-843F-4D8C-8A2A-D21DB5A2D7E3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8681-1280-48E6-A38D-05B77D149E85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5D-5124-47D5-BFB9-314C8A5D946E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62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F4F-E990-451E-BC5C-D1131F8E7283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294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895-9A1E-4782-86F3-DF0C4BD3EAD7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703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92CD-810D-406E-9761-72B3516F9427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71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636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9FF-251D-44E5-8948-EE9906588709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095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BC5-95A5-46F0-804B-027E21DF8357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334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7E-9565-432D-9B73-4CBEB11BD633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92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16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45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7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81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5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05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61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AA26-4671-4A2C-B59F-6AC0077A85CA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C9F6C-DC51-4F33-97C4-F3D8DDAA40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58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59A19F-6CE8-4308-B6EA-7C2A870112E9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15.sv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3.svg"/><Relationship Id="rId5" Type="http://schemas.openxmlformats.org/officeDocument/2006/relationships/image" Target="../media/image4.jpe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93" y="548680"/>
            <a:ext cx="8317105" cy="36724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2021–2027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2021–2027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22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4860131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5142264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273" y="4551602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57251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898" y="857251"/>
            <a:ext cx="293102" cy="293102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3C7DA1D7-950A-8DC4-BF6E-DBD29AC10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01905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 pro správné zajištění publicity projektu  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 prawidłowego zapewnienia promocji projektu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68AE0300-527C-E022-4D7A-DAA36201CF2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8277144" cy="39974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857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13857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97484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 informace, které na nástrojích povinné publicity musí být zveřejněny, jsou následující: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název projektu;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cíl projektu;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logo Interreg s uvedením názvu programu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Czechia-Poland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Česko-Polsko /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Czechy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-Polska a se symbolem EU a sdělením „Co-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funded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by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European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Union“ / „Spolufinancování Evropskou unií“ / „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Współfinansowane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przez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Unię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Europejską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Minimalny zakres informacji, które muszą być umieszczone na obowiązkowych narzędziach promocji, jest następujący: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tytuł projektu;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główny cel projektu;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logo Interreg z nazwą programu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Czechia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-Poland /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Česko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-Polsko / Czechy-Polska, z symbolem UE i komunikatem „Co-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funded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by the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European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Union“ / „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Spolufinancování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Evropskou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unií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 / „Współfinansowane przez Unię Europejską“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77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 pro správné zajištění publicity projektu  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 prawidłowego zapewnienia promocji projektu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CFFFE35E-913D-CCDE-F06B-71472EAF679E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8357662" cy="38534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883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178831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534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strategického významu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případě projektů strategického významu a projektů, jejichž celkové náklady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přesahují      5 000 000 EUR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příjemce povinně uspořádá komunikační akci a včas přizve zástupce Evropské komise a řídicího a národního orgánu. Do projektů strategického významu spadají např. všechny projekty typu „Fond malých projektů“ předkládané jednotlivými správci Fondu.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o znaczeniu strategicznym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projektów o znaczeniu strategicznym oraz projektów, których całkowite koszty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przekraczają 5 000 000 EUR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beneficjent zorganizuje obowiązkowo wydarzenie komunikacyjne i zaprosi z odpowiednim wyprzedzeniem przedstawicieli Komisji Europejskiej oraz instytucji zarządzającej i krajowej. Do projektów o znaczeniu strategicznym należą np. wszystkie projekty typu „Fundusz Małych Projektów" składane przez poszczególnych zarządzających Funduszem.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92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5" y="5130404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9651" y="3854137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8344" y="3907052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B66766C6-0297-6C96-E549-B7FDD1AA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4" y="724433"/>
            <a:ext cx="7748708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3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cs-CZ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ovinná</a:t>
            </a:r>
            <a:r>
              <a:rPr kumimoji="0" 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publicita</a:t>
            </a:r>
            <a:br>
              <a:rPr kumimoji="0" 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Obowiązkowa</a:t>
            </a:r>
            <a:r>
              <a:rPr kumimoji="0" 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cs-CZ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promocja</a:t>
            </a:r>
            <a:endParaRPr lang="cs-CZ" sz="3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2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 pro správné zajištění publicity projektu  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 prawidłowego zapewnienia promocji projektu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684D720D-5D35-58E5-D57E-DC67D89812CF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196752"/>
          <a:ext cx="8107982" cy="40504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5399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053991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0405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Obecné pravidlo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poskytnutí dotace z programu</a:t>
                      </a:r>
                    </a:p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</a:p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publicita projektu </a:t>
                      </a:r>
                    </a:p>
                    <a:p>
                      <a:pPr marL="0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čl. 47 nařízení (EU) 2021/1060 (obecné nařízení), v příloze č. IX tohoto nařízení </a:t>
                      </a:r>
                    </a:p>
                    <a:p>
                      <a:pPr marL="285750" lvl="1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čl. 36, odst. 4 a 5 nařízení (EU) 2021/1059 (nařízení Interreg)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Ogólna zasada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przyznanie dofinansowania z programu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promocja projektu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art. 47 rozporządzenia (UE) 2021/1060 (rozporządzenie ogólne), załącznik nr IX tego rozporządzenia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art. 36, ust. 4 i 5 rozporządzenia (UE) 2021/1059 (rozporządzenie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Interreg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0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 pro správné zajištění publicity projektu  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 prawidłowego zapewnienia promocji projektu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A8B358E5-7274-54A4-00BB-1844C01EEB81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8213646" cy="39974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6823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10682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97484">
                <a:tc>
                  <a:txBody>
                    <a:bodyPr/>
                    <a:lstStyle/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Vedoucí partner zajišťuje celkovou koordinaci publicity pro projekt na obou stranách hranice.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Pokud projekt obdrží dotaci z programu, projektoví partneři zajistí, aby byly veřejnost i subjekty účastnící se projektu o této dotaci informovány.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dokumentech a komunikačních materiálech určených pro širokou veřejnost nebo účastníky projektu musí být patrné, že projekt byl podpořen z EU, z programu Interreg.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Wiodący zapewnia ogólną koordynację promocji projektu po obu stronach granicy.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zapewnią, aby społeczeństwo i podmioty uczestniczące w projekcie były informowane o dofinansowaniu projektu.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Dokumenty i materiały komunikacyjne przeznaczone dla ogółu społeczeństwa lub uczestników projektu muszą wskazywać na to, że projekt został dofinansowany z EU, z programu Interreg.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82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 pro správné zajištění publicity projektu  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 prawidłowego zapewnienia promocji projektu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92DFA849-45E1-528A-8F70-B40B5AC3EBD7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8277144" cy="39974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857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13857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97484">
                <a:tc>
                  <a:txBody>
                    <a:bodyPr/>
                    <a:lstStyle/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Neplnění pravidel pro správné zajištění publicity projektu/části projektu, ani po výzvě, může vést k sankci v podobě nevyplacení části dotace, příp. navrácení již vyplacených prostředků.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Pravidla publicity platí stejná i pro malé projekty.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Brak spełnienia zasad właściwego zapewnienia promocji projektu/części projektu, nawet po wezwaniu, może skutkować sankcją w postaci niewypłacenia części dofinansowania lub zwrotu już wypłaconych środków.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 same zasady promocji dotyczą także małych projektów.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95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 pro správné zajištění publicity projektu  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 prawidłowego zapewnienia promocji projektu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E1BDC820-3BB3-4ABE-ABC8-23C260D7482E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8277144" cy="3970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857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13857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7084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logo – logo Interreg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logo – logo Interreg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F0366E4-750D-1E13-8DC7-6E8D988F83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" y="2138934"/>
            <a:ext cx="3438303" cy="858486"/>
          </a:xfrm>
          <a:prstGeom prst="rect">
            <a:avLst/>
          </a:prstGeom>
        </p:spPr>
      </p:pic>
      <p:pic>
        <p:nvPicPr>
          <p:cNvPr id="5" name="Obrázek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A89F9025-414C-A0B4-398B-01D6128078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36" y="2145789"/>
            <a:ext cx="3438000" cy="79369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1D995B7-91B1-3E1F-F239-1BE9CC7378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76" y="3904453"/>
            <a:ext cx="3438000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3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 pro správné zajištění publicity projektu  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 prawidłowego zapewnienia promocji projektu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65D137BF-5033-8891-6C03-8D0B2E0ABF45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8277144" cy="609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857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13857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7084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Nepovinné logo – logo programu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Nieobowiązkowe logo – logo programu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4" name="Grafický objekt 9">
            <a:extLst>
              <a:ext uri="{FF2B5EF4-FFF2-40B4-BE49-F238E27FC236}">
                <a16:creationId xmlns:a16="http://schemas.microsoft.com/office/drawing/2014/main" id="{1DF6FBB0-C067-E547-E8B3-C11DFD0985E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5776" y="3073140"/>
            <a:ext cx="4176464" cy="9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5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 pro správné zajištění publicity projektu  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 prawidłowego zapewnienia promocji projektu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5632D9D1-FFE8-5ACF-A9C9-2A9C0175F0A8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8107982" cy="4282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5399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053991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97484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Obecná pravidla pro používání log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Loga se vždy umisťují tak, aby byla zřetelně viditelná. Jejich umístění a velikost musí být úměrné rozměrům použitého materiálu nebo dokumentu, aby byl naplněn cíl informovat o zdroji financování projektu.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Loga se doporučuje umisťovat tak, aby řazením horizontálně vedle sebe nebo vertikálně pod sebe dodržovala následující pravidlo o pozici: Logo Interreg je na první pozici zleva v horizontálním řazení a na nejvyšší pozici ve vertikálním řazení.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Ogólne zasady stosowania logo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Logo należy zawsze umieszczać tak, aby były one dobrze widoczne. Ich umiejscowienie i wielkość muszą być proporcjonalne do wielkości użytego materiału lub dokumentu, aby spełnić cel, jakim jest informowanie o źródle finansowania projektu.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Zaleca się umieszczanie logo w taki sposób, aby przestrzegać następującej zasady pozycjonowania - poziomo obok siebie lub pionowo pod sobą: Logo Interreg znajduje się na pierwszej pozycji od lewej w układzie poziomym i na najwyższej pozycji w układzie pionowym.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97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ravidla pro správné zajištění publicity projektu  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Z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asady prawidłowego zapewnienia promocji projektu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ED9BFF1-5FAF-8ABE-158C-75ECC3A530C3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1231716"/>
          <a:ext cx="8272411" cy="3781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383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13857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8146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nástroje publicity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dočasný billboard/stálý billboard/pamětní desku (u projektů, jejichž celkové náklady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přesahují 100 000 EUR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plakát minimální velikosti A3 nebo elektronické zobrazovací zařízení (u projektů, jejichž celkové náklady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nepřesahují 100 000 EUR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webovou stránku nebo post na sociální síti (existují-li).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ostatní komunikační nástroje a aktivity spadají mezi nepovinné nástroje / volitelnou publicitu.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narzędzia promocji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tymczasowy billboard/stały billboard/płyta pamiątkowa (w przypadku projektów, których całkowite koszty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przekraczają 100 000 EUR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plakat w formacie co najmniej A3 lub elektroniczne urządzenie wyświetlające (w przypadku projektów, których całkowite koszty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przekraczają 100 000 EUR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strona internetowa lub post w mediach społecznościowych (jeśli takie istnieją).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 pozostałe narzędzia i działania komunikacyjne są narzędziami nieobowiązkowymi / opcjonalną promocją.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448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</TotalTime>
  <Words>997</Words>
  <Application>Microsoft Office PowerPoint</Application>
  <PresentationFormat>Předvádění na obrazovce (4:3)</PresentationFormat>
  <Paragraphs>94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Courier New</vt:lpstr>
      <vt:lpstr>Palatino Linotype</vt:lpstr>
      <vt:lpstr>Motiv Office</vt:lpstr>
      <vt:lpstr>Exekutivní</vt:lpstr>
      <vt:lpstr>Program Interreg  Česko – Polsko 2021–2027 Program Interreg  Czechy – Polska 2021–2027</vt:lpstr>
      <vt:lpstr>Povinná publicita Obowiązkowa promocja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Pravidla pro správné zajištění publicity projektu   Zasady prawidłowego zapewnienia promocji projektu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Interreg  Česko – Polsko 2021–2027 Program Interreg  Czechy – Polska 2021–2027</dc:title>
  <dc:creator>Vejrosta Daniel</dc:creator>
  <cp:lastModifiedBy>Mroczek Alicja</cp:lastModifiedBy>
  <cp:revision>1</cp:revision>
  <dcterms:created xsi:type="dcterms:W3CDTF">2024-09-09T06:39:11Z</dcterms:created>
  <dcterms:modified xsi:type="dcterms:W3CDTF">2024-09-09T11:39:33Z</dcterms:modified>
</cp:coreProperties>
</file>