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32"/>
  </p:notesMasterIdLst>
  <p:handoutMasterIdLst>
    <p:handoutMasterId r:id="rId33"/>
  </p:handoutMasterIdLst>
  <p:sldIdLst>
    <p:sldId id="325" r:id="rId3"/>
    <p:sldId id="345" r:id="rId4"/>
    <p:sldId id="346" r:id="rId5"/>
    <p:sldId id="347" r:id="rId6"/>
    <p:sldId id="353" r:id="rId7"/>
    <p:sldId id="348" r:id="rId8"/>
    <p:sldId id="349" r:id="rId9"/>
    <p:sldId id="350" r:id="rId10"/>
    <p:sldId id="355" r:id="rId11"/>
    <p:sldId id="359" r:id="rId12"/>
    <p:sldId id="362" r:id="rId13"/>
    <p:sldId id="360" r:id="rId14"/>
    <p:sldId id="374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5" r:id="rId25"/>
    <p:sldId id="373" r:id="rId26"/>
    <p:sldId id="376" r:id="rId27"/>
    <p:sldId id="377" r:id="rId28"/>
    <p:sldId id="378" r:id="rId29"/>
    <p:sldId id="379" r:id="rId30"/>
    <p:sldId id="335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9E3E2-5FA9-4001-90D7-1F7C535B2A48}" v="34" dt="2024-09-09T07:25:12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2A69E3E2-5FA9-4001-90D7-1F7C535B2A48}"/>
    <pc:docChg chg="delSld modSld">
      <pc:chgData name="Vejrosta Daniel" userId="f7b5cc0d-04d4-4156-acb3-b67fdf0cfe37" providerId="ADAL" clId="{2A69E3E2-5FA9-4001-90D7-1F7C535B2A48}" dt="2024-09-09T07:26:08.177" v="185" actId="20577"/>
      <pc:docMkLst>
        <pc:docMk/>
      </pc:docMkLst>
      <pc:sldChg chg="modSp mod">
        <pc:chgData name="Vejrosta Daniel" userId="f7b5cc0d-04d4-4156-acb3-b67fdf0cfe37" providerId="ADAL" clId="{2A69E3E2-5FA9-4001-90D7-1F7C535B2A48}" dt="2024-09-09T07:19:20.228" v="31" actId="1036"/>
        <pc:sldMkLst>
          <pc:docMk/>
          <pc:sldMk cId="1540147732" sldId="345"/>
        </pc:sldMkLst>
        <pc:picChg chg="mod">
          <ac:chgData name="Vejrosta Daniel" userId="f7b5cc0d-04d4-4156-acb3-b67fdf0cfe37" providerId="ADAL" clId="{2A69E3E2-5FA9-4001-90D7-1F7C535B2A48}" dt="2024-09-09T07:19:20.228" v="31" actId="1036"/>
          <ac:picMkLst>
            <pc:docMk/>
            <pc:sldMk cId="1540147732" sldId="345"/>
            <ac:picMk id="3" creationId="{3F5C4552-E26B-7BF0-7404-D9FD3D1AD725}"/>
          </ac:picMkLst>
        </pc:picChg>
      </pc:sldChg>
      <pc:sldChg chg="del">
        <pc:chgData name="Vejrosta Daniel" userId="f7b5cc0d-04d4-4156-acb3-b67fdf0cfe37" providerId="ADAL" clId="{2A69E3E2-5FA9-4001-90D7-1F7C535B2A48}" dt="2024-09-09T07:20:59.218" v="32" actId="47"/>
        <pc:sldMkLst>
          <pc:docMk/>
          <pc:sldMk cId="3464627083" sldId="351"/>
        </pc:sldMkLst>
      </pc:sldChg>
      <pc:sldChg chg="del">
        <pc:chgData name="Vejrosta Daniel" userId="f7b5cc0d-04d4-4156-acb3-b67fdf0cfe37" providerId="ADAL" clId="{2A69E3E2-5FA9-4001-90D7-1F7C535B2A48}" dt="2024-09-09T07:20:59.218" v="32" actId="47"/>
        <pc:sldMkLst>
          <pc:docMk/>
          <pc:sldMk cId="2254860773" sldId="352"/>
        </pc:sldMkLst>
      </pc:sldChg>
      <pc:sldChg chg="del">
        <pc:chgData name="Vejrosta Daniel" userId="f7b5cc0d-04d4-4156-acb3-b67fdf0cfe37" providerId="ADAL" clId="{2A69E3E2-5FA9-4001-90D7-1F7C535B2A48}" dt="2024-09-09T07:20:59.218" v="32" actId="47"/>
        <pc:sldMkLst>
          <pc:docMk/>
          <pc:sldMk cId="1187660289" sldId="354"/>
        </pc:sldMkLst>
      </pc:sldChg>
      <pc:sldChg chg="del">
        <pc:chgData name="Vejrosta Daniel" userId="f7b5cc0d-04d4-4156-acb3-b67fdf0cfe37" providerId="ADAL" clId="{2A69E3E2-5FA9-4001-90D7-1F7C535B2A48}" dt="2024-09-09T07:21:25.119" v="33" actId="47"/>
        <pc:sldMkLst>
          <pc:docMk/>
          <pc:sldMk cId="2734625372" sldId="356"/>
        </pc:sldMkLst>
      </pc:sldChg>
      <pc:sldChg chg="del">
        <pc:chgData name="Vejrosta Daniel" userId="f7b5cc0d-04d4-4156-acb3-b67fdf0cfe37" providerId="ADAL" clId="{2A69E3E2-5FA9-4001-90D7-1F7C535B2A48}" dt="2024-09-09T07:21:25.119" v="33" actId="47"/>
        <pc:sldMkLst>
          <pc:docMk/>
          <pc:sldMk cId="460935879" sldId="357"/>
        </pc:sldMkLst>
      </pc:sldChg>
      <pc:sldChg chg="del">
        <pc:chgData name="Vejrosta Daniel" userId="f7b5cc0d-04d4-4156-acb3-b67fdf0cfe37" providerId="ADAL" clId="{2A69E3E2-5FA9-4001-90D7-1F7C535B2A48}" dt="2024-09-09T07:21:25.119" v="33" actId="47"/>
        <pc:sldMkLst>
          <pc:docMk/>
          <pc:sldMk cId="3651351569" sldId="358"/>
        </pc:sldMkLst>
      </pc:sldChg>
      <pc:sldChg chg="del">
        <pc:chgData name="Vejrosta Daniel" userId="f7b5cc0d-04d4-4156-acb3-b67fdf0cfe37" providerId="ADAL" clId="{2A69E3E2-5FA9-4001-90D7-1F7C535B2A48}" dt="2024-09-09T07:21:25.119" v="33" actId="47"/>
        <pc:sldMkLst>
          <pc:docMk/>
          <pc:sldMk cId="2566424040" sldId="361"/>
        </pc:sldMkLst>
      </pc:sldChg>
      <pc:sldChg chg="modSp mod">
        <pc:chgData name="Vejrosta Daniel" userId="f7b5cc0d-04d4-4156-acb3-b67fdf0cfe37" providerId="ADAL" clId="{2A69E3E2-5FA9-4001-90D7-1F7C535B2A48}" dt="2024-09-09T07:26:08.177" v="185" actId="20577"/>
        <pc:sldMkLst>
          <pc:docMk/>
          <pc:sldMk cId="3091755002" sldId="378"/>
        </pc:sldMkLst>
        <pc:spChg chg="mod">
          <ac:chgData name="Vejrosta Daniel" userId="f7b5cc0d-04d4-4156-acb3-b67fdf0cfe37" providerId="ADAL" clId="{2A69E3E2-5FA9-4001-90D7-1F7C535B2A48}" dt="2024-09-09T07:23:13.342" v="56" actId="20577"/>
          <ac:spMkLst>
            <pc:docMk/>
            <pc:sldMk cId="3091755002" sldId="378"/>
            <ac:spMk id="17" creationId="{9B09329C-54BB-4545-B950-406790C19712}"/>
          </ac:spMkLst>
        </pc:spChg>
        <pc:graphicFrameChg chg="mod modGraphic">
          <ac:chgData name="Vejrosta Daniel" userId="f7b5cc0d-04d4-4156-acb3-b67fdf0cfe37" providerId="ADAL" clId="{2A69E3E2-5FA9-4001-90D7-1F7C535B2A48}" dt="2024-09-09T07:26:08.177" v="185" actId="20577"/>
          <ac:graphicFrameMkLst>
            <pc:docMk/>
            <pc:sldMk cId="3091755002" sldId="378"/>
            <ac:graphicFrameMk id="16" creationId="{75DEC0FF-2380-4BD3-8A55-0E976553F919}"/>
          </ac:graphicFrameMkLst>
        </pc:graphicFrameChg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2843128421" sldId="380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3963109984" sldId="381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1851822348" sldId="382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3530955160" sldId="383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437332900" sldId="384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3569855817" sldId="385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1433974351" sldId="386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4114444826" sldId="387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3362771332" sldId="388"/>
        </pc:sldMkLst>
      </pc:sldChg>
      <pc:sldChg chg="del">
        <pc:chgData name="Vejrosta Daniel" userId="f7b5cc0d-04d4-4156-acb3-b67fdf0cfe37" providerId="ADAL" clId="{2A69E3E2-5FA9-4001-90D7-1F7C535B2A48}" dt="2024-09-09T06:48:37.422" v="30" actId="47"/>
        <pc:sldMkLst>
          <pc:docMk/>
          <pc:sldMk cId="1993925762" sldId="389"/>
        </pc:sldMkLst>
      </pc:sldChg>
      <pc:sldChg chg="modSp del mod">
        <pc:chgData name="Vejrosta Daniel" userId="f7b5cc0d-04d4-4156-acb3-b67fdf0cfe37" providerId="ADAL" clId="{2A69E3E2-5FA9-4001-90D7-1F7C535B2A48}" dt="2024-09-09T07:21:25.119" v="33" actId="47"/>
        <pc:sldMkLst>
          <pc:docMk/>
          <pc:sldMk cId="2667904446" sldId="390"/>
        </pc:sldMkLst>
        <pc:graphicFrameChg chg="mod modGraphic">
          <ac:chgData name="Vejrosta Daniel" userId="f7b5cc0d-04d4-4156-acb3-b67fdf0cfe37" providerId="ADAL" clId="{2A69E3E2-5FA9-4001-90D7-1F7C535B2A48}" dt="2024-09-09T06:28:47.248" v="29" actId="6549"/>
          <ac:graphicFrameMkLst>
            <pc:docMk/>
            <pc:sldMk cId="2667904446" sldId="390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09.09.2024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4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7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98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11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4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7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0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3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6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384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80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7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21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37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4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94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1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45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8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8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5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6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8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openxmlformats.org/officeDocument/2006/relationships/image" Target="../media/image12.sv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hyperlink" Target="https://cz-pl.eu/pl/wnioskodawca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cz-pl.eu/zadate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8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hyperlink" Target="https://cz-pl.eu/zamery/prihlasen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2021–2027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2021–2027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25485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5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ISKP21+,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</a:t>
                      </a:r>
                      <a:r>
                        <a:rPr lang="cs-CZ" sz="15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ISKP21+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</a:t>
                      </a:r>
                      <a:r>
                        <a:rPr lang="cs-CZ" sz="15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ISKP21+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ISKP21+,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ISKP21+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ISKP21+ obowiązkowych załączników, </a:t>
                      </a:r>
                      <a:b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Generátor rozpočtu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B66766C6-0297-6C96-E549-B7FDD1AA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7748708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vykazování výdajů</a:t>
            </a:r>
            <a:br>
              <a:rPr kumimoji="0" lang="cs-CZ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cs-CZ" sz="35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Zasady</a:t>
            </a:r>
            <a:r>
              <a:rPr lang="cs-CZ" sz="35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35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wykazywania</a:t>
            </a:r>
            <a:r>
              <a:rPr lang="cs-CZ" sz="35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35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wydatków</a:t>
            </a:r>
            <a:endParaRPr lang="cs-CZ" sz="3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48985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úplné </a:t>
                      </a:r>
                      <a:r>
                        <a:rPr lang="cs-CZ" altLang="cs-CZ" sz="1500" b="1" kern="800" spc="0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vykazování výdajů</a:t>
                      </a:r>
                      <a:endParaRPr lang="cs-CZ" altLang="cs-CZ" sz="1500" b="1" kern="800" spc="0" baseline="0" dirty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 kern="800" spc="0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zjednodušené vykazování výdajů</a:t>
                      </a:r>
                      <a:br>
                        <a:rPr lang="cs-CZ" altLang="cs-CZ" sz="1500" b="1" dirty="0">
                          <a:solidFill>
                            <a:srgbClr val="003399"/>
                          </a:solidFill>
                          <a:latin typeface="Arial" charset="0"/>
                          <a:cs typeface="Arial" charset="0"/>
                        </a:rPr>
                      </a:b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altLang="cs-CZ" sz="1500" b="1" dirty="0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rzeczywiste</a:t>
                      </a:r>
                      <a:r>
                        <a:rPr lang="cs-CZ" altLang="cs-CZ" sz="1500" b="1" dirty="0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dirty="0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wykazywanie</a:t>
                      </a:r>
                      <a:r>
                        <a:rPr lang="cs-CZ" altLang="cs-CZ" sz="1500" b="1" dirty="0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dirty="0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wydatków</a:t>
                      </a:r>
                      <a:endParaRPr lang="cs-CZ" altLang="cs-CZ" sz="1500" b="1" dirty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500" b="1" kern="1200" dirty="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uproszczone </a:t>
                      </a:r>
                      <a:r>
                        <a:rPr lang="pl-PL" altLang="cs-CZ" sz="1500" b="1" kern="800" baseline="0" dirty="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rozliczanie</a:t>
                      </a:r>
                      <a:r>
                        <a:rPr lang="pl-PL" altLang="cs-CZ" sz="1500" b="1" kern="1200" dirty="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kosztów</a:t>
                      </a:r>
                      <a:endParaRPr lang="cs-CZ" sz="1500" b="1" kern="1200" dirty="0">
                        <a:solidFill>
                          <a:srgbClr val="FF66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vykazování výdajů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Zasady</a:t>
            </a:r>
            <a:r>
              <a:rPr 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wykazywania</a:t>
            </a:r>
            <a:r>
              <a:rPr 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wydatków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pic>
        <p:nvPicPr>
          <p:cNvPr id="2" name="Obrázek 1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3BADC59-3A68-A125-98FF-E5DB766A1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" y="2477168"/>
            <a:ext cx="4180019" cy="1951253"/>
          </a:xfrm>
          <a:prstGeom prst="rect">
            <a:avLst/>
          </a:prstGeom>
        </p:spPr>
      </p:pic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EC967211-A48B-06E9-E1C7-6D04CFE6DD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79" y="2477168"/>
            <a:ext cx="4187429" cy="19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B66766C6-0297-6C96-E549-B7FDD1AA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7748708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</a:t>
            </a:r>
            <a:br>
              <a:rPr kumimoji="0" lang="cs-CZ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metody rozliczania</a:t>
            </a:r>
            <a:endParaRPr lang="cs-CZ" sz="3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1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14605"/>
              </p:ext>
            </p:extLst>
          </p:nvPr>
        </p:nvGraphicFramePr>
        <p:xfrm>
          <a:off x="263900" y="1133547"/>
          <a:ext cx="8557796" cy="41676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0689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35090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67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Protože se jedná o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ZJEDNODUŠENÍ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(během realizace projektu v podobě snazšího vykazování nákladů)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Ponieważ dochodzi do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UPROSZCZENIA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(łatwiejsze rozliczanie wydatków podczas realizacji projektu).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ZMV?</a:t>
            </a: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Dlaczego UMR?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7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9245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4 625 EUR na přípravu projektu (výše částky se každý rok mění v souvislosti s výší inflace)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mzdové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mnoho 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Jednorazowa kwota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4 625 EUR na przygotowanie projektu (kwota ulega zmianie z uwzględnieniem wysokości inflacji)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ryczałtowe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wiele wariantów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nástroje ZMV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Podstawowe instrumenty UMR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6658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neinvestiční* projekty IZS (SC 1.1) a v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Cestovním ruchu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 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projekty ŽP (SC 1.2),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 4) a Podnikání (P 5)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náklady na vybavení a stavební práce tvoří méně než 50 % CZV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projekty nieinwestycyjne* w ZSR (CS 1.1) i w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Turystyce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 2).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projekty w Środowisku (CS 1.2),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 4) i Przedsiębiorczości (P 5).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wydatki na wyposażenie oraz prace budowlane tworzą mniej niż 50% CWK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5897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hodin</a:t>
                      </a:r>
                    </a:p>
                    <a:p>
                      <a:pPr marL="263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měsíců x výše úvazku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liczba </a:t>
                      </a:r>
                      <a:r>
                        <a:rPr kumimoji="0" lang="pl-PL" sz="1500" b="1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godzin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63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ilość miesięcy x wymiar etatu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49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ve 3 úrovních (tzv. pracovní profily)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1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unikátní, vysoce kvalifikovaní odborníci (metodik, vědecký pracovník, programátor, tlumočník,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2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koordinátoři, projektoví a finanční manažeři, lektoři, realizátoři aktivit, apod.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3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pomocný a neodborný personál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na trzech poziomach (tzw. profile stanowisk pracy)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1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eksperci, wysoko wykwalifikowani specjaliści (metodyk, pracownik naukowy, programista, tłumacz itd.)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2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koordynatorzy, menadżerowie finansowi i projektowi, lektorzy, realizatorzy działań projektowych itp.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3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personel pomocniczy i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niemerytoryczny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5866"/>
              </p:ext>
            </p:extLst>
          </p:nvPr>
        </p:nvGraphicFramePr>
        <p:xfrm>
          <a:off x="293102" y="1124744"/>
          <a:ext cx="8557796" cy="4248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779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335D128-984E-0FC3-B40F-156E85C6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91889"/>
              </p:ext>
            </p:extLst>
          </p:nvPr>
        </p:nvGraphicFramePr>
        <p:xfrm>
          <a:off x="428608" y="1897110"/>
          <a:ext cx="8239339" cy="30637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195755205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4023943304"/>
                    </a:ext>
                  </a:extLst>
                </a:gridCol>
                <a:gridCol w="3414801">
                  <a:extLst>
                    <a:ext uri="{9D8B030D-6E8A-4147-A177-3AD203B41FA5}">
                      <a16:colId xmlns:a16="http://schemas.microsoft.com/office/drawing/2014/main" val="3942624478"/>
                    </a:ext>
                  </a:extLst>
                </a:gridCol>
              </a:tblGrid>
              <a:tr h="64079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Pracovní profil / </a:t>
                      </a:r>
                    </a:p>
                    <a:p>
                      <a:pPr algn="ctr"/>
                      <a:r>
                        <a:rPr lang="cs-CZ" sz="1000" dirty="0"/>
                        <a:t>Profil </a:t>
                      </a:r>
                      <a:r>
                        <a:rPr lang="cs-CZ" sz="1000" dirty="0" err="1"/>
                        <a:t>stanowiska</a:t>
                      </a:r>
                      <a:endParaRPr lang="cs-CZ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CZ sazba / CZ </a:t>
                      </a:r>
                      <a:r>
                        <a:rPr lang="cs-CZ" sz="1000" dirty="0" err="1"/>
                        <a:t>stawka</a:t>
                      </a:r>
                      <a:endParaRPr lang="cs-CZ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PL sazba / PL </a:t>
                      </a:r>
                      <a:r>
                        <a:rPr lang="cs-CZ" sz="1000" dirty="0" err="1"/>
                        <a:t>stawka</a:t>
                      </a:r>
                      <a:endParaRPr lang="cs-CZ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5337118"/>
                  </a:ext>
                </a:extLst>
              </a:tr>
              <a:tr h="80766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22 EUR /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400" dirty="0">
                          <a:effectLst/>
                        </a:rPr>
                        <a:t>3 106 EUR/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22,10 EUR / 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3 166 EUR / 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5855598"/>
                  </a:ext>
                </a:extLst>
              </a:tr>
              <a:tr h="80766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16 EUR /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400" dirty="0">
                          <a:effectLst/>
                        </a:rPr>
                        <a:t>2 292,50 EUR /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15,10 EUR / 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2 166 EUR / 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2271285"/>
                  </a:ext>
                </a:extLst>
              </a:tr>
              <a:tr h="807663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13,50 EUR /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400" dirty="0">
                          <a:effectLst/>
                        </a:rPr>
                        <a:t>1 897,50 EUR /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11,70 EUR / hod.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1 678 EUR / měsíc /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68727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83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97794"/>
            <a:ext cx="3149249" cy="69955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B66766C6-0297-6C96-E549-B7FDD1AA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7559550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 záměr </a:t>
            </a:r>
            <a:br>
              <a:rPr kumimoji="0" lang="cs-CZ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cs-CZ" sz="35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35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35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3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3909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v oblasti IZS (SC 1.1) a Cestovního ruchu (P 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výdaje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7 %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paušály pro projekty do 200 000 EUR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w projektach ZSR (CS 1.1) oraz w Turystyce (P 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15% 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zakwaterowania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7% kosztów osobowych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stawki ryczałtowe dla projektów do 200 000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1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30037"/>
              </p:ext>
            </p:extLst>
          </p:nvPr>
        </p:nvGraphicFramePr>
        <p:xfrm>
          <a:off x="293102" y="1124744"/>
          <a:ext cx="8557796" cy="4248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Pouze pro investiční projekty – náklady na vybavení a stavební práce tvoří více nebo je rovno 50 % CZV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IZS a krizové řízení (SC 1.1) – 2 %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Cestovní ruch (P 2) –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Dotyczy wyłącznie projektów inwestycyjnych – wydatki na wyposażenie i prace budowlane wynoszą co najmniej 50% CWK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ZSR i zarządzanie kryzysowe (CS 1.1)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 (P 2) – 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sazba na mzdy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na wynagrodzenia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2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3699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779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(počítáno z přímých nákladů)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IZS (investiční) – 2 %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Cestovní ruch (investiční)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ostatní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mezd na všechny ostatní výdaje</a:t>
                      </a:r>
                      <a:b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(mzdy jsou dány jednotkovými náklady)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883A5E3-5D40-80C5-7F42-49232AC7F665}"/>
              </a:ext>
            </a:extLst>
          </p:cNvPr>
          <p:cNvSpPr txBox="1">
            <a:spLocks noChangeAspect="1"/>
          </p:cNvSpPr>
          <p:nvPr/>
        </p:nvSpPr>
        <p:spPr>
          <a:xfrm>
            <a:off x="4952984" y="1286804"/>
            <a:ext cx="195520" cy="415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F13A65-2F7C-1EA0-F01F-560761BE91ED}"/>
              </a:ext>
            </a:extLst>
          </p:cNvPr>
          <p:cNvSpPr txBox="1"/>
          <p:nvPr/>
        </p:nvSpPr>
        <p:spPr>
          <a:xfrm>
            <a:off x="5172364" y="1279584"/>
            <a:ext cx="3678534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018742-D8B3-FFE5-E617-7F380F1D2510}"/>
              </a:ext>
            </a:extLst>
          </p:cNvPr>
          <p:cNvSpPr txBox="1"/>
          <p:nvPr/>
        </p:nvSpPr>
        <p:spPr>
          <a:xfrm>
            <a:off x="4952982" y="1738272"/>
            <a:ext cx="320982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627BFE-3880-DE45-8D9D-B2F3B9289AB8}"/>
              </a:ext>
            </a:extLst>
          </p:cNvPr>
          <p:cNvSpPr txBox="1"/>
          <p:nvPr/>
        </p:nvSpPr>
        <p:spPr>
          <a:xfrm>
            <a:off x="5322913" y="1739161"/>
            <a:ext cx="35279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484B81-421C-9C8D-52BB-8B6CC6E6C180}"/>
              </a:ext>
            </a:extLst>
          </p:cNvPr>
          <p:cNvSpPr txBox="1"/>
          <p:nvPr/>
        </p:nvSpPr>
        <p:spPr>
          <a:xfrm>
            <a:off x="5929745" y="2185513"/>
            <a:ext cx="2921154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20A39E-63A1-7714-B99F-B87F451540EA}"/>
              </a:ext>
            </a:extLst>
          </p:cNvPr>
          <p:cNvSpPr txBox="1">
            <a:spLocks noChangeAspect="1"/>
          </p:cNvSpPr>
          <p:nvPr/>
        </p:nvSpPr>
        <p:spPr>
          <a:xfrm>
            <a:off x="4952982" y="2185512"/>
            <a:ext cx="932772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87E76F9-7CB7-7BA2-5E32-0726CE78E7EC}"/>
              </a:ext>
            </a:extLst>
          </p:cNvPr>
          <p:cNvSpPr txBox="1"/>
          <p:nvPr/>
        </p:nvSpPr>
        <p:spPr>
          <a:xfrm>
            <a:off x="4952983" y="3919494"/>
            <a:ext cx="1635242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51D3D-2C3E-8C33-5E0E-EA067E881065}"/>
              </a:ext>
            </a:extLst>
          </p:cNvPr>
          <p:cNvSpPr txBox="1"/>
          <p:nvPr/>
        </p:nvSpPr>
        <p:spPr>
          <a:xfrm>
            <a:off x="6596672" y="3919493"/>
            <a:ext cx="225422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ostatní výdaje</a:t>
            </a:r>
          </a:p>
        </p:txBody>
      </p:sp>
    </p:spTree>
    <p:extLst>
      <p:ext uri="{BB962C8B-B14F-4D97-AF65-F5344CB8AC3E}">
        <p14:creationId xmlns:p14="http://schemas.microsoft.com/office/powerpoint/2010/main" val="54478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6428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5779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obliczane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wydatków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bezpośrednich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ZSR (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wynagrodzeń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b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stawkami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jednostkowymi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883A5E3-5D40-80C5-7F42-49232AC7F665}"/>
              </a:ext>
            </a:extLst>
          </p:cNvPr>
          <p:cNvSpPr txBox="1">
            <a:spLocks/>
          </p:cNvSpPr>
          <p:nvPr/>
        </p:nvSpPr>
        <p:spPr>
          <a:xfrm>
            <a:off x="4952983" y="1286804"/>
            <a:ext cx="219380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</a:t>
            </a:r>
            <a:r>
              <a:rPr lang="cs-CZ" sz="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F13A65-2F7C-1EA0-F01F-560761BE91ED}"/>
              </a:ext>
            </a:extLst>
          </p:cNvPr>
          <p:cNvSpPr txBox="1"/>
          <p:nvPr/>
        </p:nvSpPr>
        <p:spPr>
          <a:xfrm>
            <a:off x="5172364" y="1279584"/>
            <a:ext cx="3678534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018742-D8B3-FFE5-E617-7F380F1D2510}"/>
              </a:ext>
            </a:extLst>
          </p:cNvPr>
          <p:cNvSpPr txBox="1"/>
          <p:nvPr/>
        </p:nvSpPr>
        <p:spPr>
          <a:xfrm>
            <a:off x="4952982" y="1738272"/>
            <a:ext cx="320982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</a:t>
            </a:r>
            <a:r>
              <a:rPr lang="cs-CZ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627BFE-3880-DE45-8D9D-B2F3B9289AB8}"/>
              </a:ext>
            </a:extLst>
          </p:cNvPr>
          <p:cNvSpPr txBox="1">
            <a:spLocks/>
          </p:cNvSpPr>
          <p:nvPr/>
        </p:nvSpPr>
        <p:spPr>
          <a:xfrm>
            <a:off x="5322912" y="1739159"/>
            <a:ext cx="352798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484B81-421C-9C8D-52BB-8B6CC6E6C180}"/>
              </a:ext>
            </a:extLst>
          </p:cNvPr>
          <p:cNvSpPr txBox="1"/>
          <p:nvPr/>
        </p:nvSpPr>
        <p:spPr>
          <a:xfrm>
            <a:off x="5929745" y="2185513"/>
            <a:ext cx="2921154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sz="1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20A39E-63A1-7714-B99F-B87F451540EA}"/>
              </a:ext>
            </a:extLst>
          </p:cNvPr>
          <p:cNvSpPr txBox="1">
            <a:spLocks noChangeAspect="1"/>
          </p:cNvSpPr>
          <p:nvPr/>
        </p:nvSpPr>
        <p:spPr>
          <a:xfrm>
            <a:off x="4952982" y="2185512"/>
            <a:ext cx="932772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87E76F9-7CB7-7BA2-5E32-0726CE78E7EC}"/>
              </a:ext>
            </a:extLst>
          </p:cNvPr>
          <p:cNvSpPr txBox="1"/>
          <p:nvPr/>
        </p:nvSpPr>
        <p:spPr>
          <a:xfrm>
            <a:off x="4930209" y="4167611"/>
            <a:ext cx="1635242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51D3D-2C3E-8C33-5E0E-EA067E881065}"/>
              </a:ext>
            </a:extLst>
          </p:cNvPr>
          <p:cNvSpPr txBox="1"/>
          <p:nvPr/>
        </p:nvSpPr>
        <p:spPr>
          <a:xfrm>
            <a:off x="6596672" y="4165834"/>
            <a:ext cx="225422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endParaRPr lang="cs-CZ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2781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 příloha č. 5 PPŽ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Patrz zał. n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 5 PW</a:t>
                      </a: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Skladba rozpočtu pro konkrétní specifický cíl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Skład budżetu dla konkretnego celu szczegółowego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5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39633"/>
              </p:ext>
            </p:extLst>
          </p:nvPr>
        </p:nvGraphicFramePr>
        <p:xfrm>
          <a:off x="293102" y="1052736"/>
          <a:ext cx="8557796" cy="4401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018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7063" marR="0" lvl="0" indent="-627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investiční – 4 % z přímých (plně vykazovaných) nákladů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neinvestiční – jednotkové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výdaje </a:t>
                      </a:r>
                      <a:b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7 %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Externí služby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Vybavení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 práce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úplné vykazování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</a:p>
                    <a:p>
                      <a:pPr marL="714375" marR="0" lvl="0" indent="-714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- inwestycyjne – 4 % z bezpośrednich        wydatków (rzeczywiście rozliczanych)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- nieinwestycyjne – stawki jednostkowe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</a:t>
                      </a:r>
                      <a:b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zakwaterowania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7 %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zewnętrzne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Prace budowlane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ruch (P 2)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Turystyka (P 2)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Doprava (P 3 – mosty, železnice, silnice)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 (P 3 – mosty, koleje, drogi)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7C55527-7F14-8652-9EF5-CCF394E67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12363"/>
              </p:ext>
            </p:extLst>
          </p:nvPr>
        </p:nvGraphicFramePr>
        <p:xfrm>
          <a:off x="440362" y="1097410"/>
          <a:ext cx="8357662" cy="3781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8831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178831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814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Externí služby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Vybavení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 práce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úplné vykazování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zewnętrzne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Prace budowlane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0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70436"/>
              </p:ext>
            </p:extLst>
          </p:nvPr>
        </p:nvGraphicFramePr>
        <p:xfrm>
          <a:off x="293102" y="980727"/>
          <a:ext cx="8557796" cy="4762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7626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– jednotkové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výdaje </a:t>
                      </a:r>
                      <a:b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7 %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Externí služby – úplné vykazování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Vybavení – úplné vykazování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– jednotkové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výdaje </a:t>
                      </a:r>
                      <a:b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Externí služby, včetně cestovného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Vybavení – </a:t>
                      </a: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úplné vykazování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 – stawki jednostkowe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b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zakwaterowania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7 %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zewnętrzne 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– rzeczywiste rozliczanie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 – stawki jednostkowe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b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zewnętrzne, w tam koszty podróży i zakwaterowania 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– rzeczywiste rozliczanie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ve veřejné správě (P4.1)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w administracji publicznej (P4.1)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1684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jsou například:</a:t>
                      </a:r>
                    </a:p>
                    <a:p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5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5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odměny do soutěží nad 50 EUR/ks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alkoholické nápoje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věcné příspěvky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výdaje na kulturní a umělecké činnosti nad 625 EUR / účinkujícího nebo 2 500 EUR / partnera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Kompletní výčet je uveden v kap. A.6 PPŽ a příloze č. 4 PPŽ (pro české partnery)</a:t>
                      </a: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Niekwalifikowalnymi wydatkami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 na przykład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darowizny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nagrody do konkursów powyżej 50 euro/szt.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napoje alkoholowe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świadczenia niepieniężne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działania kulturalne i artystyczne powyżej 625 euro/wykonawca lub 2500 euro/partner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Kompletna lista znajduje się w rozdz. A.6 PW i w załączniku nr 4 PW (dla czeskich partnerów)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solidFill>
                  <a:srgbClr val="003399"/>
                </a:solidFill>
                <a:latin typeface="Arial" charset="0"/>
                <a:cs typeface="Arial" charset="0"/>
              </a:rPr>
              <a:t>Způsobilost výdajů – vybrané aspekty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Kwalifikowalność wydatków – wybran</a:t>
            </a: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e aspekty 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232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15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8005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Prohlášení Vedoucího partnera a Partnerů projektu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podepsané všemi partnery projektu (osobou/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oprávněnými k zastupování partnera nebo osobou/osobami k podpisu zplnomocněnými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být vyplněn dvojjazyčně – v češtině a v polštině (obě jazykové verze stejného znění)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zawierać </a:t>
                      </a:r>
                      <a:r>
                        <a:rPr kumimoji="0" lang="pl-PL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Partnera Wiodącego i Partnerów Projektu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 (osobę/osoby statutowo upoważnione do zaciągania zobowiązań lub osoby przez nie upoważnione, w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być wypełniona </a:t>
                      </a:r>
                      <a:r>
                        <a:rPr kumimoji="0" lang="pl-PL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B66766C6-0297-6C96-E549-B7FDD1AA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7748708" cy="39287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lang="cs-CZ" sz="3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3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9" y="40877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D3F1487B-3657-F5E0-772C-D319E3BB5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35213"/>
              </p:ext>
            </p:extLst>
          </p:nvPr>
        </p:nvGraphicFramePr>
        <p:xfrm>
          <a:off x="390803" y="1231715"/>
          <a:ext cx="8573686" cy="36321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7368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32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8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898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64693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musí být předložena do konkrétního termínu</a:t>
                      </a:r>
                    </a:p>
                    <a:p>
                      <a:pPr marL="534988" marR="0" lvl="1" indent="-17462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2 Cestovní ruch → 16. 4. 2025</a:t>
                      </a:r>
                    </a:p>
                    <a:p>
                      <a:pPr marL="534988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2 Cestovní ruch – vzdělávání → 16. 4. 2025</a:t>
                      </a:r>
                    </a:p>
                    <a:p>
                      <a:pPr marL="534988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3 Mosty → 26. 11. 2025</a:t>
                      </a:r>
                    </a:p>
                    <a:p>
                      <a:pPr marL="534988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4.1 Spolupráce → 18. 12. 2024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Poté probíhá kontrola formálních náležitostí a přijatelnosti – možnost dvojího doplnění (10 a 5 pracovních dní, termín fiktivního doručení – 10 kalendářních dní)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Oficiální komunikace probíhá pouze prostřednictvím depeší v ISKP21+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musi być złożony do konkretnego terminu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2 Turystyka → </a:t>
                      </a: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16. 4. 2025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2 Turystyka – kształcenie → </a:t>
                      </a:r>
                      <a:r>
                        <a:rPr kumimoji="0" lang="cs-CZ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16. 4. 2025</a:t>
                      </a:r>
                      <a:endParaRPr kumimoji="0" lang="pl-PL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3 Mosty → 26. 11. 2025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4.2 Współpraca → 18. 12. 2024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Następnie przeprowadzana jest kontrola wymogów formalnych i kwalifikowalności – możliwość dwukrotnego uzupełnienia (10 i 5 dni roboczych, termin fikcyjnego doręczenia – 10 dni kalendarzowych)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Oficjalna komunikacja odbywa się tylko w drodze depeszy w ISKP21+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předložení žádosti o podporu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Proces złożenia wniosku o dofinansowanie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4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9116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cs-CZ" sz="15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https://iskp21.mssf.cz/</a:t>
                      </a:r>
                      <a:endParaRPr lang="cs-CZ" sz="15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5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cs-CZ" sz="15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5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https://iskp21.mssf.cz/</a:t>
                      </a:r>
                      <a:endParaRPr lang="pl-PL" sz="1500" b="1" noProof="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5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pl-PL" sz="15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99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2237</Words>
  <Application>Microsoft Office PowerPoint</Application>
  <PresentationFormat>Předvádění na obrazovce (4:3)</PresentationFormat>
  <Paragraphs>326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2021–2027 Program Interreg  Czechy – Polska 2021–2027</vt:lpstr>
      <vt:lpstr>Projektový záměr  Propozycja projektowa</vt:lpstr>
      <vt:lpstr>Projektový záměr / Propozycja projektowa</vt:lpstr>
      <vt:lpstr>Projektový záměr / Propozycja projektowa</vt:lpstr>
      <vt:lpstr>Vyplnění žádosti o podporu Wypełnienie wniosku o dofinansowanie</vt:lpstr>
      <vt:lpstr>Vše najdete na webu Programu Wszystko można znaleźć na stronach Programu</vt:lpstr>
      <vt:lpstr>Podmínky předložení žádosti o podporu Warunki złożenia wniosku o dofinansowanie</vt:lpstr>
      <vt:lpstr>Proces předložení žádosti o podporu Proces złożenia wniosku o dofinansowanie</vt:lpstr>
      <vt:lpstr>Vyplnění žádosti o podporu Zalecenia dotyczące wniosku o dofinansowanie</vt:lpstr>
      <vt:lpstr>Generátor rozpočtu Generator budżetu</vt:lpstr>
      <vt:lpstr>Způsoby vykazování výdajů Zasady wykazywania wydatków</vt:lpstr>
      <vt:lpstr>Způsoby vykazování výdajů Zasady wykazywania wydatków</vt:lpstr>
      <vt:lpstr>Zjednodušené metody vykazování Uproszczone metody rozliczania</vt:lpstr>
      <vt:lpstr>Proč ZMV?   Dlaczego UMR?</vt:lpstr>
      <vt:lpstr>Základní nástroje ZMV Podstawowe instrumenty UMR</vt:lpstr>
      <vt:lpstr>Jednotkové mzdové náklady Stawki jednostkowe kosztów osobowych</vt:lpstr>
      <vt:lpstr>Jednotkové mzdové náklady Stawki jednostkowe kosztów osobowych </vt:lpstr>
      <vt:lpstr>Jednotkové mzdové náklady Stawki jednostkowe kosztów osobowych </vt:lpstr>
      <vt:lpstr>Jednotkové mzdové náklady Stawki jednostkowe kosztów osobowych </vt:lpstr>
      <vt:lpstr>Paušální sazby Stawki ryczałtowe</vt:lpstr>
      <vt:lpstr>Paušální sazba na mzdy Stawki ryczałtowe na wynagrodzenia </vt:lpstr>
      <vt:lpstr>Paušální sazby u projektů do 200 000 EUR Stawki ryczałtowe w projektach do 200 000 EUR</vt:lpstr>
      <vt:lpstr>Paušální sazby u projektů do 200 000 EUR Stawki ryczałtowe w projektach do 200 000 EUR</vt:lpstr>
      <vt:lpstr>Skladba rozpočtu pro konkrétní specifický cíl Skład budżetu dla konkretnego celu szczegółowego</vt:lpstr>
      <vt:lpstr>Cestovní ruch (P 2) Turystyka (P 2)</vt:lpstr>
      <vt:lpstr>Doprava (P 3 – mosty, železnice, silnice) Transport (P 3 – mosty, koleje, drogi)</vt:lpstr>
      <vt:lpstr>Spolupráce ve veřejné správě (P4.1) Współpraca w administracji publicznej (P4.1)</vt:lpstr>
      <vt:lpstr>Způsobilost výdajů – vybrané aspekty Kwalifikowalność wydatków – wybrane aspekty 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Vejrosta Daniel</cp:lastModifiedBy>
  <cp:revision>531</cp:revision>
  <cp:lastPrinted>2017-01-18T11:02:04Z</cp:lastPrinted>
  <dcterms:created xsi:type="dcterms:W3CDTF">2015-07-27T08:43:00Z</dcterms:created>
  <dcterms:modified xsi:type="dcterms:W3CDTF">2024-09-09T07:26:09Z</dcterms:modified>
</cp:coreProperties>
</file>