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8" r:id="rId2"/>
    <p:sldId id="343" r:id="rId3"/>
    <p:sldId id="413" r:id="rId4"/>
    <p:sldId id="269" r:id="rId5"/>
    <p:sldId id="273" r:id="rId6"/>
    <p:sldId id="383" r:id="rId7"/>
    <p:sldId id="384" r:id="rId8"/>
    <p:sldId id="355" r:id="rId9"/>
    <p:sldId id="385" r:id="rId10"/>
    <p:sldId id="386" r:id="rId11"/>
    <p:sldId id="387" r:id="rId12"/>
    <p:sldId id="414" r:id="rId13"/>
    <p:sldId id="415" r:id="rId14"/>
    <p:sldId id="274" r:id="rId15"/>
    <p:sldId id="394" r:id="rId16"/>
    <p:sldId id="395" r:id="rId17"/>
    <p:sldId id="396" r:id="rId18"/>
    <p:sldId id="340" r:id="rId19"/>
    <p:sldId id="398" r:id="rId20"/>
    <p:sldId id="388" r:id="rId21"/>
    <p:sldId id="389" r:id="rId22"/>
    <p:sldId id="336" r:id="rId23"/>
    <p:sldId id="391" r:id="rId24"/>
    <p:sldId id="339" r:id="rId25"/>
    <p:sldId id="341" r:id="rId26"/>
    <p:sldId id="345" r:id="rId27"/>
    <p:sldId id="346" r:id="rId28"/>
    <p:sldId id="285" r:id="rId29"/>
    <p:sldId id="361" r:id="rId30"/>
    <p:sldId id="363" r:id="rId31"/>
    <p:sldId id="364" r:id="rId32"/>
    <p:sldId id="366" r:id="rId33"/>
    <p:sldId id="371" r:id="rId34"/>
    <p:sldId id="382" r:id="rId35"/>
    <p:sldId id="360" r:id="rId36"/>
    <p:sldId id="286" r:id="rId37"/>
    <p:sldId id="337" r:id="rId38"/>
    <p:sldId id="288" r:id="rId39"/>
    <p:sldId id="344" r:id="rId40"/>
    <p:sldId id="338" r:id="rId41"/>
    <p:sldId id="335" r:id="rId4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960" userDrawn="1">
          <p15:clr>
            <a:srgbClr val="A4A3A4"/>
          </p15:clr>
        </p15:guide>
        <p15:guide id="6" pos="1209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1685" userDrawn="1">
          <p15:clr>
            <a:srgbClr val="A4A3A4"/>
          </p15:clr>
        </p15:guide>
        <p15:guide id="9" pos="7446" userDrawn="1">
          <p15:clr>
            <a:srgbClr val="A4A3A4"/>
          </p15:clr>
        </p15:guide>
        <p15:guide id="10" pos="7197" userDrawn="1">
          <p15:clr>
            <a:srgbClr val="A4A3A4"/>
          </p15:clr>
        </p15:guide>
        <p15:guide id="11" pos="6947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6471" userDrawn="1">
          <p15:clr>
            <a:srgbClr val="A4A3A4"/>
          </p15:clr>
        </p15:guide>
        <p15:guide id="14" pos="6244" userDrawn="1">
          <p15:clr>
            <a:srgbClr val="A4A3A4"/>
          </p15:clr>
        </p15:guide>
        <p15:guide id="15" pos="5995" userDrawn="1">
          <p15:clr>
            <a:srgbClr val="A4A3A4"/>
          </p15:clr>
        </p15:guide>
        <p15:guide id="16" pos="5768" userDrawn="1">
          <p15:clr>
            <a:srgbClr val="A4A3A4"/>
          </p15:clr>
        </p15:guide>
        <p15:guide id="17" pos="1912" userDrawn="1">
          <p15:clr>
            <a:srgbClr val="A4A3A4"/>
          </p15:clr>
        </p15:guide>
        <p15:guide id="18" pos="2162" userDrawn="1">
          <p15:clr>
            <a:srgbClr val="A4A3A4"/>
          </p15:clr>
        </p15:guide>
        <p15:guide id="19" pos="5518" userDrawn="1">
          <p15:clr>
            <a:srgbClr val="A4A3A4"/>
          </p15:clr>
        </p15:guide>
        <p15:guide id="20" pos="2389" userDrawn="1">
          <p15:clr>
            <a:srgbClr val="A4A3A4"/>
          </p15:clr>
        </p15:guide>
        <p15:guide id="21" orient="horz" pos="482" userDrawn="1">
          <p15:clr>
            <a:srgbClr val="A4A3A4"/>
          </p15:clr>
        </p15:guide>
        <p15:guide id="22" orient="horz" pos="731" userDrawn="1">
          <p15:clr>
            <a:srgbClr val="A4A3A4"/>
          </p15:clr>
        </p15:guide>
        <p15:guide id="23" orient="horz" pos="958" userDrawn="1">
          <p15:clr>
            <a:srgbClr val="A4A3A4"/>
          </p15:clr>
        </p15:guide>
        <p15:guide id="24" orient="horz" pos="1207" userDrawn="1">
          <p15:clr>
            <a:srgbClr val="A4A3A4"/>
          </p15:clr>
        </p15:guide>
        <p15:guide id="25" orient="horz" pos="1457" userDrawn="1">
          <p15:clr>
            <a:srgbClr val="A4A3A4"/>
          </p15:clr>
        </p15:guide>
        <p15:guide id="26" orient="horz" pos="1684" userDrawn="1">
          <p15:clr>
            <a:srgbClr val="A4A3A4"/>
          </p15:clr>
        </p15:guide>
        <p15:guide id="27" orient="horz" pos="1911" userDrawn="1">
          <p15:clr>
            <a:srgbClr val="A4A3A4"/>
          </p15:clr>
        </p15:guide>
        <p15:guide id="28" orient="horz" pos="2160" userDrawn="1">
          <p15:clr>
            <a:srgbClr val="A4A3A4"/>
          </p15:clr>
        </p15:guide>
        <p15:guide id="29" orient="horz" pos="2409" userDrawn="1">
          <p15:clr>
            <a:srgbClr val="A4A3A4"/>
          </p15:clr>
        </p15:guide>
        <p15:guide id="30" orient="horz" pos="2636" userDrawn="1">
          <p15:clr>
            <a:srgbClr val="A4A3A4"/>
          </p15:clr>
        </p15:guide>
        <p15:guide id="31" orient="horz" pos="2886" userDrawn="1">
          <p15:clr>
            <a:srgbClr val="A4A3A4"/>
          </p15:clr>
        </p15:guide>
        <p15:guide id="32" orient="horz" pos="3113" userDrawn="1">
          <p15:clr>
            <a:srgbClr val="A4A3A4"/>
          </p15:clr>
        </p15:guide>
        <p15:guide id="33" orient="horz" pos="3362" userDrawn="1">
          <p15:clr>
            <a:srgbClr val="A4A3A4"/>
          </p15:clr>
        </p15:guide>
        <p15:guide id="34" orient="horz" pos="3838" userDrawn="1">
          <p15:clr>
            <a:srgbClr val="A4A3A4"/>
          </p15:clr>
        </p15:guide>
        <p15:guide id="35" orient="horz" pos="3589" userDrawn="1">
          <p15:clr>
            <a:srgbClr val="A4A3A4"/>
          </p15:clr>
        </p15:guide>
        <p15:guide id="36" orient="horz" pos="4088" userDrawn="1">
          <p15:clr>
            <a:srgbClr val="A4A3A4"/>
          </p15:clr>
        </p15:guide>
        <p15:guide id="37" pos="2638" userDrawn="1">
          <p15:clr>
            <a:srgbClr val="A4A3A4"/>
          </p15:clr>
        </p15:guide>
        <p15:guide id="38" pos="2887" userDrawn="1">
          <p15:clr>
            <a:srgbClr val="A4A3A4"/>
          </p15:clr>
        </p15:guide>
        <p15:guide id="39" pos="3114" userDrawn="1">
          <p15:clr>
            <a:srgbClr val="A4A3A4"/>
          </p15:clr>
        </p15:guide>
        <p15:guide id="40" pos="3364" userDrawn="1">
          <p15:clr>
            <a:srgbClr val="A4A3A4"/>
          </p15:clr>
        </p15:guide>
        <p15:guide id="41" pos="3591" userDrawn="1">
          <p15:clr>
            <a:srgbClr val="A4A3A4"/>
          </p15:clr>
        </p15:guide>
        <p15:guide id="42" pos="3840" userDrawn="1">
          <p15:clr>
            <a:srgbClr val="A4A3A4"/>
          </p15:clr>
        </p15:guide>
        <p15:guide id="43" pos="4067" userDrawn="1">
          <p15:clr>
            <a:srgbClr val="A4A3A4"/>
          </p15:clr>
        </p15:guide>
        <p15:guide id="44" pos="4316" userDrawn="1">
          <p15:clr>
            <a:srgbClr val="A4A3A4"/>
          </p15:clr>
        </p15:guide>
        <p15:guide id="45" pos="4566" userDrawn="1">
          <p15:clr>
            <a:srgbClr val="A4A3A4"/>
          </p15:clr>
        </p15:guide>
        <p15:guide id="46" pos="4793" userDrawn="1">
          <p15:clr>
            <a:srgbClr val="A4A3A4"/>
          </p15:clr>
        </p15:guide>
        <p15:guide id="47" pos="5042" userDrawn="1">
          <p15:clr>
            <a:srgbClr val="A4A3A4"/>
          </p15:clr>
        </p15:guide>
        <p15:guide id="48" pos="5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69" autoAdjust="0"/>
    <p:restoredTop sz="86016" autoAdjust="0"/>
  </p:normalViewPr>
  <p:slideViewPr>
    <p:cSldViewPr snapToGrid="0" snapToObjects="1">
      <p:cViewPr varScale="1">
        <p:scale>
          <a:sx n="102" d="100"/>
          <a:sy n="102" d="100"/>
        </p:scale>
        <p:origin x="156" y="114"/>
      </p:cViewPr>
      <p:guideLst>
        <p:guide orient="horz" pos="210"/>
        <p:guide pos="234"/>
        <p:guide pos="483"/>
        <p:guide pos="710"/>
        <p:guide pos="960"/>
        <p:guide pos="1209"/>
        <p:guide pos="1436"/>
        <p:guide pos="1685"/>
        <p:guide pos="7446"/>
        <p:guide pos="7197"/>
        <p:guide pos="6947"/>
        <p:guide pos="6720"/>
        <p:guide pos="6471"/>
        <p:guide pos="6244"/>
        <p:guide pos="5995"/>
        <p:guide pos="5768"/>
        <p:guide pos="1912"/>
        <p:guide pos="2162"/>
        <p:guide pos="5518"/>
        <p:guide pos="2389"/>
        <p:guide orient="horz" pos="482"/>
        <p:guide orient="horz" pos="731"/>
        <p:guide orient="horz" pos="958"/>
        <p:guide orient="horz" pos="1207"/>
        <p:guide orient="horz" pos="1457"/>
        <p:guide orient="horz" pos="1684"/>
        <p:guide orient="horz" pos="1911"/>
        <p:guide orient="horz" pos="2160"/>
        <p:guide orient="horz" pos="2409"/>
        <p:guide orient="horz" pos="2636"/>
        <p:guide orient="horz" pos="2886"/>
        <p:guide orient="horz" pos="3113"/>
        <p:guide orient="horz" pos="3362"/>
        <p:guide orient="horz" pos="3838"/>
        <p:guide orient="horz" pos="3589"/>
        <p:guide orient="horz" pos="4088"/>
        <p:guide pos="2638"/>
        <p:guide pos="2887"/>
        <p:guide pos="3114"/>
        <p:guide pos="3364"/>
        <p:guide pos="3591"/>
        <p:guide pos="3840"/>
        <p:guide pos="4067"/>
        <p:guide pos="4316"/>
        <p:guide pos="4566"/>
        <p:guide pos="4793"/>
        <p:guide pos="5042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50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řínek Arnošt" userId="219bf193-6251-40ac-ab24-3e59017761b8" providerId="ADAL" clId="{0824DA91-3FA4-4A1D-8D7F-05AE2832E7D9}"/>
    <pc:docChg chg="delSld">
      <pc:chgData name="Kořínek Arnošt" userId="219bf193-6251-40ac-ab24-3e59017761b8" providerId="ADAL" clId="{0824DA91-3FA4-4A1D-8D7F-05AE2832E7D9}" dt="2024-01-26T13:37:27.993" v="1" actId="47"/>
      <pc:docMkLst>
        <pc:docMk/>
      </pc:docMkLst>
      <pc:sldChg chg="del">
        <pc:chgData name="Kořínek Arnošt" userId="219bf193-6251-40ac-ab24-3e59017761b8" providerId="ADAL" clId="{0824DA91-3FA4-4A1D-8D7F-05AE2832E7D9}" dt="2024-01-26T13:37:27.993" v="1" actId="47"/>
        <pc:sldMkLst>
          <pc:docMk/>
          <pc:sldMk cId="231365905" sldId="270"/>
        </pc:sldMkLst>
      </pc:sldChg>
      <pc:sldChg chg="del">
        <pc:chgData name="Kořínek Arnošt" userId="219bf193-6251-40ac-ab24-3e59017761b8" providerId="ADAL" clId="{0824DA91-3FA4-4A1D-8D7F-05AE2832E7D9}" dt="2024-01-26T13:37:27.993" v="1" actId="47"/>
        <pc:sldMkLst>
          <pc:docMk/>
          <pc:sldMk cId="717071798" sldId="354"/>
        </pc:sldMkLst>
      </pc:sldChg>
      <pc:sldChg chg="del">
        <pc:chgData name="Kořínek Arnošt" userId="219bf193-6251-40ac-ab24-3e59017761b8" providerId="ADAL" clId="{0824DA91-3FA4-4A1D-8D7F-05AE2832E7D9}" dt="2024-01-26T13:37:27.993" v="1" actId="47"/>
        <pc:sldMkLst>
          <pc:docMk/>
          <pc:sldMk cId="4148872755" sldId="362"/>
        </pc:sldMkLst>
      </pc:sldChg>
      <pc:sldChg chg="del">
        <pc:chgData name="Kořínek Arnošt" userId="219bf193-6251-40ac-ab24-3e59017761b8" providerId="ADAL" clId="{0824DA91-3FA4-4A1D-8D7F-05AE2832E7D9}" dt="2024-01-26T13:37:27.993" v="1" actId="47"/>
        <pc:sldMkLst>
          <pc:docMk/>
          <pc:sldMk cId="1828981719" sldId="373"/>
        </pc:sldMkLst>
      </pc:sldChg>
      <pc:sldChg chg="del">
        <pc:chgData name="Kořínek Arnošt" userId="219bf193-6251-40ac-ab24-3e59017761b8" providerId="ADAL" clId="{0824DA91-3FA4-4A1D-8D7F-05AE2832E7D9}" dt="2024-01-26T13:37:27.993" v="1" actId="47"/>
        <pc:sldMkLst>
          <pc:docMk/>
          <pc:sldMk cId="224984481" sldId="374"/>
        </pc:sldMkLst>
      </pc:sldChg>
      <pc:sldChg chg="del">
        <pc:chgData name="Kořínek Arnošt" userId="219bf193-6251-40ac-ab24-3e59017761b8" providerId="ADAL" clId="{0824DA91-3FA4-4A1D-8D7F-05AE2832E7D9}" dt="2024-01-26T13:37:27.993" v="1" actId="47"/>
        <pc:sldMkLst>
          <pc:docMk/>
          <pc:sldMk cId="3319741618" sldId="375"/>
        </pc:sldMkLst>
      </pc:sldChg>
      <pc:sldChg chg="del">
        <pc:chgData name="Kořínek Arnošt" userId="219bf193-6251-40ac-ab24-3e59017761b8" providerId="ADAL" clId="{0824DA91-3FA4-4A1D-8D7F-05AE2832E7D9}" dt="2024-01-26T13:37:27.993" v="1" actId="47"/>
        <pc:sldMkLst>
          <pc:docMk/>
          <pc:sldMk cId="2267813823" sldId="376"/>
        </pc:sldMkLst>
      </pc:sldChg>
      <pc:sldChg chg="del">
        <pc:chgData name="Kořínek Arnošt" userId="219bf193-6251-40ac-ab24-3e59017761b8" providerId="ADAL" clId="{0824DA91-3FA4-4A1D-8D7F-05AE2832E7D9}" dt="2024-01-26T13:37:27.993" v="1" actId="47"/>
        <pc:sldMkLst>
          <pc:docMk/>
          <pc:sldMk cId="3341667038" sldId="377"/>
        </pc:sldMkLst>
      </pc:sldChg>
      <pc:sldChg chg="del">
        <pc:chgData name="Kořínek Arnošt" userId="219bf193-6251-40ac-ab24-3e59017761b8" providerId="ADAL" clId="{0824DA91-3FA4-4A1D-8D7F-05AE2832E7D9}" dt="2024-01-26T13:36:56.524" v="0" actId="47"/>
        <pc:sldMkLst>
          <pc:docMk/>
          <pc:sldMk cId="4031992340" sldId="397"/>
        </pc:sldMkLst>
      </pc:sldChg>
      <pc:sldChg chg="del">
        <pc:chgData name="Kořínek Arnošt" userId="219bf193-6251-40ac-ab24-3e59017761b8" providerId="ADAL" clId="{0824DA91-3FA4-4A1D-8D7F-05AE2832E7D9}" dt="2024-01-26T13:37:27.993" v="1" actId="47"/>
        <pc:sldMkLst>
          <pc:docMk/>
          <pc:sldMk cId="940457817" sldId="399"/>
        </pc:sldMkLst>
      </pc:sldChg>
      <pc:sldChg chg="del">
        <pc:chgData name="Kořínek Arnošt" userId="219bf193-6251-40ac-ab24-3e59017761b8" providerId="ADAL" clId="{0824DA91-3FA4-4A1D-8D7F-05AE2832E7D9}" dt="2024-01-26T13:37:27.993" v="1" actId="47"/>
        <pc:sldMkLst>
          <pc:docMk/>
          <pc:sldMk cId="1992646932" sldId="400"/>
        </pc:sldMkLst>
      </pc:sldChg>
      <pc:sldChg chg="del">
        <pc:chgData name="Kořínek Arnošt" userId="219bf193-6251-40ac-ab24-3e59017761b8" providerId="ADAL" clId="{0824DA91-3FA4-4A1D-8D7F-05AE2832E7D9}" dt="2024-01-26T13:37:27.993" v="1" actId="47"/>
        <pc:sldMkLst>
          <pc:docMk/>
          <pc:sldMk cId="2183814074" sldId="401"/>
        </pc:sldMkLst>
      </pc:sldChg>
      <pc:sldChg chg="del">
        <pc:chgData name="Kořínek Arnošt" userId="219bf193-6251-40ac-ab24-3e59017761b8" providerId="ADAL" clId="{0824DA91-3FA4-4A1D-8D7F-05AE2832E7D9}" dt="2024-01-26T13:37:27.993" v="1" actId="47"/>
        <pc:sldMkLst>
          <pc:docMk/>
          <pc:sldMk cId="2932854082" sldId="402"/>
        </pc:sldMkLst>
      </pc:sldChg>
      <pc:sldChg chg="del">
        <pc:chgData name="Kořínek Arnošt" userId="219bf193-6251-40ac-ab24-3e59017761b8" providerId="ADAL" clId="{0824DA91-3FA4-4A1D-8D7F-05AE2832E7D9}" dt="2024-01-26T13:37:27.993" v="1" actId="47"/>
        <pc:sldMkLst>
          <pc:docMk/>
          <pc:sldMk cId="1695721311" sldId="403"/>
        </pc:sldMkLst>
      </pc:sldChg>
      <pc:sldChg chg="del">
        <pc:chgData name="Kořínek Arnošt" userId="219bf193-6251-40ac-ab24-3e59017761b8" providerId="ADAL" clId="{0824DA91-3FA4-4A1D-8D7F-05AE2832E7D9}" dt="2024-01-26T13:37:27.993" v="1" actId="47"/>
        <pc:sldMkLst>
          <pc:docMk/>
          <pc:sldMk cId="2330955975" sldId="404"/>
        </pc:sldMkLst>
      </pc:sldChg>
      <pc:sldChg chg="del">
        <pc:chgData name="Kořínek Arnošt" userId="219bf193-6251-40ac-ab24-3e59017761b8" providerId="ADAL" clId="{0824DA91-3FA4-4A1D-8D7F-05AE2832E7D9}" dt="2024-01-26T13:37:27.993" v="1" actId="47"/>
        <pc:sldMkLst>
          <pc:docMk/>
          <pc:sldMk cId="2834245501" sldId="405"/>
        </pc:sldMkLst>
      </pc:sldChg>
      <pc:sldChg chg="del">
        <pc:chgData name="Kořínek Arnošt" userId="219bf193-6251-40ac-ab24-3e59017761b8" providerId="ADAL" clId="{0824DA91-3FA4-4A1D-8D7F-05AE2832E7D9}" dt="2024-01-26T13:37:27.993" v="1" actId="47"/>
        <pc:sldMkLst>
          <pc:docMk/>
          <pc:sldMk cId="164943554" sldId="406"/>
        </pc:sldMkLst>
      </pc:sldChg>
      <pc:sldChg chg="del">
        <pc:chgData name="Kořínek Arnošt" userId="219bf193-6251-40ac-ab24-3e59017761b8" providerId="ADAL" clId="{0824DA91-3FA4-4A1D-8D7F-05AE2832E7D9}" dt="2024-01-26T13:37:27.993" v="1" actId="47"/>
        <pc:sldMkLst>
          <pc:docMk/>
          <pc:sldMk cId="4183603406" sldId="407"/>
        </pc:sldMkLst>
      </pc:sldChg>
      <pc:sldChg chg="del">
        <pc:chgData name="Kořínek Arnošt" userId="219bf193-6251-40ac-ab24-3e59017761b8" providerId="ADAL" clId="{0824DA91-3FA4-4A1D-8D7F-05AE2832E7D9}" dt="2024-01-26T13:37:27.993" v="1" actId="47"/>
        <pc:sldMkLst>
          <pc:docMk/>
          <pc:sldMk cId="1637650047" sldId="408"/>
        </pc:sldMkLst>
      </pc:sldChg>
      <pc:sldChg chg="del">
        <pc:chgData name="Kořínek Arnošt" userId="219bf193-6251-40ac-ab24-3e59017761b8" providerId="ADAL" clId="{0824DA91-3FA4-4A1D-8D7F-05AE2832E7D9}" dt="2024-01-26T13:37:27.993" v="1" actId="47"/>
        <pc:sldMkLst>
          <pc:docMk/>
          <pc:sldMk cId="1808468821" sldId="409"/>
        </pc:sldMkLst>
      </pc:sldChg>
      <pc:sldChg chg="del">
        <pc:chgData name="Kořínek Arnošt" userId="219bf193-6251-40ac-ab24-3e59017761b8" providerId="ADAL" clId="{0824DA91-3FA4-4A1D-8D7F-05AE2832E7D9}" dt="2024-01-26T13:37:27.993" v="1" actId="47"/>
        <pc:sldMkLst>
          <pc:docMk/>
          <pc:sldMk cId="4072947291" sldId="410"/>
        </pc:sldMkLst>
      </pc:sldChg>
      <pc:sldChg chg="del">
        <pc:chgData name="Kořínek Arnošt" userId="219bf193-6251-40ac-ab24-3e59017761b8" providerId="ADAL" clId="{0824DA91-3FA4-4A1D-8D7F-05AE2832E7D9}" dt="2024-01-26T13:37:27.993" v="1" actId="47"/>
        <pc:sldMkLst>
          <pc:docMk/>
          <pc:sldMk cId="834594613" sldId="411"/>
        </pc:sldMkLst>
      </pc:sldChg>
      <pc:sldChg chg="del">
        <pc:chgData name="Kořínek Arnošt" userId="219bf193-6251-40ac-ab24-3e59017761b8" providerId="ADAL" clId="{0824DA91-3FA4-4A1D-8D7F-05AE2832E7D9}" dt="2024-01-26T13:37:27.993" v="1" actId="47"/>
        <pc:sldMkLst>
          <pc:docMk/>
          <pc:sldMk cId="3439389689" sldId="41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C833BA-1E7C-44EE-A767-FA4A7B65A00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5973508-C311-40A5-8AC9-DB01A3A72693}">
      <dgm:prSet phldrT="[Text]"/>
      <dgm:spPr/>
      <dgm:t>
        <a:bodyPr/>
        <a:lstStyle/>
        <a:p>
          <a:r>
            <a:rPr lang="cs-CZ" dirty="0"/>
            <a:t>Výzva</a:t>
          </a:r>
        </a:p>
      </dgm:t>
    </dgm:pt>
    <dgm:pt modelId="{16131A51-ECCD-4D2D-8DD8-B7861125C78F}" type="parTrans" cxnId="{1915BD22-6D69-4065-8154-04E30DE8722B}">
      <dgm:prSet/>
      <dgm:spPr/>
      <dgm:t>
        <a:bodyPr/>
        <a:lstStyle/>
        <a:p>
          <a:endParaRPr lang="cs-CZ"/>
        </a:p>
      </dgm:t>
    </dgm:pt>
    <dgm:pt modelId="{ABA94C64-361C-4B52-8BC9-F192527AA29C}" type="sibTrans" cxnId="{1915BD22-6D69-4065-8154-04E30DE8722B}">
      <dgm:prSet/>
      <dgm:spPr/>
      <dgm:t>
        <a:bodyPr/>
        <a:lstStyle/>
        <a:p>
          <a:endParaRPr lang="cs-CZ"/>
        </a:p>
      </dgm:t>
    </dgm:pt>
    <dgm:pt modelId="{98A3E65C-E48D-4990-80C6-7F8B8414E37B}">
      <dgm:prSet phldrT="[Text]"/>
      <dgm:spPr/>
      <dgm:t>
        <a:bodyPr/>
        <a:lstStyle/>
        <a:p>
          <a:r>
            <a:rPr lang="cs-CZ"/>
            <a:t>Předložení projektového záměru</a:t>
          </a:r>
        </a:p>
      </dgm:t>
    </dgm:pt>
    <dgm:pt modelId="{A33D6C18-B1DC-4EE7-B553-41F7516C34C7}" type="parTrans" cxnId="{556A22BF-A7B7-4F2A-BA60-ADAF6704B18F}">
      <dgm:prSet/>
      <dgm:spPr/>
      <dgm:t>
        <a:bodyPr/>
        <a:lstStyle/>
        <a:p>
          <a:endParaRPr lang="cs-CZ"/>
        </a:p>
      </dgm:t>
    </dgm:pt>
    <dgm:pt modelId="{251811E3-7E6A-4D37-A222-A770E12F6CAA}" type="sibTrans" cxnId="{556A22BF-A7B7-4F2A-BA60-ADAF6704B18F}">
      <dgm:prSet/>
      <dgm:spPr/>
      <dgm:t>
        <a:bodyPr/>
        <a:lstStyle/>
        <a:p>
          <a:endParaRPr lang="cs-CZ"/>
        </a:p>
      </dgm:t>
    </dgm:pt>
    <dgm:pt modelId="{31E2B114-BA77-490D-A451-2C5E78D5856A}">
      <dgm:prSet phldrT="[Text]"/>
      <dgm:spPr/>
      <dgm:t>
        <a:bodyPr/>
        <a:lstStyle/>
        <a:p>
          <a:r>
            <a:rPr lang="cs-CZ" dirty="0"/>
            <a:t>Předložení úplné žádosti </a:t>
          </a:r>
          <a:r>
            <a:rPr lang="cs-CZ"/>
            <a:t>o podporu</a:t>
          </a:r>
          <a:endParaRPr lang="cs-CZ" dirty="0"/>
        </a:p>
      </dgm:t>
    </dgm:pt>
    <dgm:pt modelId="{84E8B23C-598B-47BE-8BBA-41AA9CA5B14C}" type="parTrans" cxnId="{5638F518-9D9C-40E4-9648-A7C97E14ED84}">
      <dgm:prSet/>
      <dgm:spPr/>
      <dgm:t>
        <a:bodyPr/>
        <a:lstStyle/>
        <a:p>
          <a:endParaRPr lang="cs-CZ"/>
        </a:p>
      </dgm:t>
    </dgm:pt>
    <dgm:pt modelId="{80B07753-AA87-45CD-B7E6-F7417123C615}" type="sibTrans" cxnId="{5638F518-9D9C-40E4-9648-A7C97E14ED84}">
      <dgm:prSet/>
      <dgm:spPr/>
      <dgm:t>
        <a:bodyPr/>
        <a:lstStyle/>
        <a:p>
          <a:endParaRPr lang="cs-CZ"/>
        </a:p>
      </dgm:t>
    </dgm:pt>
    <dgm:pt modelId="{751E4B1F-69A1-46AE-BABC-34DF5BB978D8}">
      <dgm:prSet/>
      <dgm:spPr/>
      <dgm:t>
        <a:bodyPr/>
        <a:lstStyle/>
        <a:p>
          <a:r>
            <a:rPr lang="cs-CZ"/>
            <a:t>Stanovisko JS k projektovému záměru</a:t>
          </a:r>
        </a:p>
      </dgm:t>
    </dgm:pt>
    <dgm:pt modelId="{2B03128F-7C85-4C88-A9A1-DAADA764FC51}" type="parTrans" cxnId="{7C8EF2CC-ACEB-4D30-AD28-F13B4DC1248C}">
      <dgm:prSet/>
      <dgm:spPr/>
      <dgm:t>
        <a:bodyPr/>
        <a:lstStyle/>
        <a:p>
          <a:endParaRPr lang="cs-CZ"/>
        </a:p>
      </dgm:t>
    </dgm:pt>
    <dgm:pt modelId="{69F67401-6335-4003-98BE-2E99D88495D3}" type="sibTrans" cxnId="{7C8EF2CC-ACEB-4D30-AD28-F13B4DC1248C}">
      <dgm:prSet/>
      <dgm:spPr/>
      <dgm:t>
        <a:bodyPr/>
        <a:lstStyle/>
        <a:p>
          <a:endParaRPr lang="cs-CZ"/>
        </a:p>
      </dgm:t>
    </dgm:pt>
    <dgm:pt modelId="{0370E361-945C-4029-B962-A2BCE447E7A0}" type="pres">
      <dgm:prSet presAssocID="{30C833BA-1E7C-44EE-A767-FA4A7B65A000}" presName="Name0" presStyleCnt="0">
        <dgm:presLayoutVars>
          <dgm:dir/>
          <dgm:animLvl val="lvl"/>
          <dgm:resizeHandles val="exact"/>
        </dgm:presLayoutVars>
      </dgm:prSet>
      <dgm:spPr/>
    </dgm:pt>
    <dgm:pt modelId="{00A1AB5C-A0D1-4CC1-9C9E-FCECF2BDC5DA}" type="pres">
      <dgm:prSet presAssocID="{B5973508-C311-40A5-8AC9-DB01A3A7269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50383B-7ED5-42A8-B2E0-F70F6F9FD7F0}" type="pres">
      <dgm:prSet presAssocID="{ABA94C64-361C-4B52-8BC9-F192527AA29C}" presName="parTxOnlySpace" presStyleCnt="0"/>
      <dgm:spPr/>
    </dgm:pt>
    <dgm:pt modelId="{5E8CEEFF-A849-44C9-95D3-99A389B35B5E}" type="pres">
      <dgm:prSet presAssocID="{98A3E65C-E48D-4990-80C6-7F8B8414E37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92FAB9B-7905-48AA-937E-21E8CAB75B82}" type="pres">
      <dgm:prSet presAssocID="{251811E3-7E6A-4D37-A222-A770E12F6CAA}" presName="parTxOnlySpace" presStyleCnt="0"/>
      <dgm:spPr/>
    </dgm:pt>
    <dgm:pt modelId="{B9D69136-CFB5-4EB9-977B-1D695D9BE112}" type="pres">
      <dgm:prSet presAssocID="{751E4B1F-69A1-46AE-BABC-34DF5BB978D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8C627BF-3BC9-4AB8-8FCF-444533A9A5AD}" type="pres">
      <dgm:prSet presAssocID="{69F67401-6335-4003-98BE-2E99D88495D3}" presName="parTxOnlySpace" presStyleCnt="0"/>
      <dgm:spPr/>
    </dgm:pt>
    <dgm:pt modelId="{BFEE7DDD-7B0B-4D16-A50F-0CF3C154FEF6}" type="pres">
      <dgm:prSet presAssocID="{31E2B114-BA77-490D-A451-2C5E78D5856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638F518-9D9C-40E4-9648-A7C97E14ED84}" srcId="{30C833BA-1E7C-44EE-A767-FA4A7B65A000}" destId="{31E2B114-BA77-490D-A451-2C5E78D5856A}" srcOrd="3" destOrd="0" parTransId="{84E8B23C-598B-47BE-8BBA-41AA9CA5B14C}" sibTransId="{80B07753-AA87-45CD-B7E6-F7417123C615}"/>
    <dgm:cxn modelId="{5A7D0E1B-F1A4-400F-9463-6AFCEE54ABFE}" type="presOf" srcId="{31E2B114-BA77-490D-A451-2C5E78D5856A}" destId="{BFEE7DDD-7B0B-4D16-A50F-0CF3C154FEF6}" srcOrd="0" destOrd="0" presId="urn:microsoft.com/office/officeart/2005/8/layout/chevron1"/>
    <dgm:cxn modelId="{1915BD22-6D69-4065-8154-04E30DE8722B}" srcId="{30C833BA-1E7C-44EE-A767-FA4A7B65A000}" destId="{B5973508-C311-40A5-8AC9-DB01A3A72693}" srcOrd="0" destOrd="0" parTransId="{16131A51-ECCD-4D2D-8DD8-B7861125C78F}" sibTransId="{ABA94C64-361C-4B52-8BC9-F192527AA29C}"/>
    <dgm:cxn modelId="{F716D23B-6D8C-471A-9D79-1BD759E42A05}" type="presOf" srcId="{B5973508-C311-40A5-8AC9-DB01A3A72693}" destId="{00A1AB5C-A0D1-4CC1-9C9E-FCECF2BDC5DA}" srcOrd="0" destOrd="0" presId="urn:microsoft.com/office/officeart/2005/8/layout/chevron1"/>
    <dgm:cxn modelId="{FC81A181-B3B8-4BC6-96D0-B7C9A445A7DB}" type="presOf" srcId="{751E4B1F-69A1-46AE-BABC-34DF5BB978D8}" destId="{B9D69136-CFB5-4EB9-977B-1D695D9BE112}" srcOrd="0" destOrd="0" presId="urn:microsoft.com/office/officeart/2005/8/layout/chevron1"/>
    <dgm:cxn modelId="{E36E1C9F-08FE-4A01-9C00-859F4C19D64A}" type="presOf" srcId="{30C833BA-1E7C-44EE-A767-FA4A7B65A000}" destId="{0370E361-945C-4029-B962-A2BCE447E7A0}" srcOrd="0" destOrd="0" presId="urn:microsoft.com/office/officeart/2005/8/layout/chevron1"/>
    <dgm:cxn modelId="{556A22BF-A7B7-4F2A-BA60-ADAF6704B18F}" srcId="{30C833BA-1E7C-44EE-A767-FA4A7B65A000}" destId="{98A3E65C-E48D-4990-80C6-7F8B8414E37B}" srcOrd="1" destOrd="0" parTransId="{A33D6C18-B1DC-4EE7-B553-41F7516C34C7}" sibTransId="{251811E3-7E6A-4D37-A222-A770E12F6CAA}"/>
    <dgm:cxn modelId="{7C8EF2CC-ACEB-4D30-AD28-F13B4DC1248C}" srcId="{30C833BA-1E7C-44EE-A767-FA4A7B65A000}" destId="{751E4B1F-69A1-46AE-BABC-34DF5BB978D8}" srcOrd="2" destOrd="0" parTransId="{2B03128F-7C85-4C88-A9A1-DAADA764FC51}" sibTransId="{69F67401-6335-4003-98BE-2E99D88495D3}"/>
    <dgm:cxn modelId="{091F45FE-2473-47DE-96AA-04A92AA8D6A6}" type="presOf" srcId="{98A3E65C-E48D-4990-80C6-7F8B8414E37B}" destId="{5E8CEEFF-A849-44C9-95D3-99A389B35B5E}" srcOrd="0" destOrd="0" presId="urn:microsoft.com/office/officeart/2005/8/layout/chevron1"/>
    <dgm:cxn modelId="{EC67E064-BB99-4E94-90CD-0A96F03E862C}" type="presParOf" srcId="{0370E361-945C-4029-B962-A2BCE447E7A0}" destId="{00A1AB5C-A0D1-4CC1-9C9E-FCECF2BDC5DA}" srcOrd="0" destOrd="0" presId="urn:microsoft.com/office/officeart/2005/8/layout/chevron1"/>
    <dgm:cxn modelId="{A896D8BB-BC87-430A-8B3D-B28A4C4C561F}" type="presParOf" srcId="{0370E361-945C-4029-B962-A2BCE447E7A0}" destId="{9A50383B-7ED5-42A8-B2E0-F70F6F9FD7F0}" srcOrd="1" destOrd="0" presId="urn:microsoft.com/office/officeart/2005/8/layout/chevron1"/>
    <dgm:cxn modelId="{B520022F-20DC-40CB-B7E3-3E253D668733}" type="presParOf" srcId="{0370E361-945C-4029-B962-A2BCE447E7A0}" destId="{5E8CEEFF-A849-44C9-95D3-99A389B35B5E}" srcOrd="2" destOrd="0" presId="urn:microsoft.com/office/officeart/2005/8/layout/chevron1"/>
    <dgm:cxn modelId="{8FC18057-FFD4-452D-9C3D-2A2DBC2EF211}" type="presParOf" srcId="{0370E361-945C-4029-B962-A2BCE447E7A0}" destId="{A92FAB9B-7905-48AA-937E-21E8CAB75B82}" srcOrd="3" destOrd="0" presId="urn:microsoft.com/office/officeart/2005/8/layout/chevron1"/>
    <dgm:cxn modelId="{F93D8392-6E24-408E-88A7-DC687E9BF272}" type="presParOf" srcId="{0370E361-945C-4029-B962-A2BCE447E7A0}" destId="{B9D69136-CFB5-4EB9-977B-1D695D9BE112}" srcOrd="4" destOrd="0" presId="urn:microsoft.com/office/officeart/2005/8/layout/chevron1"/>
    <dgm:cxn modelId="{862C6F45-4085-4C1F-BDDA-8A1A63C0F79C}" type="presParOf" srcId="{0370E361-945C-4029-B962-A2BCE447E7A0}" destId="{78C627BF-3BC9-4AB8-8FCF-444533A9A5AD}" srcOrd="5" destOrd="0" presId="urn:microsoft.com/office/officeart/2005/8/layout/chevron1"/>
    <dgm:cxn modelId="{FF410E2C-A082-436A-B75E-FBB94E165676}" type="presParOf" srcId="{0370E361-945C-4029-B962-A2BCE447E7A0}" destId="{BFEE7DDD-7B0B-4D16-A50F-0CF3C154FEF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C833BA-1E7C-44EE-A767-FA4A7B65A00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5973508-C311-40A5-8AC9-DB01A3A72693}">
      <dgm:prSet phldrT="[Text]"/>
      <dgm:spPr>
        <a:solidFill>
          <a:srgbClr val="FF6600"/>
        </a:solidFill>
      </dgm:spPr>
      <dgm:t>
        <a:bodyPr/>
        <a:lstStyle/>
        <a:p>
          <a:r>
            <a:rPr lang="cs-CZ" dirty="0" err="1"/>
            <a:t>Nabór</a:t>
          </a:r>
          <a:endParaRPr lang="cs-CZ" dirty="0"/>
        </a:p>
      </dgm:t>
    </dgm:pt>
    <dgm:pt modelId="{16131A51-ECCD-4D2D-8DD8-B7861125C78F}" type="parTrans" cxnId="{1915BD22-6D69-4065-8154-04E30DE8722B}">
      <dgm:prSet/>
      <dgm:spPr/>
      <dgm:t>
        <a:bodyPr/>
        <a:lstStyle/>
        <a:p>
          <a:endParaRPr lang="cs-CZ"/>
        </a:p>
      </dgm:t>
    </dgm:pt>
    <dgm:pt modelId="{ABA94C64-361C-4B52-8BC9-F192527AA29C}" type="sibTrans" cxnId="{1915BD22-6D69-4065-8154-04E30DE8722B}">
      <dgm:prSet/>
      <dgm:spPr/>
      <dgm:t>
        <a:bodyPr/>
        <a:lstStyle/>
        <a:p>
          <a:endParaRPr lang="cs-CZ"/>
        </a:p>
      </dgm:t>
    </dgm:pt>
    <dgm:pt modelId="{98A3E65C-E48D-4990-80C6-7F8B8414E37B}">
      <dgm:prSet phldrT="[Text]"/>
      <dgm:spPr>
        <a:solidFill>
          <a:srgbClr val="FF6600"/>
        </a:solidFill>
      </dgm:spPr>
      <dgm:t>
        <a:bodyPr/>
        <a:lstStyle/>
        <a:p>
          <a:r>
            <a:rPr lang="cs-CZ" dirty="0" err="1"/>
            <a:t>Złożenie</a:t>
          </a:r>
          <a:r>
            <a:rPr lang="cs-CZ" dirty="0"/>
            <a:t> </a:t>
          </a:r>
          <a:r>
            <a:rPr lang="cs-CZ" dirty="0" err="1"/>
            <a:t>propozycji</a:t>
          </a:r>
          <a:r>
            <a:rPr lang="cs-CZ" dirty="0"/>
            <a:t> </a:t>
          </a:r>
          <a:r>
            <a:rPr lang="cs-CZ" dirty="0" err="1"/>
            <a:t>projektowej</a:t>
          </a:r>
          <a:endParaRPr lang="cs-CZ" dirty="0"/>
        </a:p>
      </dgm:t>
    </dgm:pt>
    <dgm:pt modelId="{A33D6C18-B1DC-4EE7-B553-41F7516C34C7}" type="parTrans" cxnId="{556A22BF-A7B7-4F2A-BA60-ADAF6704B18F}">
      <dgm:prSet/>
      <dgm:spPr/>
      <dgm:t>
        <a:bodyPr/>
        <a:lstStyle/>
        <a:p>
          <a:endParaRPr lang="cs-CZ"/>
        </a:p>
      </dgm:t>
    </dgm:pt>
    <dgm:pt modelId="{251811E3-7E6A-4D37-A222-A770E12F6CAA}" type="sibTrans" cxnId="{556A22BF-A7B7-4F2A-BA60-ADAF6704B18F}">
      <dgm:prSet/>
      <dgm:spPr/>
      <dgm:t>
        <a:bodyPr/>
        <a:lstStyle/>
        <a:p>
          <a:endParaRPr lang="cs-CZ"/>
        </a:p>
      </dgm:t>
    </dgm:pt>
    <dgm:pt modelId="{31E2B114-BA77-490D-A451-2C5E78D5856A}">
      <dgm:prSet phldrT="[Text]"/>
      <dgm:spPr>
        <a:solidFill>
          <a:srgbClr val="FF6600"/>
        </a:solidFill>
      </dgm:spPr>
      <dgm:t>
        <a:bodyPr/>
        <a:lstStyle/>
        <a:p>
          <a:r>
            <a:rPr lang="cs-CZ" dirty="0" err="1"/>
            <a:t>Złożenie</a:t>
          </a:r>
          <a:r>
            <a:rPr lang="cs-CZ" dirty="0"/>
            <a:t> </a:t>
          </a:r>
          <a:r>
            <a:rPr lang="cs-CZ" dirty="0" err="1"/>
            <a:t>pełnego</a:t>
          </a:r>
          <a:r>
            <a:rPr lang="cs-CZ" dirty="0"/>
            <a:t> </a:t>
          </a:r>
          <a:r>
            <a:rPr lang="cs-CZ" dirty="0" err="1"/>
            <a:t>wniosku</a:t>
          </a:r>
          <a:r>
            <a:rPr lang="cs-CZ" dirty="0"/>
            <a:t> o </a:t>
          </a:r>
          <a:r>
            <a:rPr lang="cs-CZ" dirty="0" err="1"/>
            <a:t>dofinansowanie</a:t>
          </a:r>
          <a:endParaRPr lang="cs-CZ" dirty="0"/>
        </a:p>
      </dgm:t>
    </dgm:pt>
    <dgm:pt modelId="{84E8B23C-598B-47BE-8BBA-41AA9CA5B14C}" type="parTrans" cxnId="{5638F518-9D9C-40E4-9648-A7C97E14ED84}">
      <dgm:prSet/>
      <dgm:spPr/>
      <dgm:t>
        <a:bodyPr/>
        <a:lstStyle/>
        <a:p>
          <a:endParaRPr lang="cs-CZ"/>
        </a:p>
      </dgm:t>
    </dgm:pt>
    <dgm:pt modelId="{80B07753-AA87-45CD-B7E6-F7417123C615}" type="sibTrans" cxnId="{5638F518-9D9C-40E4-9648-A7C97E14ED84}">
      <dgm:prSet/>
      <dgm:spPr/>
      <dgm:t>
        <a:bodyPr/>
        <a:lstStyle/>
        <a:p>
          <a:endParaRPr lang="cs-CZ"/>
        </a:p>
      </dgm:t>
    </dgm:pt>
    <dgm:pt modelId="{751E4B1F-69A1-46AE-BABC-34DF5BB978D8}">
      <dgm:prSet/>
      <dgm:spPr>
        <a:solidFill>
          <a:srgbClr val="FF6600"/>
        </a:solidFill>
      </dgm:spPr>
      <dgm:t>
        <a:bodyPr/>
        <a:lstStyle/>
        <a:p>
          <a:r>
            <a:rPr lang="cs-CZ"/>
            <a:t>Stanowisko</a:t>
          </a:r>
          <a:r>
            <a:rPr lang="cs-CZ" dirty="0"/>
            <a:t> WS do </a:t>
          </a:r>
          <a:r>
            <a:rPr lang="cs-CZ" dirty="0" err="1"/>
            <a:t>propozycji</a:t>
          </a:r>
          <a:r>
            <a:rPr lang="cs-CZ" dirty="0"/>
            <a:t> </a:t>
          </a:r>
          <a:r>
            <a:rPr lang="cs-CZ" dirty="0" err="1"/>
            <a:t>projektowej</a:t>
          </a:r>
          <a:endParaRPr lang="cs-CZ" dirty="0"/>
        </a:p>
      </dgm:t>
    </dgm:pt>
    <dgm:pt modelId="{2B03128F-7C85-4C88-A9A1-DAADA764FC51}" type="parTrans" cxnId="{7C8EF2CC-ACEB-4D30-AD28-F13B4DC1248C}">
      <dgm:prSet/>
      <dgm:spPr/>
      <dgm:t>
        <a:bodyPr/>
        <a:lstStyle/>
        <a:p>
          <a:endParaRPr lang="cs-CZ"/>
        </a:p>
      </dgm:t>
    </dgm:pt>
    <dgm:pt modelId="{69F67401-6335-4003-98BE-2E99D88495D3}" type="sibTrans" cxnId="{7C8EF2CC-ACEB-4D30-AD28-F13B4DC1248C}">
      <dgm:prSet/>
      <dgm:spPr/>
      <dgm:t>
        <a:bodyPr/>
        <a:lstStyle/>
        <a:p>
          <a:endParaRPr lang="cs-CZ"/>
        </a:p>
      </dgm:t>
    </dgm:pt>
    <dgm:pt modelId="{0370E361-945C-4029-B962-A2BCE447E7A0}" type="pres">
      <dgm:prSet presAssocID="{30C833BA-1E7C-44EE-A767-FA4A7B65A000}" presName="Name0" presStyleCnt="0">
        <dgm:presLayoutVars>
          <dgm:dir/>
          <dgm:animLvl val="lvl"/>
          <dgm:resizeHandles val="exact"/>
        </dgm:presLayoutVars>
      </dgm:prSet>
      <dgm:spPr/>
    </dgm:pt>
    <dgm:pt modelId="{00A1AB5C-A0D1-4CC1-9C9E-FCECF2BDC5DA}" type="pres">
      <dgm:prSet presAssocID="{B5973508-C311-40A5-8AC9-DB01A3A7269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50383B-7ED5-42A8-B2E0-F70F6F9FD7F0}" type="pres">
      <dgm:prSet presAssocID="{ABA94C64-361C-4B52-8BC9-F192527AA29C}" presName="parTxOnlySpace" presStyleCnt="0"/>
      <dgm:spPr/>
    </dgm:pt>
    <dgm:pt modelId="{5E8CEEFF-A849-44C9-95D3-99A389B35B5E}" type="pres">
      <dgm:prSet presAssocID="{98A3E65C-E48D-4990-80C6-7F8B8414E37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92FAB9B-7905-48AA-937E-21E8CAB75B82}" type="pres">
      <dgm:prSet presAssocID="{251811E3-7E6A-4D37-A222-A770E12F6CAA}" presName="parTxOnlySpace" presStyleCnt="0"/>
      <dgm:spPr/>
    </dgm:pt>
    <dgm:pt modelId="{B9D69136-CFB5-4EB9-977B-1D695D9BE112}" type="pres">
      <dgm:prSet presAssocID="{751E4B1F-69A1-46AE-BABC-34DF5BB978D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8C627BF-3BC9-4AB8-8FCF-444533A9A5AD}" type="pres">
      <dgm:prSet presAssocID="{69F67401-6335-4003-98BE-2E99D88495D3}" presName="parTxOnlySpace" presStyleCnt="0"/>
      <dgm:spPr/>
    </dgm:pt>
    <dgm:pt modelId="{BFEE7DDD-7B0B-4D16-A50F-0CF3C154FEF6}" type="pres">
      <dgm:prSet presAssocID="{31E2B114-BA77-490D-A451-2C5E78D5856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638F518-9D9C-40E4-9648-A7C97E14ED84}" srcId="{30C833BA-1E7C-44EE-A767-FA4A7B65A000}" destId="{31E2B114-BA77-490D-A451-2C5E78D5856A}" srcOrd="3" destOrd="0" parTransId="{84E8B23C-598B-47BE-8BBA-41AA9CA5B14C}" sibTransId="{80B07753-AA87-45CD-B7E6-F7417123C615}"/>
    <dgm:cxn modelId="{5A7D0E1B-F1A4-400F-9463-6AFCEE54ABFE}" type="presOf" srcId="{31E2B114-BA77-490D-A451-2C5E78D5856A}" destId="{BFEE7DDD-7B0B-4D16-A50F-0CF3C154FEF6}" srcOrd="0" destOrd="0" presId="urn:microsoft.com/office/officeart/2005/8/layout/chevron1"/>
    <dgm:cxn modelId="{1915BD22-6D69-4065-8154-04E30DE8722B}" srcId="{30C833BA-1E7C-44EE-A767-FA4A7B65A000}" destId="{B5973508-C311-40A5-8AC9-DB01A3A72693}" srcOrd="0" destOrd="0" parTransId="{16131A51-ECCD-4D2D-8DD8-B7861125C78F}" sibTransId="{ABA94C64-361C-4B52-8BC9-F192527AA29C}"/>
    <dgm:cxn modelId="{F716D23B-6D8C-471A-9D79-1BD759E42A05}" type="presOf" srcId="{B5973508-C311-40A5-8AC9-DB01A3A72693}" destId="{00A1AB5C-A0D1-4CC1-9C9E-FCECF2BDC5DA}" srcOrd="0" destOrd="0" presId="urn:microsoft.com/office/officeart/2005/8/layout/chevron1"/>
    <dgm:cxn modelId="{FC81A181-B3B8-4BC6-96D0-B7C9A445A7DB}" type="presOf" srcId="{751E4B1F-69A1-46AE-BABC-34DF5BB978D8}" destId="{B9D69136-CFB5-4EB9-977B-1D695D9BE112}" srcOrd="0" destOrd="0" presId="urn:microsoft.com/office/officeart/2005/8/layout/chevron1"/>
    <dgm:cxn modelId="{E36E1C9F-08FE-4A01-9C00-859F4C19D64A}" type="presOf" srcId="{30C833BA-1E7C-44EE-A767-FA4A7B65A000}" destId="{0370E361-945C-4029-B962-A2BCE447E7A0}" srcOrd="0" destOrd="0" presId="urn:microsoft.com/office/officeart/2005/8/layout/chevron1"/>
    <dgm:cxn modelId="{556A22BF-A7B7-4F2A-BA60-ADAF6704B18F}" srcId="{30C833BA-1E7C-44EE-A767-FA4A7B65A000}" destId="{98A3E65C-E48D-4990-80C6-7F8B8414E37B}" srcOrd="1" destOrd="0" parTransId="{A33D6C18-B1DC-4EE7-B553-41F7516C34C7}" sibTransId="{251811E3-7E6A-4D37-A222-A770E12F6CAA}"/>
    <dgm:cxn modelId="{7C8EF2CC-ACEB-4D30-AD28-F13B4DC1248C}" srcId="{30C833BA-1E7C-44EE-A767-FA4A7B65A000}" destId="{751E4B1F-69A1-46AE-BABC-34DF5BB978D8}" srcOrd="2" destOrd="0" parTransId="{2B03128F-7C85-4C88-A9A1-DAADA764FC51}" sibTransId="{69F67401-6335-4003-98BE-2E99D88495D3}"/>
    <dgm:cxn modelId="{091F45FE-2473-47DE-96AA-04A92AA8D6A6}" type="presOf" srcId="{98A3E65C-E48D-4990-80C6-7F8B8414E37B}" destId="{5E8CEEFF-A849-44C9-95D3-99A389B35B5E}" srcOrd="0" destOrd="0" presId="urn:microsoft.com/office/officeart/2005/8/layout/chevron1"/>
    <dgm:cxn modelId="{EC67E064-BB99-4E94-90CD-0A96F03E862C}" type="presParOf" srcId="{0370E361-945C-4029-B962-A2BCE447E7A0}" destId="{00A1AB5C-A0D1-4CC1-9C9E-FCECF2BDC5DA}" srcOrd="0" destOrd="0" presId="urn:microsoft.com/office/officeart/2005/8/layout/chevron1"/>
    <dgm:cxn modelId="{A896D8BB-BC87-430A-8B3D-B28A4C4C561F}" type="presParOf" srcId="{0370E361-945C-4029-B962-A2BCE447E7A0}" destId="{9A50383B-7ED5-42A8-B2E0-F70F6F9FD7F0}" srcOrd="1" destOrd="0" presId="urn:microsoft.com/office/officeart/2005/8/layout/chevron1"/>
    <dgm:cxn modelId="{B520022F-20DC-40CB-B7E3-3E253D668733}" type="presParOf" srcId="{0370E361-945C-4029-B962-A2BCE447E7A0}" destId="{5E8CEEFF-A849-44C9-95D3-99A389B35B5E}" srcOrd="2" destOrd="0" presId="urn:microsoft.com/office/officeart/2005/8/layout/chevron1"/>
    <dgm:cxn modelId="{8FC18057-FFD4-452D-9C3D-2A2DBC2EF211}" type="presParOf" srcId="{0370E361-945C-4029-B962-A2BCE447E7A0}" destId="{A92FAB9B-7905-48AA-937E-21E8CAB75B82}" srcOrd="3" destOrd="0" presId="urn:microsoft.com/office/officeart/2005/8/layout/chevron1"/>
    <dgm:cxn modelId="{F93D8392-6E24-408E-88A7-DC687E9BF272}" type="presParOf" srcId="{0370E361-945C-4029-B962-A2BCE447E7A0}" destId="{B9D69136-CFB5-4EB9-977B-1D695D9BE112}" srcOrd="4" destOrd="0" presId="urn:microsoft.com/office/officeart/2005/8/layout/chevron1"/>
    <dgm:cxn modelId="{862C6F45-4085-4C1F-BDDA-8A1A63C0F79C}" type="presParOf" srcId="{0370E361-945C-4029-B962-A2BCE447E7A0}" destId="{78C627BF-3BC9-4AB8-8FCF-444533A9A5AD}" srcOrd="5" destOrd="0" presId="urn:microsoft.com/office/officeart/2005/8/layout/chevron1"/>
    <dgm:cxn modelId="{FF410E2C-A082-436A-B75E-FBB94E165676}" type="presParOf" srcId="{0370E361-945C-4029-B962-A2BCE447E7A0}" destId="{BFEE7DDD-7B0B-4D16-A50F-0CF3C154FEF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1AB5C-A0D1-4CC1-9C9E-FCECF2BDC5DA}">
      <dsp:nvSpPr>
        <dsp:cNvPr id="0" name=""/>
        <dsp:cNvSpPr/>
      </dsp:nvSpPr>
      <dsp:spPr>
        <a:xfrm>
          <a:off x="5292" y="300696"/>
          <a:ext cx="3081029" cy="12324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Výzva</a:t>
          </a:r>
        </a:p>
      </dsp:txBody>
      <dsp:txXfrm>
        <a:off x="621498" y="300696"/>
        <a:ext cx="1848618" cy="1232411"/>
      </dsp:txXfrm>
    </dsp:sp>
    <dsp:sp modelId="{5E8CEEFF-A849-44C9-95D3-99A389B35B5E}">
      <dsp:nvSpPr>
        <dsp:cNvPr id="0" name=""/>
        <dsp:cNvSpPr/>
      </dsp:nvSpPr>
      <dsp:spPr>
        <a:xfrm>
          <a:off x="2778219" y="300696"/>
          <a:ext cx="3081029" cy="12324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Předložení projektového záměru</a:t>
          </a:r>
        </a:p>
      </dsp:txBody>
      <dsp:txXfrm>
        <a:off x="3394425" y="300696"/>
        <a:ext cx="1848618" cy="1232411"/>
      </dsp:txXfrm>
    </dsp:sp>
    <dsp:sp modelId="{B9D69136-CFB5-4EB9-977B-1D695D9BE112}">
      <dsp:nvSpPr>
        <dsp:cNvPr id="0" name=""/>
        <dsp:cNvSpPr/>
      </dsp:nvSpPr>
      <dsp:spPr>
        <a:xfrm>
          <a:off x="5551145" y="300696"/>
          <a:ext cx="3081029" cy="12324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Stanovisko JS k projektovému záměru</a:t>
          </a:r>
        </a:p>
      </dsp:txBody>
      <dsp:txXfrm>
        <a:off x="6167351" y="300696"/>
        <a:ext cx="1848618" cy="1232411"/>
      </dsp:txXfrm>
    </dsp:sp>
    <dsp:sp modelId="{BFEE7DDD-7B0B-4D16-A50F-0CF3C154FEF6}">
      <dsp:nvSpPr>
        <dsp:cNvPr id="0" name=""/>
        <dsp:cNvSpPr/>
      </dsp:nvSpPr>
      <dsp:spPr>
        <a:xfrm>
          <a:off x="8324071" y="300696"/>
          <a:ext cx="3081029" cy="12324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Předložení úplné žádosti </a:t>
          </a:r>
          <a:r>
            <a:rPr lang="cs-CZ" sz="2200" kern="1200"/>
            <a:t>o podporu</a:t>
          </a:r>
          <a:endParaRPr lang="cs-CZ" sz="2200" kern="1200" dirty="0"/>
        </a:p>
      </dsp:txBody>
      <dsp:txXfrm>
        <a:off x="8940277" y="300696"/>
        <a:ext cx="1848618" cy="1232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1AB5C-A0D1-4CC1-9C9E-FCECF2BDC5DA}">
      <dsp:nvSpPr>
        <dsp:cNvPr id="0" name=""/>
        <dsp:cNvSpPr/>
      </dsp:nvSpPr>
      <dsp:spPr>
        <a:xfrm>
          <a:off x="5292" y="300696"/>
          <a:ext cx="3081029" cy="1232411"/>
        </a:xfrm>
        <a:prstGeom prst="chevron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 err="1"/>
            <a:t>Nabór</a:t>
          </a:r>
          <a:endParaRPr lang="cs-CZ" sz="2100" kern="1200" dirty="0"/>
        </a:p>
      </dsp:txBody>
      <dsp:txXfrm>
        <a:off x="621498" y="300696"/>
        <a:ext cx="1848618" cy="1232411"/>
      </dsp:txXfrm>
    </dsp:sp>
    <dsp:sp modelId="{5E8CEEFF-A849-44C9-95D3-99A389B35B5E}">
      <dsp:nvSpPr>
        <dsp:cNvPr id="0" name=""/>
        <dsp:cNvSpPr/>
      </dsp:nvSpPr>
      <dsp:spPr>
        <a:xfrm>
          <a:off x="2778219" y="300696"/>
          <a:ext cx="3081029" cy="1232411"/>
        </a:xfrm>
        <a:prstGeom prst="chevron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 err="1"/>
            <a:t>Złożenie</a:t>
          </a:r>
          <a:r>
            <a:rPr lang="cs-CZ" sz="2100" kern="1200" dirty="0"/>
            <a:t> </a:t>
          </a:r>
          <a:r>
            <a:rPr lang="cs-CZ" sz="2100" kern="1200" dirty="0" err="1"/>
            <a:t>propozycji</a:t>
          </a:r>
          <a:r>
            <a:rPr lang="cs-CZ" sz="2100" kern="1200" dirty="0"/>
            <a:t> </a:t>
          </a:r>
          <a:r>
            <a:rPr lang="cs-CZ" sz="2100" kern="1200" dirty="0" err="1"/>
            <a:t>projektowej</a:t>
          </a:r>
          <a:endParaRPr lang="cs-CZ" sz="2100" kern="1200" dirty="0"/>
        </a:p>
      </dsp:txBody>
      <dsp:txXfrm>
        <a:off x="3394425" y="300696"/>
        <a:ext cx="1848618" cy="1232411"/>
      </dsp:txXfrm>
    </dsp:sp>
    <dsp:sp modelId="{B9D69136-CFB5-4EB9-977B-1D695D9BE112}">
      <dsp:nvSpPr>
        <dsp:cNvPr id="0" name=""/>
        <dsp:cNvSpPr/>
      </dsp:nvSpPr>
      <dsp:spPr>
        <a:xfrm>
          <a:off x="5551145" y="300696"/>
          <a:ext cx="3081029" cy="1232411"/>
        </a:xfrm>
        <a:prstGeom prst="chevron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Stanowisko</a:t>
          </a:r>
          <a:r>
            <a:rPr lang="cs-CZ" sz="2100" kern="1200" dirty="0"/>
            <a:t> WS do </a:t>
          </a:r>
          <a:r>
            <a:rPr lang="cs-CZ" sz="2100" kern="1200" dirty="0" err="1"/>
            <a:t>propozycji</a:t>
          </a:r>
          <a:r>
            <a:rPr lang="cs-CZ" sz="2100" kern="1200" dirty="0"/>
            <a:t> </a:t>
          </a:r>
          <a:r>
            <a:rPr lang="cs-CZ" sz="2100" kern="1200" dirty="0" err="1"/>
            <a:t>projektowej</a:t>
          </a:r>
          <a:endParaRPr lang="cs-CZ" sz="2100" kern="1200" dirty="0"/>
        </a:p>
      </dsp:txBody>
      <dsp:txXfrm>
        <a:off x="6167351" y="300696"/>
        <a:ext cx="1848618" cy="1232411"/>
      </dsp:txXfrm>
    </dsp:sp>
    <dsp:sp modelId="{BFEE7DDD-7B0B-4D16-A50F-0CF3C154FEF6}">
      <dsp:nvSpPr>
        <dsp:cNvPr id="0" name=""/>
        <dsp:cNvSpPr/>
      </dsp:nvSpPr>
      <dsp:spPr>
        <a:xfrm>
          <a:off x="8324071" y="300696"/>
          <a:ext cx="3081029" cy="1232411"/>
        </a:xfrm>
        <a:prstGeom prst="chevron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 err="1"/>
            <a:t>Złożenie</a:t>
          </a:r>
          <a:r>
            <a:rPr lang="cs-CZ" sz="2100" kern="1200" dirty="0"/>
            <a:t> </a:t>
          </a:r>
          <a:r>
            <a:rPr lang="cs-CZ" sz="2100" kern="1200" dirty="0" err="1"/>
            <a:t>pełnego</a:t>
          </a:r>
          <a:r>
            <a:rPr lang="cs-CZ" sz="2100" kern="1200" dirty="0"/>
            <a:t> </a:t>
          </a:r>
          <a:r>
            <a:rPr lang="cs-CZ" sz="2100" kern="1200" dirty="0" err="1"/>
            <a:t>wniosku</a:t>
          </a:r>
          <a:r>
            <a:rPr lang="cs-CZ" sz="2100" kern="1200" dirty="0"/>
            <a:t> o </a:t>
          </a:r>
          <a:r>
            <a:rPr lang="cs-CZ" sz="2100" kern="1200" dirty="0" err="1"/>
            <a:t>dofinansowanie</a:t>
          </a:r>
          <a:endParaRPr lang="cs-CZ" sz="2100" kern="1200" dirty="0"/>
        </a:p>
      </dsp:txBody>
      <dsp:txXfrm>
        <a:off x="8940277" y="300696"/>
        <a:ext cx="1848618" cy="1232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944E29D-A494-4A12-990B-4395E0353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8E9B08-A49F-58F0-16D0-9390EF015C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ABAC-39E5-4F49-99C3-67D3CE9A25C1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7470D3-98C6-8A32-4FA5-787F0D4A9D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691C0-4FBC-5929-22A4-96250E94F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286B-1992-9847-8EC6-AFE2A0261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D1E5-6FFC-9346-8058-67C120EFDCEC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1C6B-BC02-6942-AEF7-14F9BBBA0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171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161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876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20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560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00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6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937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560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599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36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339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6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638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55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390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426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969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288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4072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380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17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007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699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8381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4267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8170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259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7675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2844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7027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0492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905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9910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2217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738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538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292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52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15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sv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17.xml"/><Relationship Id="rId16" Type="http://schemas.openxmlformats.org/officeDocument/2006/relationships/diagramLayout" Target="../diagrams/layou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.jpeg"/><Relationship Id="rId15" Type="http://schemas.openxmlformats.org/officeDocument/2006/relationships/diagramData" Target="../diagrams/data2.xml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4" Type="http://schemas.openxmlformats.org/officeDocument/2006/relationships/image" Target="../media/image2.jpeg"/><Relationship Id="rId9" Type="http://schemas.openxmlformats.org/officeDocument/2006/relationships/image" Target="../media/image11.gif"/><Relationship Id="rId14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1.gif"/><Relationship Id="rId5" Type="http://schemas.openxmlformats.org/officeDocument/2006/relationships/image" Target="../media/image3.jpeg"/><Relationship Id="rId10" Type="http://schemas.openxmlformats.org/officeDocument/2006/relationships/image" Target="../media/image8.sv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4.png"/><Relationship Id="rId5" Type="http://schemas.openxmlformats.org/officeDocument/2006/relationships/image" Target="../media/image5.jpeg"/><Relationship Id="rId10" Type="http://schemas.openxmlformats.org/officeDocument/2006/relationships/image" Target="../media/image13.pn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7.svg"/><Relationship Id="rId5" Type="http://schemas.openxmlformats.org/officeDocument/2006/relationships/image" Target="../media/image5.jpeg"/><Relationship Id="rId10" Type="http://schemas.openxmlformats.org/officeDocument/2006/relationships/image" Target="../media/image16.pn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1.gif"/><Relationship Id="rId5" Type="http://schemas.openxmlformats.org/officeDocument/2006/relationships/image" Target="../media/image3.jpeg"/><Relationship Id="rId10" Type="http://schemas.openxmlformats.org/officeDocument/2006/relationships/image" Target="../media/image8.sv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gif"/><Relationship Id="rId5" Type="http://schemas.openxmlformats.org/officeDocument/2006/relationships/image" Target="../media/image3.jpeg"/><Relationship Id="rId10" Type="http://schemas.openxmlformats.org/officeDocument/2006/relationships/image" Target="../media/image19.jpg"/><Relationship Id="rId4" Type="http://schemas.openxmlformats.org/officeDocument/2006/relationships/image" Target="../media/image2.jpeg"/><Relationship Id="rId9" Type="http://schemas.openxmlformats.org/officeDocument/2006/relationships/image" Target="../media/image18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10" Type="http://schemas.openxmlformats.org/officeDocument/2006/relationships/image" Target="../media/image11.gif"/><Relationship Id="rId4" Type="http://schemas.openxmlformats.org/officeDocument/2006/relationships/image" Target="../media/image2.jpeg"/><Relationship Id="rId9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10" Type="http://schemas.openxmlformats.org/officeDocument/2006/relationships/image" Target="../media/image11.gif"/><Relationship Id="rId4" Type="http://schemas.openxmlformats.org/officeDocument/2006/relationships/image" Target="../media/image2.jpeg"/><Relationship Id="rId9" Type="http://schemas.openxmlformats.org/officeDocument/2006/relationships/image" Target="../media/image21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4.png"/><Relationship Id="rId5" Type="http://schemas.openxmlformats.org/officeDocument/2006/relationships/image" Target="../media/image3.jpe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22.png"/><Relationship Id="rId1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11.gif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gif"/><Relationship Id="rId5" Type="http://schemas.openxmlformats.org/officeDocument/2006/relationships/image" Target="../media/image3.jpeg"/><Relationship Id="rId10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sv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z-pl.eu/prirucka-pro-zadatele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gif"/><Relationship Id="rId5" Type="http://schemas.openxmlformats.org/officeDocument/2006/relationships/image" Target="../media/image3.jpeg"/><Relationship Id="rId10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hyperlink" Target="https://www.cz-pl.eu/pl/podrecznik-wnioskodawcy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z-pl.eu/prirucka-pro-zadatele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10" Type="http://schemas.openxmlformats.org/officeDocument/2006/relationships/image" Target="../media/image11.gif"/><Relationship Id="rId4" Type="http://schemas.openxmlformats.org/officeDocument/2006/relationships/image" Target="../media/image2.jpeg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z-pl.eu/zamery/prihlaseni.html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10" Type="http://schemas.openxmlformats.org/officeDocument/2006/relationships/image" Target="../media/image11.gif"/><Relationship Id="rId4" Type="http://schemas.openxmlformats.org/officeDocument/2006/relationships/image" Target="../media/image2.jpeg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6197682B-104B-4EF1-B647-C63B3BBC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5" y="1432537"/>
            <a:ext cx="10916239" cy="1325563"/>
          </a:xfrm>
        </p:spPr>
        <p:txBody>
          <a:bodyPr>
            <a:normAutofit fontScale="90000"/>
          </a:bodyPr>
          <a:lstStyle/>
          <a:p>
            <a: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</a:t>
            </a:r>
            <a:r>
              <a:rPr kumimoji="0" lang="cs-CZ" altLang="cs-CZ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Interreg</a:t>
            </a:r>
            <a: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Česko – Polsko 2021-2027</a:t>
            </a:r>
            <a:b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Interreg </a:t>
            </a:r>
            <a:b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Czechy – Polska 2021-2027</a:t>
            </a:r>
            <a:endParaRPr lang="cs-CZ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57A804B7-7E85-4514-B0FC-1FD43D082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32551" y="4034332"/>
            <a:ext cx="2475549" cy="584775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3217899F-B37E-4364-A1D7-DE1A3C2093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6876" y="3921496"/>
            <a:ext cx="2296611" cy="835656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8099D737-95BB-45B1-B021-90732883A3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0808" y="4104886"/>
            <a:ext cx="2197018" cy="468876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BD5BE585-1004-457A-A5EC-AC5B690B60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0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4358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obdržení stanoviska JS k projektovému záměru může žadatel začít vyplňovat žádost o podporu. Za tímto účelem je nutné zřídit si účet na https://mseu.mssf.cz a vyplnit všechny nezbytné identifikační údaje.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 o podporu se předkládá pomocí monitorovacího systému v elektronické podobě. Předložení žádosti vyžaduje její podepsání kvalifikovaným elektronickým podpisem zástupce vedoucího partnera. Všichni příjemci jsou povinni mít kvalifikovaný elektronický podpis ve všech fázích projektového cyklu.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Spolu s žádostí o podporu je třeba doložit veškeré povinné přílohy. Podrobné informace k vyplnění jednotlivých příloh se nachází v příloze č. 11 příručky (pro české partnery) a příloze č. 12 příručky (pro polské partnery).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Změna v novém programu: samostatný generátor 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rozpočtu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otrzymaniu opinii WS do propozycji projektowej, wnioskodawca może przystąpić do wypełniania wniosku o dofinansowanie. W tym celu konieczne jest założenie konta na 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https://mseu.mssf.cz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 wypełnienie wszystkich niezbędnych danych identyfikacyjnych.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Wniosek o dofinansowanie składa się za pomocą systemu monitorującego w wersji elektronicznej. Do złożenia wniosku niezbędne jest podpisanie go kwalifikowanym podpisem elektronicznym. Wszyscy beneficjenci są zobowiązani do posiadania kwalifikowalnego podpisu elektronicznego niezbędnego do realizacji i rozliczania projektu.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wniosku o dofinansowanie należy dołączyć wszystkie załączniki obowiązkowe. Szczegółowe informacje dotyczące wypełniania poszczególnych załączników znajdują się w załączniku podręcznika nr 11 (dla partnerów czeskich) i załączniku nr 12 podręcznika (dla partnerów polskich).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Zmiana w nowym Programie: osobny generator dotyczący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budżetu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ŽÁDOST O PODPORU</a:t>
            </a:r>
            <a:r>
              <a:rPr lang="cs-CZ" sz="2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400" b="1" dirty="0">
                <a:solidFill>
                  <a:srgbClr val="FF6600"/>
                </a:solidFill>
                <a:latin typeface="Arial" charset="0"/>
                <a:cs typeface="Arial" charset="0"/>
              </a:rPr>
              <a:t>WNIOSEK O DOFINASOWANIE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5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Kritéria přeshraniční spolupráce: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společná příprava projektu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společná realizace projektu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společné spolufinancování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společný personál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Aby mohl být projekt doporučen k financování z programu, musí splnit min. tři ze čtyř kritérií spolupráce. Vždy musí být splněna kritéria společné přípravy a společné realizace. Dále musí být splněno alespoň jedno z kritérií společného personálu či společného financování.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Společný projekt musí mít dopad na programové území po obou stranách hranice a přinášet užitek obyvatelům podporovaného území.</a:t>
                      </a: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5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Kryteria</a:t>
                      </a: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współpracy</a:t>
                      </a: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transgranicznej</a:t>
                      </a: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przygotowanie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projektów</a:t>
                      </a: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realizacja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projektów</a:t>
                      </a: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dofinansowanie</a:t>
                      </a: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wspólny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personel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Aby projekt mógł zostać rekomendowany do dofinansowania z programu musi spełnić minimalnie trzy z czterech kryteriów współpracy. Zawsze muszą być spełnione kryteria wspólnego przygotowania oraz wspólnej realizacji projektu. Ponadto musi być spełnione jedno z kryteriów wspólnego personelu lub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wspólnego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finansowania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Wspólny projekt musi mieć oddziaływanie na obszarze programu po obu stronach granicy i przynosić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korzyści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mieszkańcom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obszaru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400" b="1" dirty="0">
                <a:solidFill>
                  <a:srgbClr val="000099"/>
                </a:solidFill>
                <a:latin typeface="Arial" charset="0"/>
                <a:cs typeface="Arial" charset="0"/>
              </a:rPr>
              <a:t>PŘESHRANIČNÍ SPOLUPRÁCE V RÁMCI PROJEKTU</a:t>
            </a:r>
            <a:r>
              <a:rPr lang="cs-CZ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pl-PL" sz="1400" b="1" dirty="0">
                <a:solidFill>
                  <a:srgbClr val="FF6600"/>
                </a:solidFill>
                <a:latin typeface="Arial" charset="0"/>
                <a:cs typeface="Arial" charset="0"/>
              </a:rPr>
              <a:t>WSPÓŁPRACA TRANSGRANICZNA W RAMACH PROJEKTU</a:t>
            </a:r>
            <a:endParaRPr lang="cs-CZ" sz="1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8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249902"/>
              </p:ext>
            </p:extLst>
          </p:nvPr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Výše spolufinancování z EFRR činí 80 %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Čeští partneři mohou dále žádat o příspěvek ze státního rozpočtu České republiky ve výši 0-20 % </a:t>
                      </a:r>
                      <a:b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(dle typu subjektu)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Státní rozpočet Polské republiky nevratný příspěvek neposkytuje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Wysokość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dofinansowania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EFRR jest 80%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Czescy partnerzy mogą również wnioskować o dofinansowanie z budżetu państwa Republiki Czeskiej w wysokości 0-20% (w zależności od rodzaju podmiotu)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Budżet państwa Republiki Polskiej nie przewiduje dofinansowania projektów standardowych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Zdroje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financování 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Źródła finansowania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14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828931"/>
              </p:ext>
            </p:extLst>
          </p:nvPr>
        </p:nvGraphicFramePr>
        <p:xfrm>
          <a:off x="394283" y="937443"/>
          <a:ext cx="11406914" cy="4480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MFiPR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poskytuje půjčky polským nevládním neziskovým organizacím, tzn. nevládním neziskovým organizace podle čl. 3 bod 2 zákona ze dne 24. 4. 2003 O veřejně prospěšné činnosti a dobrovolnictví, sdružování územních samosprávných celků a ESÚS.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Finanční podporu mohou získat: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projekty v programech Interreg 2021-2027 jiné než Fond malých projektů (FMP) -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maximálně 50 % spolufinancování EFRR tohoto příjemce,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Projekty FMP v programech Interreg 2021-2027 neřízených Polskem -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maximálně 10 % spolufinancování EFRR tohoto příjemce na náklady na řízení v projektu FMP.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MFiPR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udziela pożyczek dla polskich organizacji pozarządowych tj. </a:t>
                      </a:r>
                      <a:r>
                        <a:rPr lang="pl-PL" sz="1800" b="0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organizacji pozarządowych zgodnie z art. 3 ust. 2 ustawy z dnia 24 kwietnia 2003 r. o działalności pożytku publicznego i wolontariacie, stowarzyszeniom jednostek samorządu terytorialnego oraz EUWT </a:t>
                      </a: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Dla kogo wsparcie: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inne niż Fundusz Małych Projektów (FMP) - </a:t>
                      </a:r>
                      <a:r>
                        <a:rPr lang="pl-PL" sz="1800" b="1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maksymalnie 50% kwoty planowanego dofinansowania z EFRR tego beneficjenta</a:t>
                      </a:r>
                      <a:r>
                        <a:rPr lang="pl-PL" sz="1800" b="0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FMP w programach Interreg 2021-2027, którymi nie zarządza Polska - </a:t>
                      </a:r>
                      <a:r>
                        <a:rPr lang="pl-PL" sz="1800" b="1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maksymalnie 10% kwoty planowanego dofinansowania z EFRR tego beneficjenta na koszty zarządzania w projekcie FMP.</a:t>
                      </a:r>
                      <a:endParaRPr lang="pl-PL" sz="1800" b="0" i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Zdroje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financování 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Źródła finansowania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03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542990"/>
          </a:xfrm>
        </p:spPr>
        <p:txBody>
          <a:bodyPr>
            <a:normAutofit/>
          </a:bodyPr>
          <a:lstStyle/>
          <a:p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Rozpočet programu /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Budżet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programu</a:t>
            </a:r>
            <a:endParaRPr lang="cs-CZ" sz="2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59D6704-77C1-4537-A3D8-DB24E0FEE905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840378"/>
          <a:ext cx="11410394" cy="3961705"/>
        </p:xfrm>
        <a:graphic>
          <a:graphicData uri="http://schemas.openxmlformats.org/drawingml/2006/table">
            <a:tbl>
              <a:tblPr firstRow="1" bandRow="1"/>
              <a:tblGrid>
                <a:gridCol w="6386006">
                  <a:extLst>
                    <a:ext uri="{9D8B030D-6E8A-4147-A177-3AD203B41FA5}">
                      <a16:colId xmlns:a16="http://schemas.microsoft.com/office/drawing/2014/main" val="3602327075"/>
                    </a:ext>
                  </a:extLst>
                </a:gridCol>
                <a:gridCol w="2157961">
                  <a:extLst>
                    <a:ext uri="{9D8B030D-6E8A-4147-A177-3AD203B41FA5}">
                      <a16:colId xmlns:a16="http://schemas.microsoft.com/office/drawing/2014/main" val="797055923"/>
                    </a:ext>
                  </a:extLst>
                </a:gridCol>
                <a:gridCol w="2866427">
                  <a:extLst>
                    <a:ext uri="{9D8B030D-6E8A-4147-A177-3AD203B41FA5}">
                      <a16:colId xmlns:a16="http://schemas.microsoft.com/office/drawing/2014/main" val="1850216122"/>
                    </a:ext>
                  </a:extLst>
                </a:gridCol>
              </a:tblGrid>
              <a:tr h="1100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cs-CZ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Priorita / </a:t>
                      </a:r>
                      <a:r>
                        <a:rPr lang="cs-CZ" sz="24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pl-PL" sz="24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riorytet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Podíl v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Udział</a:t>
                      </a:r>
                      <a:r>
                        <a:rPr lang="en-GB" sz="18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Alokace z ERDF/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Alokacja</a:t>
                      </a:r>
                      <a:r>
                        <a:rPr lang="cs-CZ" sz="18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EFRR</a:t>
                      </a:r>
                      <a:endParaRPr lang="cs-CZ" sz="1800" b="1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mil./</a:t>
                      </a:r>
                      <a:r>
                        <a:rPr lang="cs-CZ" sz="18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mln</a:t>
                      </a:r>
                      <a:r>
                        <a:rPr lang="cs-CZ" sz="18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EUR)</a:t>
                      </a:r>
                      <a:endParaRPr lang="cs-CZ" sz="1800" b="1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092792"/>
                  </a:ext>
                </a:extLst>
              </a:tr>
              <a:tr h="63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IZS a životní prostředí </a:t>
                      </a:r>
                      <a:r>
                        <a:rPr lang="cs-CZ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8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Zintegrowany system ratownictwa </a:t>
                      </a:r>
                      <a:r>
                        <a:rPr lang="cs-CZ" sz="18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oraz</a:t>
                      </a:r>
                      <a:r>
                        <a:rPr lang="pl-PL" sz="18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środowisko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23,404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79192"/>
                  </a:ext>
                </a:extLst>
              </a:tr>
              <a:tr h="35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Cestovní ruch </a:t>
                      </a:r>
                      <a:r>
                        <a:rPr lang="cs-CZ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8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Turystyka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66,867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38154"/>
                  </a:ext>
                </a:extLst>
              </a:tr>
              <a:tr h="35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Doprava </a:t>
                      </a:r>
                      <a:r>
                        <a:rPr lang="cs-CZ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8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36,777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8323"/>
                  </a:ext>
                </a:extLst>
              </a:tr>
              <a:tr h="63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Spolupráce institucí a obyvatel / </a:t>
                      </a:r>
                      <a:r>
                        <a:rPr lang="pl-PL" sz="18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Współpraca instytucji i mieszkańców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33,434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17771"/>
                  </a:ext>
                </a:extLst>
              </a:tr>
              <a:tr h="35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Podnikání / </a:t>
                      </a:r>
                      <a:r>
                        <a:rPr lang="pl-PL" sz="18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Przedsiębiorczość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6,687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23989"/>
                  </a:ext>
                </a:extLst>
              </a:tr>
              <a:tr h="35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Celkem / </a:t>
                      </a:r>
                      <a:r>
                        <a:rPr lang="pl-PL" sz="18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167,169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327652"/>
                  </a:ext>
                </a:extLst>
              </a:tr>
            </a:tbl>
          </a:graphicData>
        </a:graphic>
      </p:graphicFrame>
      <p:pic>
        <p:nvPicPr>
          <p:cNvPr id="16" name="Obrázek 15">
            <a:extLst>
              <a:ext uri="{FF2B5EF4-FFF2-40B4-BE49-F238E27FC236}">
                <a16:creationId xmlns:a16="http://schemas.microsoft.com/office/drawing/2014/main" id="{2FBE89DB-98E5-4822-AD08-BFEEFCCBED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07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3" y="724433"/>
            <a:ext cx="11089473" cy="2943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výzev</a:t>
            </a:r>
            <a:b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Harmonogram naborów</a:t>
            </a:r>
            <a:endParaRPr lang="cs-CZ" sz="4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0B18877-9780-4344-81E2-3E724685E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24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Typy výzev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Rodzaje naborów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659005"/>
              </p:ext>
            </p:extLst>
          </p:nvPr>
        </p:nvGraphicFramePr>
        <p:xfrm>
          <a:off x="390803" y="1231716"/>
          <a:ext cx="11410394" cy="3017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Kolové 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jeden termín pro předkládání žádostí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Průběžné 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více termínů pro předkládání žádostí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trybie zamkniętym</a:t>
                      </a: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jeden termin na składanie wniosku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trybie otwartym</a:t>
                      </a: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więcej terminów na składanie wniosków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96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předkládání žádostí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Proces składania wniosku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11410394" cy="36940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69408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57C4A715-E14A-4FBA-B82D-A13DBE30CBB1}"/>
              </a:ext>
            </a:extLst>
          </p:cNvPr>
          <p:cNvGraphicFramePr/>
          <p:nvPr/>
        </p:nvGraphicFramePr>
        <p:xfrm>
          <a:off x="390803" y="1257739"/>
          <a:ext cx="11410394" cy="1833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10597AD8-17F9-4BE7-8B06-9A51E7C770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332624"/>
              </p:ext>
            </p:extLst>
          </p:nvPr>
        </p:nvGraphicFramePr>
        <p:xfrm>
          <a:off x="390803" y="2697317"/>
          <a:ext cx="11410394" cy="1833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914757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243699"/>
            <a:ext cx="10810642" cy="816158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Průběžné výzvy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Nabory w trybie otwartym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11410394" cy="4445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 lze předložit ke kterémukoliv termínu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vždy až po obdržení stanoviska k projektovému záměru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Stanoviska jsou vydávána průběžně dle pořadí předložených (formálně správných) záměrů tempem 10 stanovisek / měsíc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Každý termín pro plné žádosti má vlastní alokaci</a:t>
                      </a: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Wniosek należy złożyć w którymkolwiek terminie, </a:t>
                      </a: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zawsze gdy zostanie wydane stanowisko do propozycji projektowej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Stanowiska są wydawane ciągle według kolejności złożonych (formalnie poprawnych) propozycji w liczbie 10 stanowisk/miesiąc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Każdy termin dla kompletnych wniosków ma własną alokację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24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11410394" cy="36940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69408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Každý subjekt může předložit max. 3 projektové záměry 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(jako partner či vedoucí partner)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Mezi podáním záměru a plné žádosti musí uběhnout </a:t>
                      </a: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alespoň 6 týdnů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Każdy podmiot może złożyć maks. 3 propozycje projektowe </a:t>
                      </a: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(jako partner lub partner wiodący)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Między złożeniem propozycji a złożeniem kompletnego wniosku projektowego musi upłynąć </a:t>
                      </a: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 najmniej 6 tygodni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243699"/>
            <a:ext cx="10810642" cy="816158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Průběžné výzvy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Nabory w trybie otwartym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0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077" y="1917567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120" y="152945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5C92C27-4852-7414-29AB-3F832AA83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05" y="5714534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121885" y="2159391"/>
            <a:ext cx="114522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ŠKOLENÍ PRO ŽADATELE PROGRAMU INTERREG ČESKO - POLSKO 2021 - 2027</a:t>
            </a:r>
          </a:p>
          <a:p>
            <a:pPr algn="ctr"/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SZKOLENIE DLA WNIOSKODAWCÓW PROGRAMU INTERREG CZECHY-POLSKA 2021-2027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 </a:t>
            </a: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|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87E7124-30D9-4466-8CF7-A3F3BED90B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6478" y="5714534"/>
            <a:ext cx="9013555" cy="8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3" y="724433"/>
            <a:ext cx="11089473" cy="2943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Zjednodušené metody vykazování (ZMV)</a:t>
            </a:r>
            <a:b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4000" b="1" dirty="0">
                <a:solidFill>
                  <a:srgbClr val="FF6600"/>
                </a:solidFill>
                <a:latin typeface="Arial" charset="0"/>
                <a:cs typeface="Arial" charset="0"/>
              </a:rPr>
              <a:t>Uproszczone metody rozliczania (UMR)</a:t>
            </a:r>
            <a:endParaRPr lang="cs-CZ" sz="4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0B18877-9780-4344-81E2-3E724685E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99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ZMV?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800" b="1" dirty="0">
                <a:solidFill>
                  <a:srgbClr val="FF6600"/>
                </a:solidFill>
                <a:latin typeface="Arial" charset="0"/>
                <a:cs typeface="Arial" charset="0"/>
              </a:rPr>
              <a:t>Dlaczego UMR?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2" y="1231716"/>
          <a:ext cx="11513176" cy="2159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5658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5658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Protože se jedná o </a:t>
                      </a: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ZJEDNODUŠENÍ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(během realizace projektu v podobě snazšího vykazování nákladů)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Ponieważ dochodzi do </a:t>
                      </a: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UPROSZCZENIA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(łatwiejsze rozliczanie wydatków podczas realizacji projektu).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16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nástroje ZMV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800" b="1" dirty="0">
                <a:solidFill>
                  <a:srgbClr val="FF6600"/>
                </a:solidFill>
                <a:latin typeface="Arial" charset="0"/>
                <a:cs typeface="Arial" charset="0"/>
              </a:rPr>
              <a:t>Podstawowe instrumenty UMR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11521564" cy="3510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6078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60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Jednorázová částka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4150 EUR na přípravu projektu (každý rok navýšená o inflaci)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Jednotkové mzdové náklady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Paušální sazba 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mnoho variant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Jednorazowa kwota </a:t>
                      </a: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4150 euro na przygotowanie projektu (corocznie zwiększana o wskaźnik inflacji)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Stawki jednostkowe kosztów osobowych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Stawki ryczałtowe </a:t>
                      </a: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wiele wariantów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1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Jednotkové mzdové náklady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Stawki jednostkowe kosztów osobowych 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11410394" cy="2651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stanovená sazba x počet hodin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nebo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stanovená sazba x počet měsíců x výše úvazku</a:t>
                      </a: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określona stawka x liczba godzin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lub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określona stawka x ilość miesięcy x wymiar etatu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68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Jednotkové mzdové náklady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Stawki jednostkowe kosztów osobowych 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11410394" cy="3870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sazba je stanovena ve 3 úrovních (tzv. pracovní profily)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Pracovní profil 1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unikátní, vysoce kvalifikovaní odborníci (metodik, vědecký pracovník, programátor, tlumočník, apod.)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Pracovní profil 2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koordinátoři, projektoví a finanční manažeři, lektoři, realizátoři aktivit, apod.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Pracovní profil 3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pomocný a neodborný personál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 została określona na trzech poziomach (tzw. profile zawodowe)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Profil zawodowy 1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wyjątkowi, wysoko wykwalifikowani specjaliści (metodyk, pracownik naukowy, programista, tłumacz itd.)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Profil zawodowy 2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koordynatorzy, menadżerowie finansowi i projektowi, lektorzy, realizatorzy działań projektowych itp.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Profil zawodowy 3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personel pomocniczy i nieposiadający wysokich kwalifikacji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65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09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41039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sazba je stanovena odlišně pro české a polské partnery / </a:t>
                      </a: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 została określona inaczej dla polskich i czeskich partnerów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8E710A14-5D15-45BC-81DD-F60CDF4F9C67}"/>
              </a:ext>
            </a:extLst>
          </p:cNvPr>
          <p:cNvGraphicFramePr>
            <a:graphicFrameLocks noGrp="1"/>
          </p:cNvGraphicFramePr>
          <p:nvPr/>
        </p:nvGraphicFramePr>
        <p:xfrm>
          <a:off x="738909" y="2286922"/>
          <a:ext cx="9845964" cy="25603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490852">
                  <a:extLst>
                    <a:ext uri="{9D8B030D-6E8A-4147-A177-3AD203B41FA5}">
                      <a16:colId xmlns:a16="http://schemas.microsoft.com/office/drawing/2014/main" val="1842425316"/>
                    </a:ext>
                  </a:extLst>
                </a:gridCol>
                <a:gridCol w="4244830">
                  <a:extLst>
                    <a:ext uri="{9D8B030D-6E8A-4147-A177-3AD203B41FA5}">
                      <a16:colId xmlns:a16="http://schemas.microsoft.com/office/drawing/2014/main" val="3664537377"/>
                    </a:ext>
                  </a:extLst>
                </a:gridCol>
                <a:gridCol w="3110282">
                  <a:extLst>
                    <a:ext uri="{9D8B030D-6E8A-4147-A177-3AD203B41FA5}">
                      <a16:colId xmlns:a16="http://schemas.microsoft.com/office/drawing/2014/main" val="3822888707"/>
                    </a:ext>
                  </a:extLst>
                </a:gridCol>
              </a:tblGrid>
              <a:tr h="60529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Pracovní profil / </a:t>
                      </a:r>
                    </a:p>
                    <a:p>
                      <a:pPr algn="ctr"/>
                      <a:r>
                        <a:rPr lang="cs-CZ" dirty="0"/>
                        <a:t>Profil </a:t>
                      </a:r>
                      <a:r>
                        <a:rPr lang="cs-CZ" dirty="0" err="1"/>
                        <a:t>zawodowy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CZ sazba / CZ </a:t>
                      </a:r>
                      <a:r>
                        <a:rPr lang="cs-CZ" dirty="0" err="1"/>
                        <a:t>stawka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PL sazba / PL </a:t>
                      </a:r>
                      <a:r>
                        <a:rPr lang="cs-CZ" dirty="0" err="1"/>
                        <a:t>stawka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62413540"/>
                  </a:ext>
                </a:extLst>
              </a:tr>
              <a:tr h="605293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509 Kč / </a:t>
                      </a:r>
                      <a:r>
                        <a:rPr lang="cs-CZ" sz="1800" dirty="0">
                          <a:effectLst/>
                        </a:rPr>
                        <a:t>22 EUR /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hod.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72 950 Kč/</a:t>
                      </a:r>
                      <a:r>
                        <a:rPr lang="cs-CZ" sz="1800" dirty="0">
                          <a:effectLst/>
                        </a:rPr>
                        <a:t>3 106 EUR/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94,10 PLN / hod.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13 494 PLN / 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08886189"/>
                  </a:ext>
                </a:extLst>
              </a:tr>
              <a:tr h="605293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376 Kč / </a:t>
                      </a:r>
                      <a:r>
                        <a:rPr lang="cs-CZ" sz="1800" dirty="0">
                          <a:effectLst/>
                        </a:rPr>
                        <a:t>16 EUR /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hod.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53 848 Kč / </a:t>
                      </a:r>
                      <a:r>
                        <a:rPr lang="cs-CZ" sz="1800" dirty="0">
                          <a:effectLst/>
                        </a:rPr>
                        <a:t>2 292,50 EUR /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64,40 PLN / hod.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9 229 PLN / 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37285697"/>
                  </a:ext>
                </a:extLst>
              </a:tr>
              <a:tr h="605293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311 Kč / </a:t>
                      </a:r>
                      <a:r>
                        <a:rPr lang="cs-CZ" sz="1800" dirty="0">
                          <a:effectLst/>
                        </a:rPr>
                        <a:t>13,50 EUR /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hod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44 570 Kč / </a:t>
                      </a:r>
                      <a:r>
                        <a:rPr lang="cs-CZ" sz="1800" dirty="0">
                          <a:effectLst/>
                        </a:rPr>
                        <a:t>1 897,50 EUR /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49,90 PLN / hod.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7 153 PLN / 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43656186"/>
                  </a:ext>
                </a:extLst>
              </a:tr>
            </a:tbl>
          </a:graphicData>
        </a:graphic>
      </p:graphicFrame>
      <p:sp>
        <p:nvSpPr>
          <p:cNvPr id="17" name="Nadpis 6">
            <a:extLst>
              <a:ext uri="{FF2B5EF4-FFF2-40B4-BE49-F238E27FC236}">
                <a16:creationId xmlns:a16="http://schemas.microsoft.com/office/drawing/2014/main" id="{CE4A60F0-577C-4810-8151-DD9320AB29AF}"/>
              </a:ext>
            </a:extLst>
          </p:cNvPr>
          <p:cNvSpPr txBox="1">
            <a:spLocks/>
          </p:cNvSpPr>
          <p:nvPr/>
        </p:nvSpPr>
        <p:spPr>
          <a:xfrm>
            <a:off x="746620" y="365126"/>
            <a:ext cx="10810642" cy="542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Jednotkové mzdové náklady</a:t>
            </a:r>
            <a:br>
              <a:rPr lang="pl-PL" altLang="cs-CZ" sz="25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Stawki jednostkowe kosztów osobowych 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B9A53D80-435C-4A22-AB52-1FD51D084D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55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38457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41039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</a:tblGrid>
              <a:tr h="384577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Mzdy 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(počítáno z přímých nákladů)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IZS (investiční) – 2 %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Cestovní ruch (investiční) – 4 %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ostatní projekty – 20 %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NEBO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40 % z mezd na všechny ostatní výdaje</a:t>
                      </a:r>
                      <a:b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(mzdy jsou dány jednotkovými náklady)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E60D649-431A-486E-B7AA-134D30CC52E6}"/>
              </a:ext>
            </a:extLst>
          </p:cNvPr>
          <p:cNvSpPr txBox="1"/>
          <p:nvPr/>
        </p:nvSpPr>
        <p:spPr>
          <a:xfrm>
            <a:off x="6548583" y="1795002"/>
            <a:ext cx="328726" cy="41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sz="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mzdy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0C61840-612B-4480-8B0C-0B4CD15BB0C4}"/>
              </a:ext>
            </a:extLst>
          </p:cNvPr>
          <p:cNvSpPr txBox="1"/>
          <p:nvPr/>
        </p:nvSpPr>
        <p:spPr>
          <a:xfrm>
            <a:off x="6895781" y="1795004"/>
            <a:ext cx="4679953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 přímé výdaje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E56439F-59B9-48D0-9ADD-50B9B12EF8F7}"/>
              </a:ext>
            </a:extLst>
          </p:cNvPr>
          <p:cNvSpPr txBox="1"/>
          <p:nvPr/>
        </p:nvSpPr>
        <p:spPr>
          <a:xfrm>
            <a:off x="6553205" y="2298380"/>
            <a:ext cx="544944" cy="41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sz="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mzdy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B5337A4-A9DE-4F58-B0B5-D48E1A6F8F80}"/>
              </a:ext>
            </a:extLst>
          </p:cNvPr>
          <p:cNvSpPr txBox="1"/>
          <p:nvPr/>
        </p:nvSpPr>
        <p:spPr>
          <a:xfrm>
            <a:off x="7125866" y="2298383"/>
            <a:ext cx="4436018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 přímé výdaje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745FCFF-E8A6-4A1F-B8FA-89F4B5CF9923}"/>
              </a:ext>
            </a:extLst>
          </p:cNvPr>
          <p:cNvSpPr txBox="1"/>
          <p:nvPr/>
        </p:nvSpPr>
        <p:spPr>
          <a:xfrm>
            <a:off x="6553196" y="2820369"/>
            <a:ext cx="108609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mzdy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FF8CF81-8D12-4749-B311-F4F9D7F35691}"/>
              </a:ext>
            </a:extLst>
          </p:cNvPr>
          <p:cNvSpPr txBox="1"/>
          <p:nvPr/>
        </p:nvSpPr>
        <p:spPr>
          <a:xfrm>
            <a:off x="7666183" y="2820372"/>
            <a:ext cx="3909551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 přímé výdaje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6B2C714-20B0-4F48-8343-9E4DFA949C69}"/>
              </a:ext>
            </a:extLst>
          </p:cNvPr>
          <p:cNvSpPr txBox="1"/>
          <p:nvPr/>
        </p:nvSpPr>
        <p:spPr>
          <a:xfrm>
            <a:off x="6548582" y="4336819"/>
            <a:ext cx="3324851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mzdy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A7FFB7E-85EE-427C-AE56-9B9450BDBC35}"/>
              </a:ext>
            </a:extLst>
          </p:cNvPr>
          <p:cNvSpPr txBox="1"/>
          <p:nvPr/>
        </p:nvSpPr>
        <p:spPr>
          <a:xfrm>
            <a:off x="9901142" y="4336820"/>
            <a:ext cx="1674601" cy="410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cs-CZ" sz="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ostatní výdaje</a:t>
            </a:r>
          </a:p>
        </p:txBody>
      </p:sp>
      <p:sp>
        <p:nvSpPr>
          <p:cNvPr id="24" name="Nadpis 6">
            <a:extLst>
              <a:ext uri="{FF2B5EF4-FFF2-40B4-BE49-F238E27FC236}">
                <a16:creationId xmlns:a16="http://schemas.microsoft.com/office/drawing/2014/main" id="{F81EA1BC-6D56-49C9-866D-CC06AD82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Paušální sazby u projektů do 200 000 EUR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8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Stawki ryczałtowe w projektach do 200 000 euro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8877B698-5056-4C09-A432-2CEB10005A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84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09"/>
          <a:ext cx="11410394" cy="391743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41039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</a:tblGrid>
              <a:tr h="391743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Wynagrodzenia</a:t>
                      </a: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obliczane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 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wydatków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bezpośrednich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ZSR (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inwestycyjne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– 2 %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Turystyka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inwestycyjne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– 4 %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Pozostałe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projekty – 20 %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LUB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40 % </a:t>
                      </a:r>
                      <a:r>
                        <a:rPr kumimoji="0" lang="cs-CZ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wynagrodzeń</a:t>
                      </a: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</a:t>
                      </a:r>
                      <a:r>
                        <a:rPr kumimoji="0" lang="cs-CZ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wszystkie</a:t>
                      </a: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b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pozostałe</a:t>
                      </a: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</a:t>
                      </a:r>
                      <a:b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wynagrodzenia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określone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stawkami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jednostkowymi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E60D649-431A-486E-B7AA-134D30CC52E6}"/>
              </a:ext>
            </a:extLst>
          </p:cNvPr>
          <p:cNvSpPr txBox="1"/>
          <p:nvPr/>
        </p:nvSpPr>
        <p:spPr>
          <a:xfrm>
            <a:off x="6306238" y="1795001"/>
            <a:ext cx="544944" cy="41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wynagrodzenia</a:t>
            </a:r>
            <a:endParaRPr lang="cs-CZ" sz="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0C61840-612B-4480-8B0C-0B4CD15BB0C4}"/>
              </a:ext>
            </a:extLst>
          </p:cNvPr>
          <p:cNvSpPr txBox="1"/>
          <p:nvPr/>
        </p:nvSpPr>
        <p:spPr>
          <a:xfrm>
            <a:off x="6881931" y="1777975"/>
            <a:ext cx="4679953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pozostałe</a:t>
            </a: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</a:t>
            </a: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bezpośrednie</a:t>
            </a:r>
            <a:endParaRPr lang="cs-CZ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E56439F-59B9-48D0-9ADD-50B9B12EF8F7}"/>
              </a:ext>
            </a:extLst>
          </p:cNvPr>
          <p:cNvSpPr txBox="1"/>
          <p:nvPr/>
        </p:nvSpPr>
        <p:spPr>
          <a:xfrm>
            <a:off x="6332365" y="2298380"/>
            <a:ext cx="765784" cy="41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wynagrodzenia</a:t>
            </a:r>
            <a:endParaRPr lang="cs-CZ" sz="1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B5337A4-A9DE-4F58-B0B5-D48E1A6F8F80}"/>
              </a:ext>
            </a:extLst>
          </p:cNvPr>
          <p:cNvSpPr txBox="1"/>
          <p:nvPr/>
        </p:nvSpPr>
        <p:spPr>
          <a:xfrm>
            <a:off x="7125866" y="2298383"/>
            <a:ext cx="4436018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pozostałe</a:t>
            </a: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</a:t>
            </a: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bezpośrednie</a:t>
            </a:r>
            <a:endParaRPr lang="cs-CZ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745FCFF-E8A6-4A1F-B8FA-89F4B5CF9923}"/>
              </a:ext>
            </a:extLst>
          </p:cNvPr>
          <p:cNvSpPr txBox="1"/>
          <p:nvPr/>
        </p:nvSpPr>
        <p:spPr>
          <a:xfrm>
            <a:off x="6332365" y="2820367"/>
            <a:ext cx="1306929" cy="41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cs-CZ" sz="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wynagrodzenia</a:t>
            </a:r>
            <a:endParaRPr lang="cs-CZ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FF8CF81-8D12-4749-B311-F4F9D7F35691}"/>
              </a:ext>
            </a:extLst>
          </p:cNvPr>
          <p:cNvSpPr txBox="1"/>
          <p:nvPr/>
        </p:nvSpPr>
        <p:spPr>
          <a:xfrm>
            <a:off x="7666183" y="2820372"/>
            <a:ext cx="3909551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pozostałe</a:t>
            </a: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</a:t>
            </a: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bezpośrednie</a:t>
            </a:r>
            <a:endParaRPr lang="cs-CZ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6B2C714-20B0-4F48-8343-9E4DFA949C69}"/>
              </a:ext>
            </a:extLst>
          </p:cNvPr>
          <p:cNvSpPr txBox="1"/>
          <p:nvPr/>
        </p:nvSpPr>
        <p:spPr>
          <a:xfrm>
            <a:off x="6306238" y="4336819"/>
            <a:ext cx="3324851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wynagrodzenia</a:t>
            </a:r>
            <a:endParaRPr lang="cs-CZ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A7FFB7E-85EE-427C-AE56-9B9450BDBC35}"/>
              </a:ext>
            </a:extLst>
          </p:cNvPr>
          <p:cNvSpPr txBox="1"/>
          <p:nvPr/>
        </p:nvSpPr>
        <p:spPr>
          <a:xfrm>
            <a:off x="9657216" y="4336818"/>
            <a:ext cx="1900046" cy="410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cs-CZ" sz="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wszystkie</a:t>
            </a:r>
            <a:r>
              <a:rPr lang="cs-CZ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pozostałe</a:t>
            </a:r>
            <a:r>
              <a:rPr lang="cs-CZ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</a:t>
            </a:r>
            <a:endParaRPr lang="cs-CZ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Nadpis 6">
            <a:extLst>
              <a:ext uri="{FF2B5EF4-FFF2-40B4-BE49-F238E27FC236}">
                <a16:creationId xmlns:a16="http://schemas.microsoft.com/office/drawing/2014/main" id="{F81EA1BC-6D56-49C9-866D-CC06AD82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Paušální sazby u projektů do 200 000 EUR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8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Stawki ryczałtowe w projektach do 200 000 euro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CD6DA82C-7834-4537-8C0D-A95396483A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82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6197682B-104B-4EF1-B647-C63B3BBC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6" y="390803"/>
            <a:ext cx="10210052" cy="3969715"/>
          </a:xfrm>
        </p:spPr>
        <p:txBody>
          <a:bodyPr>
            <a:noAutofit/>
          </a:bodyPr>
          <a:lstStyle/>
          <a:p>
            <a:r>
              <a:rPr lang="cs-CZ" sz="3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cs-CZ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ovinná</a:t>
            </a: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publicita</a:t>
            </a:r>
            <a:b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cs-CZ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Obowiązkowa</a:t>
            </a: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cs-CZ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promocja</a:t>
            </a:r>
            <a:endParaRPr lang="cs-CZ" sz="3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81A4AA01-BFCB-405A-A7B4-62F9936B2C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9843" y="3896287"/>
            <a:ext cx="2475549" cy="58477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078F8E93-4C97-46EE-93F6-26DC77BE18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61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pl-PL" altLang="cs-CZ" sz="2500" b="1" dirty="0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ravidla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pro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správné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zajištění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publicity projektu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Z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asady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prawidłowego zapewnienia promocji projektu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782091"/>
              </p:ext>
            </p:extLst>
          </p:nvPr>
        </p:nvGraphicFramePr>
        <p:xfrm>
          <a:off x="390803" y="1231716"/>
          <a:ext cx="11410394" cy="3581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Vedoucí partner zajišťuje celkovou koordinaci publicity pro projekt na obou stranách hranice. 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Pokud projekt obdrží dotaci z programu, projektoví </a:t>
                      </a:r>
                      <a:r>
                        <a:rPr kumimoji="0" lang="cs-CZ" sz="1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partneři zajistí, 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aby byly veřejnost i subjekty účastnící se projektu o této dotaci informovány. 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dokumentech a komunikačních materiálech určených pro širokou veřejnost nebo účastníky projektu musí být patrné, že projekt byl podpořen z EU, z programu Interreg.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Wiodący zapewnia ogólną koordynację promocji projektu po obu stronach granicy.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Partnerzy projektu zapewnią, aby społeczeństwo i podmioty uczestniczące w projekcie były informowane o dofinansowaniu projektu.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Dokumenty i materiały komunikacyjne przeznaczone dla ogółu społeczeństwa lub uczestników projektu muszą wskazywać na to, że projekt został dofinansowany z EU, z programu Interreg.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D806B47-CF2B-472D-8C51-EA651A0F7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3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077" y="1917567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120" y="152945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5C92C27-4852-7414-29AB-3F832AA83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05" y="5714534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121885" y="2784034"/>
            <a:ext cx="11452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</a:t>
            </a:r>
            <a:r>
              <a:rPr lang="cs-CZ" sz="88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cz-pl.eu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87E7124-30D9-4466-8CF7-A3F3BED90B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6478" y="5714534"/>
            <a:ext cx="9013555" cy="8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pl-PL" altLang="cs-CZ" sz="2500" b="1" dirty="0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ravidla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pro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správné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zajištění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publicity projektu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Z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asady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prawidłowego zapewnienia promocji projektu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390857"/>
              </p:ext>
            </p:extLst>
          </p:nvPr>
        </p:nvGraphicFramePr>
        <p:xfrm>
          <a:off x="390803" y="1231716"/>
          <a:ext cx="11410394" cy="2651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Neplnění pravidel pro správné zajištění publicity projektu/části projektu, ani po výzvě, může vést k sankci v podobě nevyplacení části dotace, příp. navrácení již vyplacených prostředků. 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Pravidla publicity platí stejná i pro malé projekty.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Brak spełnienia zasad właściwego zapewnienia promocji projektu/części projektu, nawet po wezwaniu, może skutkować sankcją w postaci niewypłacenia części dofinansowania lub zwrotu już wypłaconych środków.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 same zasady promocji dotyczą także małych projektów.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D806B47-CF2B-472D-8C51-EA651A0F7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48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pl-PL" altLang="cs-CZ" sz="2500" b="1" dirty="0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ravidla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pro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správné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zajištění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publicity projektu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Z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asady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prawidłowego zapewnienia promocji projektu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88147"/>
              </p:ext>
            </p:extLst>
          </p:nvPr>
        </p:nvGraphicFramePr>
        <p:xfrm>
          <a:off x="390803" y="1231716"/>
          <a:ext cx="11410394" cy="39080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0803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Povinné logo – logo Interreg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Obowiązkowe logo – logo Interreg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D806B47-CF2B-472D-8C51-EA651A0F7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A8F04F2C-BB2B-454C-A5DA-DFA332AB1F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24" y="1928871"/>
            <a:ext cx="4281912" cy="106912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AFFA9B9-7443-463B-9D81-43AE47D84F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38" y="3621133"/>
            <a:ext cx="4444722" cy="1069121"/>
          </a:xfrm>
          <a:prstGeom prst="rect">
            <a:avLst/>
          </a:prstGeom>
        </p:spPr>
      </p:pic>
      <p:pic>
        <p:nvPicPr>
          <p:cNvPr id="19" name="Obrázek 18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0C9F89D6-AB19-41DB-A4F0-DA181CD615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369" y="1906212"/>
            <a:ext cx="4642807" cy="10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89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pl-PL" altLang="cs-CZ" sz="2500" b="1" dirty="0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ravidla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pro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správné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zajištění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publicity projektu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Z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asady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prawidłowego zapewnienia promocji projektu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306383"/>
              </p:ext>
            </p:extLst>
          </p:nvPr>
        </p:nvGraphicFramePr>
        <p:xfrm>
          <a:off x="390803" y="1231716"/>
          <a:ext cx="11410394" cy="39080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0803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Nepovinné logo – logo programu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Nieobowiązkowe logo – logo programu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D806B47-CF2B-472D-8C51-EA651A0F7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20" name="Grafický objekt 9">
            <a:extLst>
              <a:ext uri="{FF2B5EF4-FFF2-40B4-BE49-F238E27FC236}">
                <a16:creationId xmlns:a16="http://schemas.microsoft.com/office/drawing/2014/main" id="{8C55BAE0-FA08-411B-B380-05FFB8A64DC0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18263" y="2799806"/>
            <a:ext cx="5155474" cy="125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91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pl-PL" altLang="cs-CZ" sz="2500" b="1" dirty="0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ravidla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pro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správné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zajištění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publicity projektu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Z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asady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prawidłowego zapewnienia promocji projektu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23466"/>
              </p:ext>
            </p:extLst>
          </p:nvPr>
        </p:nvGraphicFramePr>
        <p:xfrm>
          <a:off x="390803" y="1231716"/>
          <a:ext cx="11410394" cy="4099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Povinné nástroje publicity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dočasný billboard/stálý billboard/pamětní desku (u projektů, jejichž celkové náklady </a:t>
                      </a: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přesahují 100 000 EUR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); 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plakát minimální velikosti A3 nebo elektronické zobrazovací zařízení (u projektů, jejichž celkové náklady </a:t>
                      </a: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nepřesahují 100 000 EUR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);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webovou stránku nebo post na sociální síti (existují-li).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Všechny ostatní komunikační nástroje a aktivity spadají mezi nepovinné nástroje / volitelnou publicitu.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Obowiązkowe narzędzia promocji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tymczasowy billboard/stały billboard/płyta pamiątkowa (w przypadku projektów, których całkowite koszty </a:t>
                      </a: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przekraczają 100 000 EUR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);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plakat w formacie co najmniej A3 lub elektroniczne urządzenie wyświetlające (w przypadku projektów, których całkowite koszty </a:t>
                      </a: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 przekraczają 100 000 EUR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strona internetowa lub post w mediach społecznościowych (jeśli takie istnieją).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Wszystkie pozostałe narzędzia i działania komunikacyjne są narzędziami nieobowiązkowymi / opcjonalną promocją.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D806B47-CF2B-472D-8C51-EA651A0F7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68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pl-PL" altLang="cs-CZ" sz="2500" b="1" dirty="0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ravidla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pro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správné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zajištění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publicity projektu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Z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asady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prawidłowego zapewnienia promocji projektu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579816"/>
              </p:ext>
            </p:extLst>
          </p:nvPr>
        </p:nvGraphicFramePr>
        <p:xfrm>
          <a:off x="390803" y="1231716"/>
          <a:ext cx="11410394" cy="2758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strategického významu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případě projektů strategického významu a projektů, jejichž celkové náklady </a:t>
                      </a: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přesahují 5 000 000 EUR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příjemce povinně uspořádá komunikační akci a včas přizve zástupce Evropské komise a řídicího a národního orgánu. Do projektů strategického významu spadají např. všechny projekty typu „Fond malých projektů“ předkládané jednotlivými správci Fondu.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o znaczeniu strategicznym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przypadku projektów o znaczeniu strategicznym oraz projektów, których całkowite koszty </a:t>
                      </a: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przekraczają 5 000 000 EUR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beneficjent zorganizuje obowiązkowo wydarzenie komunikacyjne i zaprosi z odpowiednim wyprzedzeniem przedstawicieli Komisji Europejskiej oraz instytucji zarządzającej i krajowej. Do projektów o znaczeniu strategicznym należą np. wszystkie projekty typu „Fundusz Małych Projektów" składane przez poszczególnych zarządzających Funduszem.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D806B47-CF2B-472D-8C51-EA651A0F7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43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6197682B-104B-4EF1-B647-C63B3BBC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6" y="390803"/>
            <a:ext cx="10210052" cy="3969715"/>
          </a:xfrm>
        </p:spPr>
        <p:txBody>
          <a:bodyPr>
            <a:noAutofit/>
          </a:bodyPr>
          <a:lstStyle/>
          <a:p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Dobrá praxe</a:t>
            </a:r>
            <a:b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cs-CZ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Dobre</a:t>
            </a: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cs-CZ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praktyki</a:t>
            </a:r>
            <a:endParaRPr lang="cs-CZ" sz="3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81A4AA01-BFCB-405A-A7B4-62F9936B2C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9843" y="3896287"/>
            <a:ext cx="2475549" cy="58477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078F8E93-4C97-46EE-93F6-26DC77BE18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68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44" y="3461422"/>
            <a:ext cx="2571888" cy="1089326"/>
          </a:xfrm>
        </p:spPr>
        <p:txBody>
          <a:bodyPr>
            <a:normAutofit/>
          </a:bodyPr>
          <a:lstStyle/>
          <a:p>
            <a:pPr algn="r"/>
            <a:r>
              <a:rPr lang="cs-CZ" sz="32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Odkr</a:t>
            </a:r>
            <a:r>
              <a:rPr lang="pl-PL" sz="32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yj</a:t>
            </a:r>
            <a:r>
              <a:rPr lang="pl-P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nieznane</a:t>
            </a:r>
            <a:endParaRPr lang="cs-CZ" sz="3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338AD16-5308-4387-9328-C24E2F1500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803" y="1570501"/>
            <a:ext cx="7500257" cy="148248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619D96F-D5D7-4570-81AF-5E911045E2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0935" y="3264844"/>
            <a:ext cx="7500262" cy="1482482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CCD3C539-418C-4DBB-B607-C4DD4B1ADE9F}"/>
              </a:ext>
            </a:extLst>
          </p:cNvPr>
          <p:cNvSpPr txBox="1">
            <a:spLocks/>
          </p:cNvSpPr>
          <p:nvPr/>
        </p:nvSpPr>
        <p:spPr>
          <a:xfrm>
            <a:off x="8355866" y="1806644"/>
            <a:ext cx="2137963" cy="1010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Nová destinace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289C2E4-6F1F-4F64-84BA-716B486370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600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090" y="194073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25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/</a:t>
            </a:r>
            <a:r>
              <a:rPr lang="pl-PL" sz="2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4" name="Obrázek 3" descr="Obsah obrázku text, různé, snímek obrazovky, barevné&#10;&#10;Popis byl vytvořen automaticky">
            <a:extLst>
              <a:ext uri="{FF2B5EF4-FFF2-40B4-BE49-F238E27FC236}">
                <a16:creationId xmlns:a16="http://schemas.microsoft.com/office/drawing/2014/main" id="{9D4A3507-407C-4021-97F4-CBFC361716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390" y="826851"/>
            <a:ext cx="10171209" cy="45526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45C86BC-1E8F-40B4-BA29-B1691ED348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49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090" y="194073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/</a:t>
            </a:r>
            <a:r>
              <a:rPr lang="pl-PL" sz="25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308C62E1-9226-44CF-968E-682D2DD4E9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7330" y="854306"/>
            <a:ext cx="9518165" cy="436562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8DF8338-6CB2-4526-8145-18607A82B3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22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80" y="1314735"/>
            <a:ext cx="5120640" cy="140597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Toulky</a:t>
            </a:r>
            <a:r>
              <a:rPr lang="pl-PL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pohraničím</a:t>
            </a:r>
            <a:br>
              <a:rPr lang="pl-PL" sz="2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Wędrówki po pograniczu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1E4D93E-DC61-4A84-ADBC-9D4D7AC593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0741" y="3220782"/>
            <a:ext cx="2162167" cy="65878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815F864-0CE3-42BB-9CE9-40413BF5E1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3407" y="4191624"/>
            <a:ext cx="2189501" cy="657706"/>
          </a:xfrm>
          <a:prstGeom prst="rect">
            <a:avLst/>
          </a:prstGeom>
        </p:spPr>
      </p:pic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C5694150-1AEE-4944-970D-02FA527884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9747" y="3711176"/>
            <a:ext cx="2433209" cy="54299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A53ADE7-A44E-40ED-B069-44E3BBC4A6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0131" y="3099179"/>
            <a:ext cx="3314440" cy="611996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A5D7BE1D-4017-4935-82B0-B1EFED8488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72242" y="4168445"/>
            <a:ext cx="2628900" cy="680885"/>
          </a:xfrm>
          <a:prstGeom prst="rect">
            <a:avLst/>
          </a:prstGeom>
        </p:spPr>
      </p:pic>
      <p:sp>
        <p:nvSpPr>
          <p:cNvPr id="20" name="Nadpis 6">
            <a:extLst>
              <a:ext uri="{FF2B5EF4-FFF2-40B4-BE49-F238E27FC236}">
                <a16:creationId xmlns:a16="http://schemas.microsoft.com/office/drawing/2014/main" id="{65F917EC-24C8-495D-9219-2A6DBD88AE3E}"/>
              </a:ext>
            </a:extLst>
          </p:cNvPr>
          <p:cNvSpPr txBox="1">
            <a:spLocks/>
          </p:cNvSpPr>
          <p:nvPr/>
        </p:nvSpPr>
        <p:spPr>
          <a:xfrm>
            <a:off x="954490" y="346473"/>
            <a:ext cx="10916239" cy="542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5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Podcast /</a:t>
            </a:r>
            <a:r>
              <a:rPr kumimoji="0" lang="pl-PL" sz="25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pl-PL" sz="2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Podcast</a:t>
            </a:r>
            <a:endParaRPr kumimoji="0" lang="cs-CZ" sz="25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33E2D98A-0A62-4CAE-BFBE-44E27CD9754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8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542990"/>
          </a:xfrm>
        </p:spPr>
        <p:txBody>
          <a:bodyPr/>
          <a:lstStyle/>
          <a:p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Programové území / </a:t>
            </a:r>
            <a:r>
              <a:rPr kumimoji="0" lang="pl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Obszar wsparcia</a:t>
            </a:r>
            <a:endParaRPr lang="cs-CZ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34BCC3C-3ADC-4EE8-8145-54AE44AAA4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11" y="890026"/>
            <a:ext cx="6873768" cy="485704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47DC44A-3D4A-41DE-848E-2FB8A8919F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10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20" name="Nadpis 6">
            <a:extLst>
              <a:ext uri="{FF2B5EF4-FFF2-40B4-BE49-F238E27FC236}">
                <a16:creationId xmlns:a16="http://schemas.microsoft.com/office/drawing/2014/main" id="{65F917EC-24C8-495D-9219-2A6DBD88AE3E}"/>
              </a:ext>
            </a:extLst>
          </p:cNvPr>
          <p:cNvSpPr txBox="1">
            <a:spLocks/>
          </p:cNvSpPr>
          <p:nvPr/>
        </p:nvSpPr>
        <p:spPr>
          <a:xfrm>
            <a:off x="954490" y="346473"/>
            <a:ext cx="10916239" cy="542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5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Podcast /</a:t>
            </a:r>
            <a:r>
              <a:rPr kumimoji="0" lang="pl-PL" sz="25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pl-PL" sz="2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Podcast</a:t>
            </a:r>
            <a:endParaRPr kumimoji="0" lang="cs-CZ" sz="25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" name="Obrázek 14" descr="Obsah obrázku text, snímek obrazovky, obrazovka, černá&#10;&#10;Popis byl vytvořen automaticky">
            <a:extLst>
              <a:ext uri="{FF2B5EF4-FFF2-40B4-BE49-F238E27FC236}">
                <a16:creationId xmlns:a16="http://schemas.microsoft.com/office/drawing/2014/main" id="{AC2D07C7-4E39-41E3-B633-7ED02380FB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402" y="902287"/>
            <a:ext cx="6011672" cy="2753897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24549D7F-9906-46A2-BF64-354B900CF7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0788" y="2240390"/>
            <a:ext cx="7429501" cy="318407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7422763-86BF-4327-95FB-5D51FE8017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920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733" y="2052296"/>
            <a:ext cx="8625480" cy="16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0" y="1121078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" y="2626088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" y="4935815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66" y="5697538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3" y="418465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835" y="5702022"/>
            <a:ext cx="390803" cy="390803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2868" y="3995848"/>
            <a:ext cx="2475549" cy="5847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7193" y="3883012"/>
            <a:ext cx="2296611" cy="83565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125" y="4066402"/>
            <a:ext cx="2197018" cy="46887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CDD13CD-FF8F-49EF-A8A4-F4555645C3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Všechny dopady a aktivity by měly být realizované v podporovaném území.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Sídlo projektového partnera může být mimo toto území, nezbytné je však, aby dopad aktivit vždy směřoval do podporovaného území. To je tvořeno regiony NUTS 3, které představuje 5 českých krajů: Liberecký, Královéhradecký, Pardubický, Olomoucký a Moravskoslezský; a 6 polských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podregionů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Bielski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Rybnicki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(Slezské vojvodství),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Jeleniogórski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Wałbrzyski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(Dolnoslezské vojvodství),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Nyski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Opolski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(Opolské vojvodství).</a:t>
                      </a:r>
                    </a:p>
                    <a:p>
                      <a:endParaRPr lang="cs-CZ" sz="16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6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Podrobnosti najdete v 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Příručce pro žadatele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Oddziaływanie i działania powinny być realizowane na obszarze objętym wsparciem.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Siedziba partnera projektu może znajdować się poza tym obszarem, ale konieczne jest, aby oddziaływanie działań zawsze było kierowane na obszar objęty wsparciem. Ten tworzą regiony NUTS 3, w ramach której znajduje się 5 czeskich krajów: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Liberecki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Královéhradecki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Pardubicki, Ołomuniecki i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Morawskośląski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; oraz 6 polskich podregionów: bielski i rybnicki (woj. śląskie), jeleniogórski i wałbrzyski (województwo dolnośląskie), nyski i opolski (województwo opolskie).</a:t>
                      </a:r>
                    </a:p>
                    <a:p>
                      <a:endParaRPr lang="pl-PL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6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Szczegółowe informacje znajdują się w 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Podręczniku Wnioskodawcy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400" b="1" i="0" dirty="0">
                <a:solidFill>
                  <a:srgbClr val="003399"/>
                </a:solidFill>
                <a:effectLst/>
                <a:latin typeface="Inter"/>
              </a:rPr>
              <a:t>Jaké je podporované území? / </a:t>
            </a: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Jaki jest obszar wsparcia?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1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0521101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1590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1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Integrovaný záchranný systém a</a:t>
                      </a:r>
                    </a:p>
                    <a:p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životní prostředí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2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Cestovní ruch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3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Doprava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4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Spolupráce institucí a obyvatel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5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Podnikání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Zintegrowany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system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ratownictwa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</a:t>
                      </a:r>
                    </a:p>
                    <a:p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Środowisko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Turystyka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Transport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4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Współpraca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instytucji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mieszkańców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Przedsiębiorczość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5" y="390803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400" b="1" i="0" u="none" strike="noStrike" baseline="0" dirty="0">
                <a:solidFill>
                  <a:srgbClr val="00339A"/>
                </a:solidFill>
                <a:latin typeface="CIDFont+F3"/>
              </a:rPr>
              <a:t>PRIORITY</a:t>
            </a:r>
            <a:r>
              <a:rPr lang="cs-CZ" sz="2400" b="1" i="0" dirty="0">
                <a:solidFill>
                  <a:srgbClr val="003399"/>
                </a:solidFill>
                <a:effectLst/>
                <a:latin typeface="Inter"/>
              </a:rPr>
              <a:t>/ </a:t>
            </a:r>
            <a:r>
              <a:rPr lang="cs-CZ" sz="2400" b="1" i="0" u="none" strike="noStrike" baseline="0" dirty="0">
                <a:solidFill>
                  <a:srgbClr val="F18200"/>
                </a:solidFill>
                <a:latin typeface="CIDFont+F3"/>
              </a:rPr>
              <a:t>PRIORYTETY</a:t>
            </a:r>
            <a:endParaRPr lang="cs-CZ"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5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0521101" cy="39090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1590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Programu lze předkládat pouze partnerské projekty se zapojením alespoň jednoho českého a jednoho polského partnera. Maximální počet projektových partnerů není omezen. Výjimkou jsou Evropská seskupení pro územní spolupráci, která mohou žádat samostatně. 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Podrobné informace o způsobilosti subjektů na české a polské straně najdete v přílohách č. 2 a 3 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Příručky pro žadatele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Partneři si mezi sebou zvolí vedoucího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projektového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partnera,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který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nese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celkovou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odpovědnost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za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realizaci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projektu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POZOR: 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Žádosti nemohou předkládat fyzické osoby a soukromé podnikatelské subjekty.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Programu można składać tylko projekty partnerskie, w których uczestniczy co najmniej jeden czeski i jeden polski partner. Maksymalna liczba partnerów projektu nie jest ograniczona. Wyjątkiem są Europejskie Ugrupowania Współpracy Terytorialnej, które mogą wnioskować samodzielnie.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Szczegółowe informacje dotyczące kwalifikowalności podmiotów po stronie czeskiej i polskiej znajdują się w Załącznikach nr 2 i 3 Podręcznika Wnioskodawcy.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Partnerzy wybierają spośród siebie Partnera Wiodącego projektu,</a:t>
                      </a:r>
                    </a:p>
                    <a:p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który ponosi całkowitą odpowiedzialność za realizację projektu.</a:t>
                      </a:r>
                    </a:p>
                    <a:p>
                      <a:endParaRPr kumimoji="0" lang="pl-PL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pl-PL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UWAGA: 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Wniosków nie mogą składać osoby fizyczne oraz prywatne podmioty gospodarcze.</a:t>
                      </a:r>
                    </a:p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5" y="390803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400" b="1" dirty="0">
                <a:solidFill>
                  <a:srgbClr val="00339A"/>
                </a:solidFill>
                <a:latin typeface="CIDFont+F3"/>
              </a:rPr>
              <a:t>Kdo může žádat?/ </a:t>
            </a:r>
            <a:r>
              <a:rPr lang="cs-CZ" sz="2400" b="1" dirty="0" err="1">
                <a:solidFill>
                  <a:srgbClr val="F18200"/>
                </a:solidFill>
                <a:latin typeface="CIDFont+F3"/>
              </a:rPr>
              <a:t>Kto</a:t>
            </a:r>
            <a:r>
              <a:rPr lang="cs-CZ" sz="2400" b="1" dirty="0">
                <a:solidFill>
                  <a:srgbClr val="F18200"/>
                </a:solidFill>
                <a:latin typeface="CIDFont+F3"/>
              </a:rPr>
              <a:t> </a:t>
            </a:r>
            <a:r>
              <a:rPr lang="cs-CZ" sz="2400" b="1" dirty="0" err="1">
                <a:solidFill>
                  <a:srgbClr val="F18200"/>
                </a:solidFill>
                <a:latin typeface="CIDFont+F3"/>
              </a:rPr>
              <a:t>może</a:t>
            </a:r>
            <a:r>
              <a:rPr lang="cs-CZ" sz="2400" b="1" dirty="0">
                <a:solidFill>
                  <a:srgbClr val="F18200"/>
                </a:solidFill>
                <a:latin typeface="CIDFont+F3"/>
              </a:rPr>
              <a:t> </a:t>
            </a:r>
            <a:r>
              <a:rPr lang="cs-CZ" sz="2400" b="1" dirty="0" err="1">
                <a:solidFill>
                  <a:srgbClr val="F18200"/>
                </a:solidFill>
                <a:latin typeface="CIDFont+F3"/>
              </a:rPr>
              <a:t>wnioskować</a:t>
            </a:r>
            <a:r>
              <a:rPr lang="cs-CZ" sz="2400" b="1" dirty="0">
                <a:solidFill>
                  <a:srgbClr val="F18200"/>
                </a:solidFill>
                <a:latin typeface="CIDFont+F3"/>
              </a:rPr>
              <a:t>?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3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1214814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vyhlášené výzvy předkládají projektoví partneři nejprve tzv. projektový záměr, ke kterému obdrží od JS stanovisko, jež má doporučující charakter. Teprve poté mohou předložit ve stanoveném termínu společnou žádost o podporu vč. požadovaných příloh.</a:t>
                      </a:r>
                    </a:p>
                    <a:p>
                      <a:endParaRPr lang="cs-CZ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Projektoví partneři musí elektronicky předložit projektový záměr tak, že vyplní příslušný formulář na webových stránkách </a:t>
                      </a: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nahrají Prohlášení k projektovému záměru podepsané osobami oprávněnými jednat za jednotlivé partnery.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ogłoszonego naboru partnerzy projektu składają najpierw tzw. propozycję projektową, do której otrzymają stanowisko WS, które ma charakter rekomendacyjny. Dopiero potem mogą w ustalonym terminie złożyć wspólny wniosek o dofinasowanie wraz z wymaganymi załącznikami.</a:t>
                      </a:r>
                    </a:p>
                    <a:p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Partnerzy projektu są zobowiązani do złożenia drogą elektroniczną propozycji projektowej poprzez wypełnienie odpowiedniego formularza na stronie </a:t>
                      </a: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oraz wgranie podpisanego przez osoby upoważnione do reprezentowania poszczególnych partnerów Oświadczenia do propozycji projektu.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Projektový záměr </a:t>
            </a:r>
            <a:r>
              <a:rPr lang="cs-CZ" sz="2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4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Propozycja</a:t>
            </a:r>
            <a:r>
              <a:rPr lang="cs-CZ" sz="24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24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projektowa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1889" y="5211027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9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1214814"/>
          <a:ext cx="11406914" cy="4236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Projektový záměr musí:</a:t>
                      </a: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cs-CZ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obsahovat 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Osvědčení k projektovému záměru 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podepsané všemi partnery projektu (osobou /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osobami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oprávněnými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zastupování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partnera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nebo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osobou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/ osobami k podpisu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zplnomocněnými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vč. předložení plné moci); příloha č. 10</a:t>
                      </a:r>
                    </a:p>
                    <a:p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být vyplněn dvojjazyčně – v češtině a v polštině (obě jazykové verze stejného znění);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být vyplněn celý – tj. musí být vyplněna všechna pole formuláře: název projektu, partneři projektu, popis projektu, klíčové aktivity projektu, výstupové a výsledkové indikátory, rozpočet, atd.</a:t>
                      </a:r>
                    </a:p>
                    <a:p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Každý žadatel může v rámci průběžné výzvy předložit po celou dobu trvání této výzvy nejvíce 3 projektové záměry </a:t>
                      </a:r>
                    </a:p>
                    <a:p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(ať už v roli vedoucího partnera nebo projektového partnera).</a:t>
                      </a: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Propozycja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projektowa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musi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zawierać </a:t>
                      </a: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Oświadczenie dot. propozycji projektu 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podpisane przez wszystkich partnerów projektu</a:t>
                      </a:r>
                    </a:p>
                    <a:p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(osobę/osoby statutowo upoważnione do zaciągania zobowiązań lub osoby przez nie upoważnione, w</a:t>
                      </a:r>
                    </a:p>
                    <a:p>
                      <a:r>
                        <a:rPr kumimoji="0" lang="cs-CZ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tym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złożenie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pełnomocnictwa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); - </a:t>
                      </a:r>
                      <a:r>
                        <a:rPr kumimoji="0" lang="cs-CZ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nr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10</a:t>
                      </a:r>
                    </a:p>
                    <a:p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być wypełniona </a:t>
                      </a: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dwujęzycznie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po polsku i po czesku (obie wersje językowe jednobrzmiące);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być wypełniona w całości – tj. wszystkie pola formularza muszą być wypełnione: nazwę projektu, partnerów projektu, opis projektu, działania kluczowe projektu, wskaźniki rezultatu i produktu, budżet, itd.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Każdy wnioskodawca może w ramach naboru ciągłego złożyć w czasie całego okresu trwania danego naboru maksymalnie 3 propozycje projektowe (jako partner wiodący lub partner projektu).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Projektový záměr </a:t>
            </a:r>
            <a:r>
              <a:rPr lang="cs-CZ" sz="2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4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Propozycja</a:t>
            </a:r>
            <a:r>
              <a:rPr lang="cs-CZ" sz="24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24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projektowa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1889" y="5211027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72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3151</Words>
  <Application>Microsoft Office PowerPoint</Application>
  <PresentationFormat>Širokoúhlá obrazovka</PresentationFormat>
  <Paragraphs>388</Paragraphs>
  <Slides>41</Slides>
  <Notes>41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CIDFont+F3</vt:lpstr>
      <vt:lpstr>Inter</vt:lpstr>
      <vt:lpstr>Wingdings</vt:lpstr>
      <vt:lpstr>Motiv Office</vt:lpstr>
      <vt:lpstr>Program Interreg  Česko – Polsko 2021-2027  Program Interreg  Czechy – Polska 2021-2027</vt:lpstr>
      <vt:lpstr>Prezentace aplikace PowerPoint</vt:lpstr>
      <vt:lpstr>Prezentace aplikace PowerPoint</vt:lpstr>
      <vt:lpstr>Programové území / Obszar wsparcia</vt:lpstr>
      <vt:lpstr>Jaké je podporované území? / Jaki jest obszar wsparcia?</vt:lpstr>
      <vt:lpstr>PRIORITY/ PRIORYTETY</vt:lpstr>
      <vt:lpstr>Kdo může žádat?/ Kto może wnioskować?</vt:lpstr>
      <vt:lpstr>Projektový záměr / Propozycja projektowa</vt:lpstr>
      <vt:lpstr>Projektový záměr / Propozycja projektowa</vt:lpstr>
      <vt:lpstr>ŽÁDOST O PODPORU/ WNIOSEK O DOFINASOWANIE</vt:lpstr>
      <vt:lpstr>PŘESHRANIČNÍ SPOLUPRÁCE V RÁMCI PROJEKTU/ WSPÓŁPRACA TRANSGRANICZNA W RAMACH PROJEKTU</vt:lpstr>
      <vt:lpstr>Zdroje financování / Źródła finansowania</vt:lpstr>
      <vt:lpstr>Zdroje financování / Źródła finansowania</vt:lpstr>
      <vt:lpstr>Rozpočet programu / Budżet programu</vt:lpstr>
      <vt:lpstr>Harmonogram výzev Harmonogram naborów</vt:lpstr>
      <vt:lpstr>Typy výzev Rodzaje naborów</vt:lpstr>
      <vt:lpstr>Proces předkládání žádostí Proces składania wniosku</vt:lpstr>
      <vt:lpstr>Průběžné výzvy Nabory w trybie otwartym</vt:lpstr>
      <vt:lpstr>Průběžné výzvy Nabory w trybie otwartym</vt:lpstr>
      <vt:lpstr>Zjednodušené metody vykazování (ZMV) Uproszczone metody rozliczania (UMR)</vt:lpstr>
      <vt:lpstr>Proč ZMV?   Dlaczego UMR?</vt:lpstr>
      <vt:lpstr>Základní nástroje ZMV Podstawowe instrumenty UMR</vt:lpstr>
      <vt:lpstr>Jednotkové mzdové náklady Stawki jednostkowe kosztów osobowych </vt:lpstr>
      <vt:lpstr>Jednotkové mzdové náklady Stawki jednostkowe kosztów osobowych </vt:lpstr>
      <vt:lpstr>Prezentace aplikace PowerPoint</vt:lpstr>
      <vt:lpstr>Paušální sazby u projektů do 200 000 EUR Stawki ryczałtowe w projektach do 200 000 euro</vt:lpstr>
      <vt:lpstr>Paušální sazby u projektů do 200 000 EUR Stawki ryczałtowe w projektach do 200 000 euro</vt:lpstr>
      <vt:lpstr>Povinná publicita  Obowiązkowa promocja</vt:lpstr>
      <vt:lpstr>Pravidla pro správné zajištění publicity projektu   Zasady prawidłowego zapewnienia promocji projektu</vt:lpstr>
      <vt:lpstr>Pravidla pro správné zajištění publicity projektu   Zasady prawidłowego zapewnienia promocji projektu</vt:lpstr>
      <vt:lpstr>Pravidla pro správné zajištění publicity projektu   Zasady prawidłowego zapewnienia promocji projektu</vt:lpstr>
      <vt:lpstr>Pravidla pro správné zajištění publicity projektu   Zasady prawidłowego zapewnienia promocji projektu</vt:lpstr>
      <vt:lpstr>Pravidla pro správné zajištění publicity projektu   Zasady prawidłowego zapewnienia promocji projektu</vt:lpstr>
      <vt:lpstr>Pravidla pro správné zajištění publicity projektu   Zasady prawidłowego zapewnienia promocji projektu</vt:lpstr>
      <vt:lpstr>Dobrá praxe  Dobre praktyki</vt:lpstr>
      <vt:lpstr>Odkryj nieznane</vt:lpstr>
      <vt:lpstr>Projekty / Projekty</vt:lpstr>
      <vt:lpstr>Mapa / Mapa</vt:lpstr>
      <vt:lpstr>Toulky pohraničím Wędrówki po pograniczu</vt:lpstr>
      <vt:lpstr>Prezentace aplikace PowerPoint</vt:lpstr>
      <vt:lpstr>Děkuji za pozornost 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Dalibor Janeček</dc:creator>
  <cp:lastModifiedBy>Kořínek Arnošt</cp:lastModifiedBy>
  <cp:revision>159</cp:revision>
  <cp:lastPrinted>2023-02-02T05:44:40Z</cp:lastPrinted>
  <dcterms:created xsi:type="dcterms:W3CDTF">2022-05-17T16:22:05Z</dcterms:created>
  <dcterms:modified xsi:type="dcterms:W3CDTF">2024-01-26T13:37:37Z</dcterms:modified>
</cp:coreProperties>
</file>