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8" r:id="rId2"/>
    <p:sldId id="343" r:id="rId3"/>
    <p:sldId id="413" r:id="rId4"/>
    <p:sldId id="269" r:id="rId5"/>
    <p:sldId id="273" r:id="rId6"/>
    <p:sldId id="383" r:id="rId7"/>
    <p:sldId id="384" r:id="rId8"/>
    <p:sldId id="355" r:id="rId9"/>
    <p:sldId id="385" r:id="rId10"/>
    <p:sldId id="386" r:id="rId11"/>
    <p:sldId id="387" r:id="rId12"/>
    <p:sldId id="414" r:id="rId13"/>
    <p:sldId id="415" r:id="rId14"/>
    <p:sldId id="274" r:id="rId15"/>
    <p:sldId id="394" r:id="rId16"/>
    <p:sldId id="395" r:id="rId17"/>
    <p:sldId id="396" r:id="rId18"/>
    <p:sldId id="397" r:id="rId19"/>
    <p:sldId id="340" r:id="rId20"/>
    <p:sldId id="398" r:id="rId21"/>
    <p:sldId id="270" r:id="rId22"/>
    <p:sldId id="399" r:id="rId23"/>
    <p:sldId id="400" r:id="rId24"/>
    <p:sldId id="401" r:id="rId25"/>
    <p:sldId id="402" r:id="rId26"/>
    <p:sldId id="354" r:id="rId27"/>
    <p:sldId id="407" r:id="rId28"/>
    <p:sldId id="408" r:id="rId29"/>
    <p:sldId id="409" r:id="rId30"/>
    <p:sldId id="410" r:id="rId31"/>
    <p:sldId id="411" r:id="rId32"/>
    <p:sldId id="377" r:id="rId33"/>
    <p:sldId id="362" r:id="rId34"/>
    <p:sldId id="403" r:id="rId35"/>
    <p:sldId id="404" r:id="rId36"/>
    <p:sldId id="405" r:id="rId37"/>
    <p:sldId id="406" r:id="rId38"/>
    <p:sldId id="412" r:id="rId39"/>
    <p:sldId id="373" r:id="rId40"/>
    <p:sldId id="375" r:id="rId41"/>
    <p:sldId id="374" r:id="rId42"/>
    <p:sldId id="376" r:id="rId43"/>
    <p:sldId id="388" r:id="rId44"/>
    <p:sldId id="389" r:id="rId45"/>
    <p:sldId id="336" r:id="rId46"/>
    <p:sldId id="391" r:id="rId47"/>
    <p:sldId id="339" r:id="rId48"/>
    <p:sldId id="341" r:id="rId49"/>
    <p:sldId id="345" r:id="rId50"/>
    <p:sldId id="346" r:id="rId51"/>
    <p:sldId id="285" r:id="rId52"/>
    <p:sldId id="361" r:id="rId53"/>
    <p:sldId id="363" r:id="rId54"/>
    <p:sldId id="364" r:id="rId55"/>
    <p:sldId id="366" r:id="rId56"/>
    <p:sldId id="371" r:id="rId57"/>
    <p:sldId id="382" r:id="rId58"/>
    <p:sldId id="360" r:id="rId59"/>
    <p:sldId id="286" r:id="rId60"/>
    <p:sldId id="337" r:id="rId61"/>
    <p:sldId id="288" r:id="rId62"/>
    <p:sldId id="344" r:id="rId63"/>
    <p:sldId id="338" r:id="rId64"/>
    <p:sldId id="335" r:id="rId6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9" autoAdjust="0"/>
    <p:restoredTop sz="86016" autoAdjust="0"/>
  </p:normalViewPr>
  <p:slideViewPr>
    <p:cSldViewPr snapToGrid="0" snapToObjects="1">
      <p:cViewPr varScale="1">
        <p:scale>
          <a:sx n="54" d="100"/>
          <a:sy n="54" d="100"/>
        </p:scale>
        <p:origin x="480" y="4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833BA-1E7C-44EE-A767-FA4A7B65A0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973508-C311-40A5-8AC9-DB01A3A72693}">
      <dgm:prSet phldrT="[Text]"/>
      <dgm:spPr/>
      <dgm:t>
        <a:bodyPr/>
        <a:lstStyle/>
        <a:p>
          <a:r>
            <a:rPr lang="cs-CZ" dirty="0"/>
            <a:t>Výzva</a:t>
          </a:r>
        </a:p>
      </dgm:t>
    </dgm:pt>
    <dgm:pt modelId="{16131A51-ECCD-4D2D-8DD8-B7861125C78F}" type="parTrans" cxnId="{1915BD22-6D69-4065-8154-04E30DE8722B}">
      <dgm:prSet/>
      <dgm:spPr/>
      <dgm:t>
        <a:bodyPr/>
        <a:lstStyle/>
        <a:p>
          <a:endParaRPr lang="cs-CZ"/>
        </a:p>
      </dgm:t>
    </dgm:pt>
    <dgm:pt modelId="{ABA94C64-361C-4B52-8BC9-F192527AA29C}" type="sibTrans" cxnId="{1915BD22-6D69-4065-8154-04E30DE8722B}">
      <dgm:prSet/>
      <dgm:spPr/>
      <dgm:t>
        <a:bodyPr/>
        <a:lstStyle/>
        <a:p>
          <a:endParaRPr lang="cs-CZ"/>
        </a:p>
      </dgm:t>
    </dgm:pt>
    <dgm:pt modelId="{98A3E65C-E48D-4990-80C6-7F8B8414E37B}">
      <dgm:prSet phldrT="[Text]"/>
      <dgm:spPr/>
      <dgm:t>
        <a:bodyPr/>
        <a:lstStyle/>
        <a:p>
          <a:r>
            <a:rPr lang="cs-CZ"/>
            <a:t>Předložení projektového záměru</a:t>
          </a:r>
        </a:p>
      </dgm:t>
    </dgm:pt>
    <dgm:pt modelId="{A33D6C18-B1DC-4EE7-B553-41F7516C34C7}" type="parTrans" cxnId="{556A22BF-A7B7-4F2A-BA60-ADAF6704B18F}">
      <dgm:prSet/>
      <dgm:spPr/>
      <dgm:t>
        <a:bodyPr/>
        <a:lstStyle/>
        <a:p>
          <a:endParaRPr lang="cs-CZ"/>
        </a:p>
      </dgm:t>
    </dgm:pt>
    <dgm:pt modelId="{251811E3-7E6A-4D37-A222-A770E12F6CAA}" type="sibTrans" cxnId="{556A22BF-A7B7-4F2A-BA60-ADAF6704B18F}">
      <dgm:prSet/>
      <dgm:spPr/>
      <dgm:t>
        <a:bodyPr/>
        <a:lstStyle/>
        <a:p>
          <a:endParaRPr lang="cs-CZ"/>
        </a:p>
      </dgm:t>
    </dgm:pt>
    <dgm:pt modelId="{31E2B114-BA77-490D-A451-2C5E78D5856A}">
      <dgm:prSet phldrT="[Text]"/>
      <dgm:spPr/>
      <dgm:t>
        <a:bodyPr/>
        <a:lstStyle/>
        <a:p>
          <a:r>
            <a:rPr lang="cs-CZ" dirty="0"/>
            <a:t>Předložení úplné žádosti </a:t>
          </a:r>
          <a:r>
            <a:rPr lang="cs-CZ"/>
            <a:t>o podporu</a:t>
          </a:r>
          <a:endParaRPr lang="cs-CZ" dirty="0"/>
        </a:p>
      </dgm:t>
    </dgm:pt>
    <dgm:pt modelId="{84E8B23C-598B-47BE-8BBA-41AA9CA5B14C}" type="parTrans" cxnId="{5638F518-9D9C-40E4-9648-A7C97E14ED84}">
      <dgm:prSet/>
      <dgm:spPr/>
      <dgm:t>
        <a:bodyPr/>
        <a:lstStyle/>
        <a:p>
          <a:endParaRPr lang="cs-CZ"/>
        </a:p>
      </dgm:t>
    </dgm:pt>
    <dgm:pt modelId="{80B07753-AA87-45CD-B7E6-F7417123C615}" type="sibTrans" cxnId="{5638F518-9D9C-40E4-9648-A7C97E14ED84}">
      <dgm:prSet/>
      <dgm:spPr/>
      <dgm:t>
        <a:bodyPr/>
        <a:lstStyle/>
        <a:p>
          <a:endParaRPr lang="cs-CZ"/>
        </a:p>
      </dgm:t>
    </dgm:pt>
    <dgm:pt modelId="{751E4B1F-69A1-46AE-BABC-34DF5BB978D8}">
      <dgm:prSet/>
      <dgm:spPr/>
      <dgm:t>
        <a:bodyPr/>
        <a:lstStyle/>
        <a:p>
          <a:r>
            <a:rPr lang="cs-CZ"/>
            <a:t>Stanovisko JS k projektovému záměru</a:t>
          </a:r>
        </a:p>
      </dgm:t>
    </dgm:pt>
    <dgm:pt modelId="{2B03128F-7C85-4C88-A9A1-DAADA764FC51}" type="parTrans" cxnId="{7C8EF2CC-ACEB-4D30-AD28-F13B4DC1248C}">
      <dgm:prSet/>
      <dgm:spPr/>
      <dgm:t>
        <a:bodyPr/>
        <a:lstStyle/>
        <a:p>
          <a:endParaRPr lang="cs-CZ"/>
        </a:p>
      </dgm:t>
    </dgm:pt>
    <dgm:pt modelId="{69F67401-6335-4003-98BE-2E99D88495D3}" type="sibTrans" cxnId="{7C8EF2CC-ACEB-4D30-AD28-F13B4DC1248C}">
      <dgm:prSet/>
      <dgm:spPr/>
      <dgm:t>
        <a:bodyPr/>
        <a:lstStyle/>
        <a:p>
          <a:endParaRPr lang="cs-CZ"/>
        </a:p>
      </dgm:t>
    </dgm:pt>
    <dgm:pt modelId="{0370E361-945C-4029-B962-A2BCE447E7A0}" type="pres">
      <dgm:prSet presAssocID="{30C833BA-1E7C-44EE-A767-FA4A7B65A000}" presName="Name0" presStyleCnt="0">
        <dgm:presLayoutVars>
          <dgm:dir/>
          <dgm:animLvl val="lvl"/>
          <dgm:resizeHandles val="exact"/>
        </dgm:presLayoutVars>
      </dgm:prSet>
      <dgm:spPr/>
    </dgm:pt>
    <dgm:pt modelId="{00A1AB5C-A0D1-4CC1-9C9E-FCECF2BDC5DA}" type="pres">
      <dgm:prSet presAssocID="{B5973508-C311-40A5-8AC9-DB01A3A7269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50383B-7ED5-42A8-B2E0-F70F6F9FD7F0}" type="pres">
      <dgm:prSet presAssocID="{ABA94C64-361C-4B52-8BC9-F192527AA29C}" presName="parTxOnlySpace" presStyleCnt="0"/>
      <dgm:spPr/>
    </dgm:pt>
    <dgm:pt modelId="{5E8CEEFF-A849-44C9-95D3-99A389B35B5E}" type="pres">
      <dgm:prSet presAssocID="{98A3E65C-E48D-4990-80C6-7F8B8414E37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2FAB9B-7905-48AA-937E-21E8CAB75B82}" type="pres">
      <dgm:prSet presAssocID="{251811E3-7E6A-4D37-A222-A770E12F6CAA}" presName="parTxOnlySpace" presStyleCnt="0"/>
      <dgm:spPr/>
    </dgm:pt>
    <dgm:pt modelId="{B9D69136-CFB5-4EB9-977B-1D695D9BE112}" type="pres">
      <dgm:prSet presAssocID="{751E4B1F-69A1-46AE-BABC-34DF5BB978D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C627BF-3BC9-4AB8-8FCF-444533A9A5AD}" type="pres">
      <dgm:prSet presAssocID="{69F67401-6335-4003-98BE-2E99D88495D3}" presName="parTxOnlySpace" presStyleCnt="0"/>
      <dgm:spPr/>
    </dgm:pt>
    <dgm:pt modelId="{BFEE7DDD-7B0B-4D16-A50F-0CF3C154FEF6}" type="pres">
      <dgm:prSet presAssocID="{31E2B114-BA77-490D-A451-2C5E78D5856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638F518-9D9C-40E4-9648-A7C97E14ED84}" srcId="{30C833BA-1E7C-44EE-A767-FA4A7B65A000}" destId="{31E2B114-BA77-490D-A451-2C5E78D5856A}" srcOrd="3" destOrd="0" parTransId="{84E8B23C-598B-47BE-8BBA-41AA9CA5B14C}" sibTransId="{80B07753-AA87-45CD-B7E6-F7417123C615}"/>
    <dgm:cxn modelId="{5A7D0E1B-F1A4-400F-9463-6AFCEE54ABFE}" type="presOf" srcId="{31E2B114-BA77-490D-A451-2C5E78D5856A}" destId="{BFEE7DDD-7B0B-4D16-A50F-0CF3C154FEF6}" srcOrd="0" destOrd="0" presId="urn:microsoft.com/office/officeart/2005/8/layout/chevron1"/>
    <dgm:cxn modelId="{1915BD22-6D69-4065-8154-04E30DE8722B}" srcId="{30C833BA-1E7C-44EE-A767-FA4A7B65A000}" destId="{B5973508-C311-40A5-8AC9-DB01A3A72693}" srcOrd="0" destOrd="0" parTransId="{16131A51-ECCD-4D2D-8DD8-B7861125C78F}" sibTransId="{ABA94C64-361C-4B52-8BC9-F192527AA29C}"/>
    <dgm:cxn modelId="{F716D23B-6D8C-471A-9D79-1BD759E42A05}" type="presOf" srcId="{B5973508-C311-40A5-8AC9-DB01A3A72693}" destId="{00A1AB5C-A0D1-4CC1-9C9E-FCECF2BDC5DA}" srcOrd="0" destOrd="0" presId="urn:microsoft.com/office/officeart/2005/8/layout/chevron1"/>
    <dgm:cxn modelId="{FC81A181-B3B8-4BC6-96D0-B7C9A445A7DB}" type="presOf" srcId="{751E4B1F-69A1-46AE-BABC-34DF5BB978D8}" destId="{B9D69136-CFB5-4EB9-977B-1D695D9BE112}" srcOrd="0" destOrd="0" presId="urn:microsoft.com/office/officeart/2005/8/layout/chevron1"/>
    <dgm:cxn modelId="{E36E1C9F-08FE-4A01-9C00-859F4C19D64A}" type="presOf" srcId="{30C833BA-1E7C-44EE-A767-FA4A7B65A000}" destId="{0370E361-945C-4029-B962-A2BCE447E7A0}" srcOrd="0" destOrd="0" presId="urn:microsoft.com/office/officeart/2005/8/layout/chevron1"/>
    <dgm:cxn modelId="{556A22BF-A7B7-4F2A-BA60-ADAF6704B18F}" srcId="{30C833BA-1E7C-44EE-A767-FA4A7B65A000}" destId="{98A3E65C-E48D-4990-80C6-7F8B8414E37B}" srcOrd="1" destOrd="0" parTransId="{A33D6C18-B1DC-4EE7-B553-41F7516C34C7}" sibTransId="{251811E3-7E6A-4D37-A222-A770E12F6CAA}"/>
    <dgm:cxn modelId="{7C8EF2CC-ACEB-4D30-AD28-F13B4DC1248C}" srcId="{30C833BA-1E7C-44EE-A767-FA4A7B65A000}" destId="{751E4B1F-69A1-46AE-BABC-34DF5BB978D8}" srcOrd="2" destOrd="0" parTransId="{2B03128F-7C85-4C88-A9A1-DAADA764FC51}" sibTransId="{69F67401-6335-4003-98BE-2E99D88495D3}"/>
    <dgm:cxn modelId="{091F45FE-2473-47DE-96AA-04A92AA8D6A6}" type="presOf" srcId="{98A3E65C-E48D-4990-80C6-7F8B8414E37B}" destId="{5E8CEEFF-A849-44C9-95D3-99A389B35B5E}" srcOrd="0" destOrd="0" presId="urn:microsoft.com/office/officeart/2005/8/layout/chevron1"/>
    <dgm:cxn modelId="{EC67E064-BB99-4E94-90CD-0A96F03E862C}" type="presParOf" srcId="{0370E361-945C-4029-B962-A2BCE447E7A0}" destId="{00A1AB5C-A0D1-4CC1-9C9E-FCECF2BDC5DA}" srcOrd="0" destOrd="0" presId="urn:microsoft.com/office/officeart/2005/8/layout/chevron1"/>
    <dgm:cxn modelId="{A896D8BB-BC87-430A-8B3D-B28A4C4C561F}" type="presParOf" srcId="{0370E361-945C-4029-B962-A2BCE447E7A0}" destId="{9A50383B-7ED5-42A8-B2E0-F70F6F9FD7F0}" srcOrd="1" destOrd="0" presId="urn:microsoft.com/office/officeart/2005/8/layout/chevron1"/>
    <dgm:cxn modelId="{B520022F-20DC-40CB-B7E3-3E253D668733}" type="presParOf" srcId="{0370E361-945C-4029-B962-A2BCE447E7A0}" destId="{5E8CEEFF-A849-44C9-95D3-99A389B35B5E}" srcOrd="2" destOrd="0" presId="urn:microsoft.com/office/officeart/2005/8/layout/chevron1"/>
    <dgm:cxn modelId="{8FC18057-FFD4-452D-9C3D-2A2DBC2EF211}" type="presParOf" srcId="{0370E361-945C-4029-B962-A2BCE447E7A0}" destId="{A92FAB9B-7905-48AA-937E-21E8CAB75B82}" srcOrd="3" destOrd="0" presId="urn:microsoft.com/office/officeart/2005/8/layout/chevron1"/>
    <dgm:cxn modelId="{F93D8392-6E24-408E-88A7-DC687E9BF272}" type="presParOf" srcId="{0370E361-945C-4029-B962-A2BCE447E7A0}" destId="{B9D69136-CFB5-4EB9-977B-1D695D9BE112}" srcOrd="4" destOrd="0" presId="urn:microsoft.com/office/officeart/2005/8/layout/chevron1"/>
    <dgm:cxn modelId="{862C6F45-4085-4C1F-BDDA-8A1A63C0F79C}" type="presParOf" srcId="{0370E361-945C-4029-B962-A2BCE447E7A0}" destId="{78C627BF-3BC9-4AB8-8FCF-444533A9A5AD}" srcOrd="5" destOrd="0" presId="urn:microsoft.com/office/officeart/2005/8/layout/chevron1"/>
    <dgm:cxn modelId="{FF410E2C-A082-436A-B75E-FBB94E165676}" type="presParOf" srcId="{0370E361-945C-4029-B962-A2BCE447E7A0}" destId="{BFEE7DDD-7B0B-4D16-A50F-0CF3C154FEF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833BA-1E7C-44EE-A767-FA4A7B65A0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973508-C311-40A5-8AC9-DB01A3A72693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err="1"/>
            <a:t>Nabór</a:t>
          </a:r>
          <a:endParaRPr lang="cs-CZ" dirty="0"/>
        </a:p>
      </dgm:t>
    </dgm:pt>
    <dgm:pt modelId="{16131A51-ECCD-4D2D-8DD8-B7861125C78F}" type="parTrans" cxnId="{1915BD22-6D69-4065-8154-04E30DE8722B}">
      <dgm:prSet/>
      <dgm:spPr/>
      <dgm:t>
        <a:bodyPr/>
        <a:lstStyle/>
        <a:p>
          <a:endParaRPr lang="cs-CZ"/>
        </a:p>
      </dgm:t>
    </dgm:pt>
    <dgm:pt modelId="{ABA94C64-361C-4B52-8BC9-F192527AA29C}" type="sibTrans" cxnId="{1915BD22-6D69-4065-8154-04E30DE8722B}">
      <dgm:prSet/>
      <dgm:spPr/>
      <dgm:t>
        <a:bodyPr/>
        <a:lstStyle/>
        <a:p>
          <a:endParaRPr lang="cs-CZ"/>
        </a:p>
      </dgm:t>
    </dgm:pt>
    <dgm:pt modelId="{98A3E65C-E48D-4990-80C6-7F8B8414E37B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err="1"/>
            <a:t>Złożenie</a:t>
          </a:r>
          <a:r>
            <a:rPr lang="cs-CZ" dirty="0"/>
            <a:t> </a:t>
          </a:r>
          <a:r>
            <a:rPr lang="cs-CZ" dirty="0" err="1"/>
            <a:t>propozycji</a:t>
          </a:r>
          <a:r>
            <a:rPr lang="cs-CZ" dirty="0"/>
            <a:t> </a:t>
          </a:r>
          <a:r>
            <a:rPr lang="cs-CZ" dirty="0" err="1"/>
            <a:t>projektowej</a:t>
          </a:r>
          <a:endParaRPr lang="cs-CZ" dirty="0"/>
        </a:p>
      </dgm:t>
    </dgm:pt>
    <dgm:pt modelId="{A33D6C18-B1DC-4EE7-B553-41F7516C34C7}" type="parTrans" cxnId="{556A22BF-A7B7-4F2A-BA60-ADAF6704B18F}">
      <dgm:prSet/>
      <dgm:spPr/>
      <dgm:t>
        <a:bodyPr/>
        <a:lstStyle/>
        <a:p>
          <a:endParaRPr lang="cs-CZ"/>
        </a:p>
      </dgm:t>
    </dgm:pt>
    <dgm:pt modelId="{251811E3-7E6A-4D37-A222-A770E12F6CAA}" type="sibTrans" cxnId="{556A22BF-A7B7-4F2A-BA60-ADAF6704B18F}">
      <dgm:prSet/>
      <dgm:spPr/>
      <dgm:t>
        <a:bodyPr/>
        <a:lstStyle/>
        <a:p>
          <a:endParaRPr lang="cs-CZ"/>
        </a:p>
      </dgm:t>
    </dgm:pt>
    <dgm:pt modelId="{31E2B114-BA77-490D-A451-2C5E78D5856A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err="1"/>
            <a:t>Złożenie</a:t>
          </a:r>
          <a:r>
            <a:rPr lang="cs-CZ" dirty="0"/>
            <a:t> </a:t>
          </a:r>
          <a:r>
            <a:rPr lang="cs-CZ" dirty="0" err="1"/>
            <a:t>pełnego</a:t>
          </a:r>
          <a:r>
            <a:rPr lang="cs-CZ" dirty="0"/>
            <a:t> </a:t>
          </a:r>
          <a:r>
            <a:rPr lang="cs-CZ" dirty="0" err="1"/>
            <a:t>wniosku</a:t>
          </a:r>
          <a:r>
            <a:rPr lang="cs-CZ" dirty="0"/>
            <a:t> o </a:t>
          </a:r>
          <a:r>
            <a:rPr lang="cs-CZ" dirty="0" err="1"/>
            <a:t>dofinansowanie</a:t>
          </a:r>
          <a:endParaRPr lang="cs-CZ" dirty="0"/>
        </a:p>
      </dgm:t>
    </dgm:pt>
    <dgm:pt modelId="{84E8B23C-598B-47BE-8BBA-41AA9CA5B14C}" type="parTrans" cxnId="{5638F518-9D9C-40E4-9648-A7C97E14ED84}">
      <dgm:prSet/>
      <dgm:spPr/>
      <dgm:t>
        <a:bodyPr/>
        <a:lstStyle/>
        <a:p>
          <a:endParaRPr lang="cs-CZ"/>
        </a:p>
      </dgm:t>
    </dgm:pt>
    <dgm:pt modelId="{80B07753-AA87-45CD-B7E6-F7417123C615}" type="sibTrans" cxnId="{5638F518-9D9C-40E4-9648-A7C97E14ED84}">
      <dgm:prSet/>
      <dgm:spPr/>
      <dgm:t>
        <a:bodyPr/>
        <a:lstStyle/>
        <a:p>
          <a:endParaRPr lang="cs-CZ"/>
        </a:p>
      </dgm:t>
    </dgm:pt>
    <dgm:pt modelId="{751E4B1F-69A1-46AE-BABC-34DF5BB978D8}">
      <dgm:prSet/>
      <dgm:spPr>
        <a:solidFill>
          <a:srgbClr val="FF6600"/>
        </a:solidFill>
      </dgm:spPr>
      <dgm:t>
        <a:bodyPr/>
        <a:lstStyle/>
        <a:p>
          <a:r>
            <a:rPr lang="cs-CZ"/>
            <a:t>Stanowisko</a:t>
          </a:r>
          <a:r>
            <a:rPr lang="cs-CZ" dirty="0"/>
            <a:t> WS do </a:t>
          </a:r>
          <a:r>
            <a:rPr lang="cs-CZ" dirty="0" err="1"/>
            <a:t>propozycji</a:t>
          </a:r>
          <a:r>
            <a:rPr lang="cs-CZ" dirty="0"/>
            <a:t> </a:t>
          </a:r>
          <a:r>
            <a:rPr lang="cs-CZ" dirty="0" err="1"/>
            <a:t>projektowej</a:t>
          </a:r>
          <a:endParaRPr lang="cs-CZ" dirty="0"/>
        </a:p>
      </dgm:t>
    </dgm:pt>
    <dgm:pt modelId="{2B03128F-7C85-4C88-A9A1-DAADA764FC51}" type="parTrans" cxnId="{7C8EF2CC-ACEB-4D30-AD28-F13B4DC1248C}">
      <dgm:prSet/>
      <dgm:spPr/>
      <dgm:t>
        <a:bodyPr/>
        <a:lstStyle/>
        <a:p>
          <a:endParaRPr lang="cs-CZ"/>
        </a:p>
      </dgm:t>
    </dgm:pt>
    <dgm:pt modelId="{69F67401-6335-4003-98BE-2E99D88495D3}" type="sibTrans" cxnId="{7C8EF2CC-ACEB-4D30-AD28-F13B4DC1248C}">
      <dgm:prSet/>
      <dgm:spPr/>
      <dgm:t>
        <a:bodyPr/>
        <a:lstStyle/>
        <a:p>
          <a:endParaRPr lang="cs-CZ"/>
        </a:p>
      </dgm:t>
    </dgm:pt>
    <dgm:pt modelId="{0370E361-945C-4029-B962-A2BCE447E7A0}" type="pres">
      <dgm:prSet presAssocID="{30C833BA-1E7C-44EE-A767-FA4A7B65A000}" presName="Name0" presStyleCnt="0">
        <dgm:presLayoutVars>
          <dgm:dir/>
          <dgm:animLvl val="lvl"/>
          <dgm:resizeHandles val="exact"/>
        </dgm:presLayoutVars>
      </dgm:prSet>
      <dgm:spPr/>
    </dgm:pt>
    <dgm:pt modelId="{00A1AB5C-A0D1-4CC1-9C9E-FCECF2BDC5DA}" type="pres">
      <dgm:prSet presAssocID="{B5973508-C311-40A5-8AC9-DB01A3A7269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50383B-7ED5-42A8-B2E0-F70F6F9FD7F0}" type="pres">
      <dgm:prSet presAssocID="{ABA94C64-361C-4B52-8BC9-F192527AA29C}" presName="parTxOnlySpace" presStyleCnt="0"/>
      <dgm:spPr/>
    </dgm:pt>
    <dgm:pt modelId="{5E8CEEFF-A849-44C9-95D3-99A389B35B5E}" type="pres">
      <dgm:prSet presAssocID="{98A3E65C-E48D-4990-80C6-7F8B8414E37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2FAB9B-7905-48AA-937E-21E8CAB75B82}" type="pres">
      <dgm:prSet presAssocID="{251811E3-7E6A-4D37-A222-A770E12F6CAA}" presName="parTxOnlySpace" presStyleCnt="0"/>
      <dgm:spPr/>
    </dgm:pt>
    <dgm:pt modelId="{B9D69136-CFB5-4EB9-977B-1D695D9BE112}" type="pres">
      <dgm:prSet presAssocID="{751E4B1F-69A1-46AE-BABC-34DF5BB978D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C627BF-3BC9-4AB8-8FCF-444533A9A5AD}" type="pres">
      <dgm:prSet presAssocID="{69F67401-6335-4003-98BE-2E99D88495D3}" presName="parTxOnlySpace" presStyleCnt="0"/>
      <dgm:spPr/>
    </dgm:pt>
    <dgm:pt modelId="{BFEE7DDD-7B0B-4D16-A50F-0CF3C154FEF6}" type="pres">
      <dgm:prSet presAssocID="{31E2B114-BA77-490D-A451-2C5E78D5856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638F518-9D9C-40E4-9648-A7C97E14ED84}" srcId="{30C833BA-1E7C-44EE-A767-FA4A7B65A000}" destId="{31E2B114-BA77-490D-A451-2C5E78D5856A}" srcOrd="3" destOrd="0" parTransId="{84E8B23C-598B-47BE-8BBA-41AA9CA5B14C}" sibTransId="{80B07753-AA87-45CD-B7E6-F7417123C615}"/>
    <dgm:cxn modelId="{5A7D0E1B-F1A4-400F-9463-6AFCEE54ABFE}" type="presOf" srcId="{31E2B114-BA77-490D-A451-2C5E78D5856A}" destId="{BFEE7DDD-7B0B-4D16-A50F-0CF3C154FEF6}" srcOrd="0" destOrd="0" presId="urn:microsoft.com/office/officeart/2005/8/layout/chevron1"/>
    <dgm:cxn modelId="{1915BD22-6D69-4065-8154-04E30DE8722B}" srcId="{30C833BA-1E7C-44EE-A767-FA4A7B65A000}" destId="{B5973508-C311-40A5-8AC9-DB01A3A72693}" srcOrd="0" destOrd="0" parTransId="{16131A51-ECCD-4D2D-8DD8-B7861125C78F}" sibTransId="{ABA94C64-361C-4B52-8BC9-F192527AA29C}"/>
    <dgm:cxn modelId="{F716D23B-6D8C-471A-9D79-1BD759E42A05}" type="presOf" srcId="{B5973508-C311-40A5-8AC9-DB01A3A72693}" destId="{00A1AB5C-A0D1-4CC1-9C9E-FCECF2BDC5DA}" srcOrd="0" destOrd="0" presId="urn:microsoft.com/office/officeart/2005/8/layout/chevron1"/>
    <dgm:cxn modelId="{FC81A181-B3B8-4BC6-96D0-B7C9A445A7DB}" type="presOf" srcId="{751E4B1F-69A1-46AE-BABC-34DF5BB978D8}" destId="{B9D69136-CFB5-4EB9-977B-1D695D9BE112}" srcOrd="0" destOrd="0" presId="urn:microsoft.com/office/officeart/2005/8/layout/chevron1"/>
    <dgm:cxn modelId="{E36E1C9F-08FE-4A01-9C00-859F4C19D64A}" type="presOf" srcId="{30C833BA-1E7C-44EE-A767-FA4A7B65A000}" destId="{0370E361-945C-4029-B962-A2BCE447E7A0}" srcOrd="0" destOrd="0" presId="urn:microsoft.com/office/officeart/2005/8/layout/chevron1"/>
    <dgm:cxn modelId="{556A22BF-A7B7-4F2A-BA60-ADAF6704B18F}" srcId="{30C833BA-1E7C-44EE-A767-FA4A7B65A000}" destId="{98A3E65C-E48D-4990-80C6-7F8B8414E37B}" srcOrd="1" destOrd="0" parTransId="{A33D6C18-B1DC-4EE7-B553-41F7516C34C7}" sibTransId="{251811E3-7E6A-4D37-A222-A770E12F6CAA}"/>
    <dgm:cxn modelId="{7C8EF2CC-ACEB-4D30-AD28-F13B4DC1248C}" srcId="{30C833BA-1E7C-44EE-A767-FA4A7B65A000}" destId="{751E4B1F-69A1-46AE-BABC-34DF5BB978D8}" srcOrd="2" destOrd="0" parTransId="{2B03128F-7C85-4C88-A9A1-DAADA764FC51}" sibTransId="{69F67401-6335-4003-98BE-2E99D88495D3}"/>
    <dgm:cxn modelId="{091F45FE-2473-47DE-96AA-04A92AA8D6A6}" type="presOf" srcId="{98A3E65C-E48D-4990-80C6-7F8B8414E37B}" destId="{5E8CEEFF-A849-44C9-95D3-99A389B35B5E}" srcOrd="0" destOrd="0" presId="urn:microsoft.com/office/officeart/2005/8/layout/chevron1"/>
    <dgm:cxn modelId="{EC67E064-BB99-4E94-90CD-0A96F03E862C}" type="presParOf" srcId="{0370E361-945C-4029-B962-A2BCE447E7A0}" destId="{00A1AB5C-A0D1-4CC1-9C9E-FCECF2BDC5DA}" srcOrd="0" destOrd="0" presId="urn:microsoft.com/office/officeart/2005/8/layout/chevron1"/>
    <dgm:cxn modelId="{A896D8BB-BC87-430A-8B3D-B28A4C4C561F}" type="presParOf" srcId="{0370E361-945C-4029-B962-A2BCE447E7A0}" destId="{9A50383B-7ED5-42A8-B2E0-F70F6F9FD7F0}" srcOrd="1" destOrd="0" presId="urn:microsoft.com/office/officeart/2005/8/layout/chevron1"/>
    <dgm:cxn modelId="{B520022F-20DC-40CB-B7E3-3E253D668733}" type="presParOf" srcId="{0370E361-945C-4029-B962-A2BCE447E7A0}" destId="{5E8CEEFF-A849-44C9-95D3-99A389B35B5E}" srcOrd="2" destOrd="0" presId="urn:microsoft.com/office/officeart/2005/8/layout/chevron1"/>
    <dgm:cxn modelId="{8FC18057-FFD4-452D-9C3D-2A2DBC2EF211}" type="presParOf" srcId="{0370E361-945C-4029-B962-A2BCE447E7A0}" destId="{A92FAB9B-7905-48AA-937E-21E8CAB75B82}" srcOrd="3" destOrd="0" presId="urn:microsoft.com/office/officeart/2005/8/layout/chevron1"/>
    <dgm:cxn modelId="{F93D8392-6E24-408E-88A7-DC687E9BF272}" type="presParOf" srcId="{0370E361-945C-4029-B962-A2BCE447E7A0}" destId="{B9D69136-CFB5-4EB9-977B-1D695D9BE112}" srcOrd="4" destOrd="0" presId="urn:microsoft.com/office/officeart/2005/8/layout/chevron1"/>
    <dgm:cxn modelId="{862C6F45-4085-4C1F-BDDA-8A1A63C0F79C}" type="presParOf" srcId="{0370E361-945C-4029-B962-A2BCE447E7A0}" destId="{78C627BF-3BC9-4AB8-8FCF-444533A9A5AD}" srcOrd="5" destOrd="0" presId="urn:microsoft.com/office/officeart/2005/8/layout/chevron1"/>
    <dgm:cxn modelId="{FF410E2C-A082-436A-B75E-FBB94E165676}" type="presParOf" srcId="{0370E361-945C-4029-B962-A2BCE447E7A0}" destId="{BFEE7DDD-7B0B-4D16-A50F-0CF3C154FEF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AB5C-A0D1-4CC1-9C9E-FCECF2BDC5DA}">
      <dsp:nvSpPr>
        <dsp:cNvPr id="0" name=""/>
        <dsp:cNvSpPr/>
      </dsp:nvSpPr>
      <dsp:spPr>
        <a:xfrm>
          <a:off x="5292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Výzva</a:t>
          </a:r>
        </a:p>
      </dsp:txBody>
      <dsp:txXfrm>
        <a:off x="621498" y="300696"/>
        <a:ext cx="1848618" cy="1232411"/>
      </dsp:txXfrm>
    </dsp:sp>
    <dsp:sp modelId="{5E8CEEFF-A849-44C9-95D3-99A389B35B5E}">
      <dsp:nvSpPr>
        <dsp:cNvPr id="0" name=""/>
        <dsp:cNvSpPr/>
      </dsp:nvSpPr>
      <dsp:spPr>
        <a:xfrm>
          <a:off x="2778219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Předložení projektového záměru</a:t>
          </a:r>
        </a:p>
      </dsp:txBody>
      <dsp:txXfrm>
        <a:off x="3394425" y="300696"/>
        <a:ext cx="1848618" cy="1232411"/>
      </dsp:txXfrm>
    </dsp:sp>
    <dsp:sp modelId="{B9D69136-CFB5-4EB9-977B-1D695D9BE112}">
      <dsp:nvSpPr>
        <dsp:cNvPr id="0" name=""/>
        <dsp:cNvSpPr/>
      </dsp:nvSpPr>
      <dsp:spPr>
        <a:xfrm>
          <a:off x="5551145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Stanovisko JS k projektovému záměru</a:t>
          </a:r>
        </a:p>
      </dsp:txBody>
      <dsp:txXfrm>
        <a:off x="6167351" y="300696"/>
        <a:ext cx="1848618" cy="1232411"/>
      </dsp:txXfrm>
    </dsp:sp>
    <dsp:sp modelId="{BFEE7DDD-7B0B-4D16-A50F-0CF3C154FEF6}">
      <dsp:nvSpPr>
        <dsp:cNvPr id="0" name=""/>
        <dsp:cNvSpPr/>
      </dsp:nvSpPr>
      <dsp:spPr>
        <a:xfrm>
          <a:off x="8324071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Předložení úplné žádosti </a:t>
          </a:r>
          <a:r>
            <a:rPr lang="cs-CZ" sz="2200" kern="1200"/>
            <a:t>o podporu</a:t>
          </a:r>
          <a:endParaRPr lang="cs-CZ" sz="2200" kern="1200" dirty="0"/>
        </a:p>
      </dsp:txBody>
      <dsp:txXfrm>
        <a:off x="8940277" y="300696"/>
        <a:ext cx="1848618" cy="1232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AB5C-A0D1-4CC1-9C9E-FCECF2BDC5DA}">
      <dsp:nvSpPr>
        <dsp:cNvPr id="0" name=""/>
        <dsp:cNvSpPr/>
      </dsp:nvSpPr>
      <dsp:spPr>
        <a:xfrm>
          <a:off x="5292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Nabór</a:t>
          </a:r>
          <a:endParaRPr lang="cs-CZ" sz="2100" kern="1200" dirty="0"/>
        </a:p>
      </dsp:txBody>
      <dsp:txXfrm>
        <a:off x="621498" y="300696"/>
        <a:ext cx="1848618" cy="1232411"/>
      </dsp:txXfrm>
    </dsp:sp>
    <dsp:sp modelId="{5E8CEEFF-A849-44C9-95D3-99A389B35B5E}">
      <dsp:nvSpPr>
        <dsp:cNvPr id="0" name=""/>
        <dsp:cNvSpPr/>
      </dsp:nvSpPr>
      <dsp:spPr>
        <a:xfrm>
          <a:off x="2778219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Złożenie</a:t>
          </a:r>
          <a:r>
            <a:rPr lang="cs-CZ" sz="2100" kern="1200" dirty="0"/>
            <a:t> </a:t>
          </a:r>
          <a:r>
            <a:rPr lang="cs-CZ" sz="2100" kern="1200" dirty="0" err="1"/>
            <a:t>propozycji</a:t>
          </a:r>
          <a:r>
            <a:rPr lang="cs-CZ" sz="2100" kern="1200" dirty="0"/>
            <a:t> </a:t>
          </a:r>
          <a:r>
            <a:rPr lang="cs-CZ" sz="2100" kern="1200" dirty="0" err="1"/>
            <a:t>projektowej</a:t>
          </a:r>
          <a:endParaRPr lang="cs-CZ" sz="2100" kern="1200" dirty="0"/>
        </a:p>
      </dsp:txBody>
      <dsp:txXfrm>
        <a:off x="3394425" y="300696"/>
        <a:ext cx="1848618" cy="1232411"/>
      </dsp:txXfrm>
    </dsp:sp>
    <dsp:sp modelId="{B9D69136-CFB5-4EB9-977B-1D695D9BE112}">
      <dsp:nvSpPr>
        <dsp:cNvPr id="0" name=""/>
        <dsp:cNvSpPr/>
      </dsp:nvSpPr>
      <dsp:spPr>
        <a:xfrm>
          <a:off x="5551145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Stanowisko</a:t>
          </a:r>
          <a:r>
            <a:rPr lang="cs-CZ" sz="2100" kern="1200" dirty="0"/>
            <a:t> WS do </a:t>
          </a:r>
          <a:r>
            <a:rPr lang="cs-CZ" sz="2100" kern="1200" dirty="0" err="1"/>
            <a:t>propozycji</a:t>
          </a:r>
          <a:r>
            <a:rPr lang="cs-CZ" sz="2100" kern="1200" dirty="0"/>
            <a:t> </a:t>
          </a:r>
          <a:r>
            <a:rPr lang="cs-CZ" sz="2100" kern="1200" dirty="0" err="1"/>
            <a:t>projektowej</a:t>
          </a:r>
          <a:endParaRPr lang="cs-CZ" sz="2100" kern="1200" dirty="0"/>
        </a:p>
      </dsp:txBody>
      <dsp:txXfrm>
        <a:off x="6167351" y="300696"/>
        <a:ext cx="1848618" cy="1232411"/>
      </dsp:txXfrm>
    </dsp:sp>
    <dsp:sp modelId="{BFEE7DDD-7B0B-4D16-A50F-0CF3C154FEF6}">
      <dsp:nvSpPr>
        <dsp:cNvPr id="0" name=""/>
        <dsp:cNvSpPr/>
      </dsp:nvSpPr>
      <dsp:spPr>
        <a:xfrm>
          <a:off x="8324071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Złożenie</a:t>
          </a:r>
          <a:r>
            <a:rPr lang="cs-CZ" sz="2100" kern="1200" dirty="0"/>
            <a:t> </a:t>
          </a:r>
          <a:r>
            <a:rPr lang="cs-CZ" sz="2100" kern="1200" dirty="0" err="1"/>
            <a:t>pełnego</a:t>
          </a:r>
          <a:r>
            <a:rPr lang="cs-CZ" sz="2100" kern="1200" dirty="0"/>
            <a:t> </a:t>
          </a:r>
          <a:r>
            <a:rPr lang="cs-CZ" sz="2100" kern="1200" dirty="0" err="1"/>
            <a:t>wniosku</a:t>
          </a:r>
          <a:r>
            <a:rPr lang="cs-CZ" sz="2100" kern="1200" dirty="0"/>
            <a:t> o </a:t>
          </a:r>
          <a:r>
            <a:rPr lang="cs-CZ" sz="2100" kern="1200" dirty="0" err="1"/>
            <a:t>dofinansowanie</a:t>
          </a:r>
          <a:endParaRPr lang="cs-CZ" sz="2100" kern="1200" dirty="0"/>
        </a:p>
      </dsp:txBody>
      <dsp:txXfrm>
        <a:off x="8940277" y="300696"/>
        <a:ext cx="1848618" cy="1232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61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6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6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023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9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67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je zaměřena na spolupráci složek Integrovaného záchranného systému (IZS) při řešení rizik, která</a:t>
            </a:r>
          </a:p>
          <a:p>
            <a:r>
              <a:rPr lang="cs-CZ" dirty="0"/>
              <a:t>souvisí s klimatickou změnou.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Jednokolová výzva</a:t>
            </a:r>
          </a:p>
          <a:p>
            <a:r>
              <a:rPr lang="cs-CZ" dirty="0"/>
              <a:t>Minimální hranice projektu: 60 000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81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cs-CZ" dirty="0"/>
              <a:t>aktivity, které mají usnadňovat a posilovat spolupráci složek IZS. Např. přeshraniční propojování komunikační a informačních systému využívaných při řešení rizik a katastrof, systémová opatření vedoucí k odstraňování právních a administrativních překážek spolupráce IZS, vytváření společných mapových podkladů a jejich sdílení pro zajištění orientace v terénu</a:t>
            </a:r>
          </a:p>
          <a:p>
            <a:pPr marL="228600" indent="-228600">
              <a:buAutoNum type="alphaLcParenR"/>
            </a:pPr>
            <a:r>
              <a:rPr lang="cs-CZ" dirty="0"/>
              <a:t>Aktivity zaměřené na zvyšování znalosti a dovedností pro přeshraniční spolupráci a zasahování personálu IZS. Např. školení, společná cvičení, výměnné stáže personálu složek IZS.</a:t>
            </a:r>
          </a:p>
          <a:p>
            <a:pPr marL="228600" indent="-228600">
              <a:buAutoNum type="alphaLcParenR"/>
            </a:pPr>
            <a:r>
              <a:rPr lang="cs-CZ" dirty="0"/>
              <a:t>Modernizace / pořízení speciální techniky a vybavení potřebné pro čelení rizikům spojeným se změnami klimatu. Pořizovat lze pouze techniku, která může být využita na obou stranách hranice.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82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08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Mohou být pořizována pouze vozidla s nejlepší dostupnou technologií v dané kategorii vozidel, snižující emise CO2.</a:t>
            </a:r>
          </a:p>
          <a:p>
            <a:r>
              <a:rPr lang="cs-CZ" dirty="0"/>
              <a:t>Stavební práce max 5 % CZV, pouze nezbytně nutné investiční aktivity (přizpůsobení infrastruktury pro zakoupenou techniku)</a:t>
            </a:r>
          </a:p>
          <a:p>
            <a:r>
              <a:rPr lang="cs-CZ" dirty="0"/>
              <a:t>Dříve byla vyžadována specifická příloha pro vybavení, nyní je to součásti projektové žádosti.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97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je zaměřena na spolupráci subjektů v oblasti cestovního ruchu, která udržitelným způsobem zlepší využití potenciál cestovního ruchu pro rozvoj pohraničí.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Průběžná výzva se třemi koly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Minimální výše projektu 60 000 eur (neinvestiční projekt), 80 000 eur (investiční projekt)</a:t>
            </a:r>
          </a:p>
          <a:p>
            <a:r>
              <a:rPr lang="cs-CZ" dirty="0"/>
              <a:t>Garantováno zpracování 10 stanovisek k projektovým záměrů za měsíc.</a:t>
            </a:r>
          </a:p>
          <a:p>
            <a:r>
              <a:rPr lang="cs-CZ" dirty="0"/>
              <a:t>Každý žadatel může předložit v rámci průběžné výzvy po celou dobu této výzvy nejvíce 3 záměry.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cs-CZ" dirty="0"/>
              <a:t>oprava, revitalizace nebo zpřístupnění hmotných památek, podpora rozvoje muzeí a expozic, rozvoj sítě cyklostezek/cyklotras/ </a:t>
            </a:r>
            <a:r>
              <a:rPr lang="cs-CZ" dirty="0" err="1"/>
              <a:t>singletreků</a:t>
            </a:r>
            <a:r>
              <a:rPr lang="cs-CZ" dirty="0"/>
              <a:t>, rozvoj sítě vodáckých tras, pěších tras, </a:t>
            </a:r>
            <a:r>
              <a:rPr lang="cs-CZ" dirty="0" err="1"/>
              <a:t>hipostezek</a:t>
            </a:r>
            <a:r>
              <a:rPr lang="cs-CZ" dirty="0"/>
              <a:t>, veřejná turistická infrastruktura, nehmotné kulturní dědictví.</a:t>
            </a:r>
          </a:p>
          <a:p>
            <a:pPr marL="228600" indent="-228600">
              <a:buAutoNum type="alphaLcParenR"/>
            </a:pPr>
            <a:r>
              <a:rPr lang="cs-CZ" dirty="0"/>
              <a:t>Realizace společných koncepčních řešení pro rozvoj, propagaci a využívání kulturního a přírodního dědictví, propojování a rozvoj stávajících produktů cestovního ruchu (vznik společné značky), vznik nových přeshraničních produktů</a:t>
            </a:r>
          </a:p>
          <a:p>
            <a:pPr marL="228600" indent="-228600">
              <a:buAutoNum type="alphaLcParenR"/>
            </a:pPr>
            <a:r>
              <a:rPr lang="cs-CZ" dirty="0"/>
              <a:t>Aktivity související se zmírněním negativních dopadů cestovního ruchu pro chráněná území a místní obyvatele žijící v turisticky exponovaných lokalitách. Např. monitoring návštěvnosti, jazykové a odborné vzdělávání pracovníků v cestovním ruchu, výměnné stáže.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9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1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Ad1) památky evidované na ústředím seznamu kulturních památek</a:t>
            </a:r>
          </a:p>
          <a:p>
            <a:endParaRPr lang="cs-CZ" dirty="0"/>
          </a:p>
          <a:p>
            <a:r>
              <a:rPr lang="cs-CZ" dirty="0"/>
              <a:t>Specifické podmínky: podporovány takové přírodní atraktivity, kde je možné přesně změřit jejich návštěvnost</a:t>
            </a:r>
          </a:p>
          <a:p>
            <a:endParaRPr lang="cs-CZ" dirty="0"/>
          </a:p>
          <a:p>
            <a:r>
              <a:rPr lang="cs-CZ" dirty="0"/>
              <a:t>Ad4) Energetická úspora budov u projektů, které se na to zaměřují (zateplení). Nutné doložit PENB současný a budoucí. </a:t>
            </a:r>
          </a:p>
          <a:p>
            <a:endParaRPr lang="cs-CZ" dirty="0"/>
          </a:p>
          <a:p>
            <a:r>
              <a:rPr lang="cs-CZ" dirty="0"/>
              <a:t>Většinu dopadů na životní prostředí řeší na polské straně speciální příloha, kterou potvrzuje RDOŚ.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podmínky týkající se ŽP: zamezení šíření invazních druhů při přesunech zeminy, nesmí dojít k nežádoucímu záboru zemědělské půdy, minimalizování negativního dopadu realizace projektu na lesní pozemky</a:t>
            </a:r>
          </a:p>
          <a:p>
            <a:endParaRPr lang="cs-CZ" dirty="0"/>
          </a:p>
          <a:p>
            <a:r>
              <a:rPr lang="cs-CZ" dirty="0"/>
              <a:t>Doporučujeme důkladně prostudovat seznam povinných příloh, které se musí předložit.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89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je zaměřena na zachování, případně usnadnění přeshraniční mobility.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251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Jednokolová výzva</a:t>
            </a:r>
          </a:p>
          <a:p>
            <a:r>
              <a:rPr lang="cs-CZ" dirty="0"/>
              <a:t>Minimální výše projektu 60 000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260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Jedná se výhradně o hraniční silniční mosty / viadukty, přičemž jejich rekonstrukcí se zachová či usnadní přeshraniční mobilita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982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75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Podmínky týkající se ŽP: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proofing</a:t>
            </a:r>
            <a:r>
              <a:rPr lang="cs-CZ" dirty="0"/>
              <a:t> (celkové výdaje projektu nad 1 mil eur a doba životnosti nad 5 let) – zvláštní formulář, kde se vyplňuje vliv na jednotlivé složky ŽP (Dokumentace k prověření budované infrastruktury z hlediska odolnosti vůči změně klimatu), je třeba zohledňovat potřeby migrace živočichů a implementovat potřebná opatření, u přesunu zeminy nesmí dojít k šíření invazivních druhů, nejméně 70 % stavebního odpadu, který není nebezpečný, je nutno recyklovat (až na výjimky – na základě stanoviska AOPK)</a:t>
            </a:r>
          </a:p>
          <a:p>
            <a:endParaRPr lang="cs-CZ" dirty="0"/>
          </a:p>
          <a:p>
            <a:r>
              <a:rPr lang="cs-CZ" dirty="0"/>
              <a:t>Existuje speciální příloha pro tento typ projektů (Příloha pro projekty realizující opravu/modernizaci/rekonstrukci přeshraničních silničních mostů).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26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je zaměřena na spolupráci subjektů. Jejím cílem je prohloubit přeshraniční vazby obyvatel a institucí česko-polského pohraniční.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84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Průběžná výzva se třemi koly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Minimální výše projektu 60 000 eur (neinvestiční projekt), 80 000 eur (investiční projekt)</a:t>
            </a:r>
          </a:p>
          <a:p>
            <a:r>
              <a:rPr lang="cs-CZ" dirty="0"/>
              <a:t>Garantováno zpracování 10 stanovisek k projektovým záměrů za měsíc.</a:t>
            </a:r>
          </a:p>
          <a:p>
            <a:r>
              <a:rPr lang="cs-CZ" dirty="0"/>
              <a:t>Každý žadatel může předložit v rámci průběžné výzvy po celou dobu této výzvy nejvíce 3 záměry.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88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cs-CZ" dirty="0"/>
              <a:t>Síťování institucí, jazykové vzdělávání pracovníků (českého a polského jazyka), sdílení dobré praxe, výměnné stáže pracovníků institucí a jejich PO</a:t>
            </a:r>
          </a:p>
          <a:p>
            <a:pPr marL="228600" indent="-228600">
              <a:buAutoNum type="alphaLcParenR"/>
            </a:pPr>
            <a:r>
              <a:rPr lang="cs-CZ" dirty="0"/>
              <a:t>Projekty zaměřené na společenské a kulturní projekty. Podporování jsou aktivity, které přispívají ke vzájemného poznání, porozumění a budování důvěry mezi místními komunitami na obou stranách hranice.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92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29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244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38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553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908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264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96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28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072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801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735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99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381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4267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17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59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7675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28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027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492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051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217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7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jpe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image" Target="../media/image11.gif"/><Relationship Id="rId14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eg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package" Target="../embeddings/Microsoft_Excel_Worksheet.xlsx"/><Relationship Id="rId5" Type="http://schemas.openxmlformats.org/officeDocument/2006/relationships/image" Target="../media/image2.jpeg"/><Relationship Id="rId10" Type="http://schemas.openxmlformats.org/officeDocument/2006/relationships/image" Target="../media/image11.gif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s://www.cz-pl.eu/pl/podrecznik-wnioskodawcy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5.png"/><Relationship Id="rId5" Type="http://schemas.openxmlformats.org/officeDocument/2006/relationships/image" Target="../media/image5.jpe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8.sv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20.jpg"/><Relationship Id="rId4" Type="http://schemas.openxmlformats.org/officeDocument/2006/relationships/image" Target="../media/image2.jpe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22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5.png"/><Relationship Id="rId5" Type="http://schemas.openxmlformats.org/officeDocument/2006/relationships/image" Target="../media/image3.jpe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Relationship Id="rId14" Type="http://schemas.openxmlformats.org/officeDocument/2006/relationships/image" Target="../media/image11.gi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1432537"/>
            <a:ext cx="10916239" cy="1325563"/>
          </a:xfrm>
        </p:spPr>
        <p:txBody>
          <a:bodyPr>
            <a:normAutofit fontScale="90000"/>
          </a:bodyPr>
          <a:lstStyle/>
          <a:p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57A804B7-7E85-4514-B0FC-1FD43D082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2551" y="4034332"/>
            <a:ext cx="2475549" cy="58477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217899F-B37E-4364-A1D7-DE1A3C2093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876" y="3921496"/>
            <a:ext cx="2296611" cy="83565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9D737-95BB-45B1-B021-90732883A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808" y="4104886"/>
            <a:ext cx="2197018" cy="46887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5BE585-1004-457A-A5EC-AC5B690B6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obdržení stanoviska JS k projektovému záměru může žadatel začít vyplňovat žádost o podporu. Za tímto účelem je nutné zřídit si účet na https://mseu.mssf.cz a vyplnit všechny nezbytné identifikační údaje.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pomocí monitorovacího systému v elektronické podobě. Předložení žádosti vyžaduje její podepsání kvalifikovaným elektronickým podpisem zástupce vedoucího partnera. Všichni příjemci jsou povinni mít kvalifikovaný elektronický podpis ve všech fázích projektového cyklu.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Podrobné informace k vyplnění jednotlivých příloh se nachází v příloze č. 11 příručky (pro české partnery) a příloze č. 12 příručky (pro polské partnery).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Změna v novém programu: samostatný generátor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otrzymaniu opinii WS do propozycji projektowej, wnioskodawca może przystąpić do wypełniania wniosku o dofinansowanie. W tym celu konieczne jest założenie konta na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https://mseu.mssf.cz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wypełnienie wszystkich niezbędnych danych identyfikacyjnych.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 się za pomocą systemu monitorującego w wersji elektronicznej. Do złożenia wniosku niezbędne jest podpisanie go kwalifikowanym podpisem elektronicznym. Wszyscy beneficjenci są zobowiązani do posiadania kwalifikowalnego podpisu elektronicznego niezbędnego do realizacji i rozliczania projektu.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o dofinansowanie należy dołączyć wszystkie załączniki obowiązkowe. Szczegółowe informacje dotyczące wypełniania poszczególnych załączników znajdują się w załączniku podręcznika nr 11 (dla partnerów czeskich) i załączniku nr 12 podręcznika (dla partnerów polskich).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Zmiana w nowym Programie: osobny generator dotyczący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ŽÁDOST O PODPORU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WNIOSEK O DOFINASOWANIE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charset="0"/>
                <a:cs typeface="Arial" charset="0"/>
              </a:rPr>
              <a:t>PŘESHRANIČNÍ SPOLUPRÁCE V RÁMCI PROJEKTU</a:t>
            </a:r>
            <a:r>
              <a:rPr lang="cs-CZ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pl-PL" sz="14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TRANSGRANICZNA W RAMACH PROJEKTU</a:t>
            </a:r>
            <a:endParaRPr lang="cs-CZ" sz="1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49902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nevratný příspěvek neposkytuje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28931"/>
              </p:ext>
            </p:extLst>
          </p:nvPr>
        </p:nvGraphicFramePr>
        <p:xfrm>
          <a:off x="394283" y="937443"/>
          <a:ext cx="1140691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MFiPR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poskytuje půjčky polským nevládním neziskovým organizacím, tzn. nevládním neziskovým organizace podle čl. 3 bod 2 zákona ze dne 24. 4. 2003 O veřejně prospěšné činnosti a dobrovolnictví, sdružování územních samosprávných celků a ESÚS.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Finanční podporu mohou získat: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v programech Interreg 2021-2027 jiné než Fond malých projektů (FMP)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50 % spolufinancování EFRR tohoto příjemce,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FMP v programech Interreg 2021-2027 neřízených Polskem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10 % spolufinancování EFRR tohoto příjemce na náklady na řízení v projektu FMP.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MFiPR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udziela pożyczek dla polskich organizacji pozarządowych tj. 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organizacji pozarządowych zgodnie z art. 3 ust. 2 ustawy z dnia 24 kwietnia 2003 r. o działalności pożytku publicznego i wolontariacie, stowarzyszeniom jednostek samorządu terytorialnego oraz EUWT 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Dla kogo wsparcie: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inne niż Fundusz Małych Projektów (FMP) - 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50% kwoty planowanego dofinansowania z EFRR tego beneficjenta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FMP w programach Interreg 2021-2027, którymi nie zarządza Polska - 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10% kwoty planowanego dofinansowania z EFRR tego beneficjenta na koszty zarządzania w projekcie FMP.</a:t>
                      </a:r>
                      <a:endParaRPr lang="pl-PL" sz="1800" b="0" i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/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59D6704-77C1-4537-A3D8-DB24E0FEE905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840378"/>
          <a:ext cx="11410394" cy="3961705"/>
        </p:xfrm>
        <a:graphic>
          <a:graphicData uri="http://schemas.openxmlformats.org/drawingml/2006/table">
            <a:tbl>
              <a:tblPr firstRow="1" bandRow="1"/>
              <a:tblGrid>
                <a:gridCol w="6386006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2157961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866427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11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Priorita / </a:t>
                      </a:r>
                      <a:r>
                        <a:rPr lang="cs-CZ" sz="24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24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riorytet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mil./</a:t>
                      </a: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r>
                        <a:rPr lang="cs-CZ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 </a:t>
                      </a:r>
                      <a:r>
                        <a:rPr lang="cs-CZ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środowisko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2FBE89DB-98E5-4822-AD08-BFEEFCCBE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Harmonogram naborów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výzev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Rodzaje naborów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59005"/>
              </p:ext>
            </p:extLst>
          </p:nvPr>
        </p:nvGraphicFramePr>
        <p:xfrm>
          <a:off x="390803" y="1231716"/>
          <a:ext cx="11410394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Kolové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jeden termín pro předkládání žádostí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Průběžné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více termínů pro předkládání žádostí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trybie zamkniętym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jeden termin na składanie wniosku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trybie otwartym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więcej terminów na składanie wniosków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9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předkládání žádostí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Proces składania wniosku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694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408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57C4A715-E14A-4FBA-B82D-A13DBE30CBB1}"/>
              </a:ext>
            </a:extLst>
          </p:cNvPr>
          <p:cNvGraphicFramePr/>
          <p:nvPr/>
        </p:nvGraphicFramePr>
        <p:xfrm>
          <a:off x="390803" y="1257739"/>
          <a:ext cx="11410394" cy="183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0597AD8-17F9-4BE7-8B06-9A51E7C77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332624"/>
              </p:ext>
            </p:extLst>
          </p:nvPr>
        </p:nvGraphicFramePr>
        <p:xfrm>
          <a:off x="390803" y="2697317"/>
          <a:ext cx="11410394" cy="183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91475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Harmonogram naborów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4221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4086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FC2E54B-48D3-435B-BB46-2BE48DD953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161" y="1231716"/>
          <a:ext cx="10637560" cy="412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11" imgW="18030858" imgH="6991337" progId="Excel.Sheet.12">
                  <p:embed/>
                </p:oleObj>
              </mc:Choice>
              <mc:Fallback>
                <p:oleObj name="Worksheet" r:id="rId11" imgW="18030858" imgH="6991337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3FC2E54B-48D3-435B-BB46-2BE48DD95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3161" y="1231716"/>
                        <a:ext cx="10637560" cy="412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99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243699"/>
            <a:ext cx="10810642" cy="81615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výzvy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Nabory w trybie otwartym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444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lze předložit ke kterémukoliv termínu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vždy až po obdržení stanoviska k projektovému záměru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Stanoviska jsou vydávána průběžně dle pořadí předložených (formálně správných) záměrů tempem 10 stanovisek / měsíc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termín pro plné žádosti má vlastní alokaci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należy złożyć w którymkolwiek terminie,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zawsze gdy zostanie wydane stanowisko do propozycji projektowej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Stanowiska są wydawane ciągle według kolejności złożonych (formalnie poprawnych) propozycji w liczbie 10 stanowisk/miesiąc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termin dla kompletnych wniosków ma własną alokację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694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408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subjekt může předložit max. 3 projektové záměry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(jako partner či vedoucí partner)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Mezi podáním záměru a plné žádosti musí uběhnout 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alespoň 6 týdnů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podmiot może złożyć maks. 3 propozycje projektowe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(jako partner lub partner wiodący)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Między złożeniem propozycji a złożeniem kompletnego wniosku projektowego musi upłynąć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 najmniej 6 tygodni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243699"/>
            <a:ext cx="10810642" cy="81615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výzvy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Nabory w trybie otwartym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0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2" y="1525551"/>
            <a:ext cx="9260119" cy="26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Výzvy k předkládání projektů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4800" b="1" i="0" u="none" strike="noStrike" baseline="0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abory na składanie projektów do programu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531034"/>
          <a:ext cx="11410394" cy="372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211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7016">
                <a:tc>
                  <a:txBody>
                    <a:bodyPr/>
                    <a:lstStyle/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1.1 - Větší připravenost a přeshraniční akceschopnost při řešení rizik a katastrof v česko-polském pohraničí souvisejících se změnou klimatu</a:t>
                      </a:r>
                    </a:p>
                    <a:p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nr 1.1 - Większa gotowość i transgraniczna zdolność do radzenia sobie z zagrożeniami i katastrofami na pograniczu czesko-polskim związanymi ze zmianami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Integrovaný záchranný systém a životní prostředí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- Zintegrowany system ratownictwa i środowisko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3. 5.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22. 3. 2023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3. 5. 2023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8 200 000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Integrovaný záchranný systém a životní prostředí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- Zintegrowany system ratownictwa i środowisko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Systémová opatření pro posílení přeshraniční spolupráce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Vzdělávání, výměna zkušeností, společná cvičení a stáže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Modernizace/pořizování specializované techniky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nezbytné pro prevenci a odstraňování následků rizik spojených se změnami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systemowe wzmacniające współpracę transgraniczną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Szkolenia i wymiana doświadczeń, wspólne ćwiczenia i staże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Modernizacja/zakupy specjalistycznego sprzętu</a:t>
                      </a: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niezbędnego do zapobiegania i eliminacji skutków zagrożeń związanych ze zmianami klimatu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Integrovaný záchranný systém a životní prostředí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Zintegrowany system ratownictwa i środowisko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organizace, pokud jsou součástí integrovaného záchranného systému nebo systému krizového řízení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pozarządowe, o ile stanowią część zintegrowanego systemu ratownictwa lub systemu zarządzania kryzysowego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  </a:t>
                      </a:r>
                    </a:p>
                    <a:p>
                      <a:endParaRPr lang="pl-PL" sz="1400" dirty="0"/>
                    </a:p>
                    <a:p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gospodarcze.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Integrovaný záchranný systém a životní prostředí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Zintegrowany system ratownictwa i środowisko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4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 možné nakupovat základní techniku, jen tu nezbytnou spojenou s odstraňováním dopadů klimatických změn (přeshraniční akceschopnost),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 práce – max. 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ma możliwości zakupu podstawowego sprzętu, jedynie niezbędny sprzęt związany z usuwaniem skutków zmian klimatu (zdolność do działań transgranicznych),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Roboty budowlane – maks.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Integrovaný záchranný systém a životní prostředí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Zintegrowany system ratownictwa i środowisko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1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531034"/>
          <a:ext cx="11410394" cy="372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211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7016">
                <a:tc>
                  <a:txBody>
                    <a:bodyPr/>
                    <a:lstStyle/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2.1 - Lepší přeshraniční využití potenciálu udržitelného cestovního ruchu pro hospodářský rozvoj česko-polského pohraničí</a:t>
                      </a: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nr 2.1 - Lepsze transgraniczne wykorzystanie potencjału turystyki zrównoważonej dla rozwoju gospodarczego pogranicza czesko-polskiego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17. 1. 2024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31. 5. 2023, 18. 10. 2023, 28. 2. 2024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17 500 000 EUR, 2. 10 000 000 EUR, 3. 7 500 000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vzniku nových, resp. rozvoj stávajících prvků cestovního ruchu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przy tworzeniu nowych lub rozwój istniejących elementów turystyki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działań towarzyszących związanych z rozwojem turystyki</a:t>
                      </a: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784034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201480" y="1302121"/>
          <a:ext cx="11410394" cy="41655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6552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 a náboženské spolky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asociace a sdružení působící v oblasti cestovního ruchu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samosprávy turistických lokalit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cestovním ruchu a na něj navázaných odvětvích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powołane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i związki wyznaniowe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stowarzyszenia i związki działające w obszarze turystyki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</a:t>
                      </a: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samorządy obszarów turystycznych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obywatelskiego,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branży turystycznej i powiązanych z nią branżach.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7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130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rekonstrukcí a novostaveb limit 1,5 mil. € na stavební objekt (CZV), mimo památkově chráněných objektů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Soulad s nabídkou cestovní ruchu v regionech (zvláštní příloha)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Climate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proofing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(odolnost na klimatickou změnu) nad 1 mil €, pravidlo především neškodit (NE fosilní zdroje, recyklování aspoň 70 % odpadů – znovu využití, šetrné technologie a instalace) – dodatečné body za „zelená řešení“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rekonstrukci nutná úspora 10 % energií (kromě památek a výjimek dle zákona)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przebudowy i nowych budynków limit 1,5 mln EUR na budynek (CWK), nie dotyczy budynków wpisanych do rejestru zabytków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Zgodność z ofertą turystyczną w regionach (specjalny załącznik)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Climate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proofing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(odporność na zmiany klimatyczne) i 1 mln €, zasada przede wszystkim nie szkodzić (BEZ surowców energetycznych, recykling co najmniej 70% odpadów –do ponownego użycia, oszczędne technologie i instalacje) - dodatkowe punkty za " zielone rozwiązania”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remontu i przebudowy konieczne jest 10% oszczędności energii (z wyjątkiem zabytków i wyjątków zgodnych z prawem)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Novostavby musí být realizovány v pasivním standardu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nové spotřebiče musí splňovat nejvyšší dostupnou energetickou třídu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budou pouze zařízení využívající vodu, které splňují konkrétní podmínky (úsporná zařízení)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nowych budynków wspierane będą wyłącznie budynki w standardzie pasywnym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nowe urządzenia muszą spełniać najwyższą dostępną klasę energetyczną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będą tylko urządzenia zużywające wodę, które spełniają określone warunki (urządzenia oszczędzające wodę)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7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531034"/>
          <a:ext cx="11410394" cy="372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211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7016">
                <a:tc>
                  <a:txBody>
                    <a:bodyPr/>
                    <a:lstStyle/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3.1 - Zvýšení přeshraniční mobility v česko-polském pohraničí (silniční mosty)</a:t>
                      </a: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nr 3.1 - Zwiększenie mobilności transgranicznej na pograniczu czesko-polskim (mosty drogowe)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2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385887"/>
          <a:ext cx="1141039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29. 3.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15. 2. 2023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29. 3. 2023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4 597 126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1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557337"/>
          <a:ext cx="11410394" cy="35487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877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Modernizace, rekonstrukce nebo oprava přeshraničních silničních mostů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Przebudowa (modernizacja) lub remont transgranicznych mostów drogowych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414462"/>
          <a:ext cx="11410394" cy="36916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164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společného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oblasti přepravy zboží/logistiky/osob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</a:t>
                      </a:r>
                      <a:endParaRPr lang="pl-PL" sz="160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obszarze transportu towarów/logistyki/osób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5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543050"/>
          <a:ext cx="11410394" cy="35630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63061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Mosty na vodních tocích (řeky)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 přímo na hranicích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Nelze financovat doprovodné aktivity např. silnice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Nezpůsobilé výdaje na personál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 týkající se ochrany životního prostředí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Mosty na ciekach wodnych (rzekach)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 bezpośrednio na granicy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ma możliwości sfinansowania działań towarzyszących, np. dróg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Niekwalifikowalne wydatki na personel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 dotyczące ochrony środowiska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531034"/>
          <a:ext cx="11410394" cy="372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211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7016">
                <a:tc>
                  <a:txBody>
                    <a:bodyPr/>
                    <a:lstStyle/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4.2 - Prohloubení přeshraničních vazeb obyvatel a institucí             česko-polského pohraničí</a:t>
                      </a:r>
                    </a:p>
                    <a:p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nr 4.2 - Pogłębianie więzi transgranicznych mieszkańców i instytucji pogranicza czesko-polskiego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9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17. 1. 2024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3. 5. 2023, 18. 10. 2023, 28. 2. 2024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2 600 000 EUR, 2. 1 500 000 EUR, 3. 1 500 000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spolupráce institucí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współpracy instytucji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 to people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1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201480" y="1302121"/>
          <a:ext cx="1141039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6552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 a náboženské spolky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orgánů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instituce vzdělávacího systému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podmioty, jednostki utworzone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 (w tym uczelnie wyższe)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i związki wyznaniowe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 socjalne</a:t>
                      </a: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organów administracji publicznej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systemu edukacji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výdaje na stavební práce,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Větší důraz na „polsko-českou“ účast na akcích, více kontrol na místě a dokazování přeshraničního dopadu a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roboty budowlane nie są kwalifikowalne,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Większy nacisk na „polsko-czeski” udział w wydarzeniach, więcej kontroli na miejscu i udowodnienie transgranicznego wpływu i współpracy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13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(ZMV)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Uproszczone metody rozliczania (UMR)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9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ZMV?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Dlaczego UMR?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6"/>
          <a:ext cx="11513176" cy="2159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5658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658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Protože se jedná o 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ZJEDNODUŠENÍ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(během realizace projektu v podobě snazšího vykazování nákladů)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Ponieważ dochodzi do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UPROSZCZENIA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(łatwiejsze rozliczanie wydatków podczas realizacji projektu).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6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nástroje ZMV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Podstawowe instrumenty UMR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521564" cy="351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78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0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4150 EUR na přípravu projektu (každý rok navýšená o inflaci)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Jednotkové mzdové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mnoho variant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Jednorazowa kwota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4150 euro na przygotowanie projektu (corocznie zwiększana o wskaźnik inflacji)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jednostkowe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ryczałtowe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wiele wariantów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265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hodin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měsíců x výše úvazku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liczba godzin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ilość miesięcy x wymiar etatu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8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87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ve 3 úrovních (tzv. pracovní profily)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1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unikátní, vysoce kvalifikovaní odborníci (metodik, vědecký pracovník, programátor, tlumočník,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2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koordinátoři, projektoví a finanční manažeři, lektoři, realizátoři aktivit, apod.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3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pomocný a neodborný personál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na trzech poziomach (tzw. profile zawodowe)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1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wyjątkowi, wysoko wykwalifikowani specjaliści (metodyk, pracownik naukowy, programista, tłumacz itd.)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2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koordynatorzy, menadżerowie finansowi i projektowi, lektorzy, realizatorzy działań projektowych itp.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3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personel pomocniczy i nieposiadający wysokich kwalifikacji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09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odlišně pro české a polské partnery /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inaczej dla polskich i czeskich partnerów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E710A14-5D15-45BC-81DD-F60CDF4F9C67}"/>
              </a:ext>
            </a:extLst>
          </p:cNvPr>
          <p:cNvGraphicFramePr>
            <a:graphicFrameLocks noGrp="1"/>
          </p:cNvGraphicFramePr>
          <p:nvPr/>
        </p:nvGraphicFramePr>
        <p:xfrm>
          <a:off x="738909" y="2286922"/>
          <a:ext cx="9845964" cy="2560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90852">
                  <a:extLst>
                    <a:ext uri="{9D8B030D-6E8A-4147-A177-3AD203B41FA5}">
                      <a16:colId xmlns:a16="http://schemas.microsoft.com/office/drawing/2014/main" val="1842425316"/>
                    </a:ext>
                  </a:extLst>
                </a:gridCol>
                <a:gridCol w="4244830">
                  <a:extLst>
                    <a:ext uri="{9D8B030D-6E8A-4147-A177-3AD203B41FA5}">
                      <a16:colId xmlns:a16="http://schemas.microsoft.com/office/drawing/2014/main" val="3664537377"/>
                    </a:ext>
                  </a:extLst>
                </a:gridCol>
                <a:gridCol w="3110282">
                  <a:extLst>
                    <a:ext uri="{9D8B030D-6E8A-4147-A177-3AD203B41FA5}">
                      <a16:colId xmlns:a16="http://schemas.microsoft.com/office/drawing/2014/main" val="3822888707"/>
                    </a:ext>
                  </a:extLst>
                </a:gridCol>
              </a:tblGrid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Pracovní profil / </a:t>
                      </a:r>
                    </a:p>
                    <a:p>
                      <a:pPr algn="ctr"/>
                      <a:r>
                        <a:rPr lang="cs-CZ" dirty="0"/>
                        <a:t>Profil </a:t>
                      </a:r>
                      <a:r>
                        <a:rPr lang="cs-CZ" dirty="0" err="1"/>
                        <a:t>zawodowy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sazba / CZ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 sazba / PL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2413540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509 Kč / </a:t>
                      </a:r>
                      <a:r>
                        <a:rPr lang="cs-CZ" sz="1800" dirty="0">
                          <a:effectLst/>
                        </a:rPr>
                        <a:t>22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72 950 Kč/</a:t>
                      </a:r>
                      <a:r>
                        <a:rPr lang="cs-CZ" sz="1800" dirty="0">
                          <a:effectLst/>
                        </a:rPr>
                        <a:t>3 106 EUR/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94,10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13 494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8886189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376 Kč / </a:t>
                      </a:r>
                      <a:r>
                        <a:rPr lang="cs-CZ" sz="1800" dirty="0">
                          <a:effectLst/>
                        </a:rPr>
                        <a:t>16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53 848 Kč / </a:t>
                      </a:r>
                      <a:r>
                        <a:rPr lang="cs-CZ" sz="1800" dirty="0">
                          <a:effectLst/>
                        </a:rPr>
                        <a:t>2 292,50 EUR 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64,40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9 229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7285697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311 Kč / </a:t>
                      </a:r>
                      <a:r>
                        <a:rPr lang="cs-CZ" sz="1800" dirty="0">
                          <a:effectLst/>
                        </a:rPr>
                        <a:t>13,50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44 570 Kč / </a:t>
                      </a:r>
                      <a:r>
                        <a:rPr lang="cs-CZ" sz="1800" dirty="0">
                          <a:effectLst/>
                        </a:rPr>
                        <a:t>1 897,50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49,90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7 153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3656186"/>
                  </a:ext>
                </a:extLst>
              </a:tr>
            </a:tbl>
          </a:graphicData>
        </a:graphic>
      </p:graphicFrame>
      <p:sp>
        <p:nvSpPr>
          <p:cNvPr id="17" name="Nadpis 6">
            <a:extLst>
              <a:ext uri="{FF2B5EF4-FFF2-40B4-BE49-F238E27FC236}">
                <a16:creationId xmlns:a16="http://schemas.microsoft.com/office/drawing/2014/main" id="{CE4A60F0-577C-4810-8151-DD9320AB29AF}"/>
              </a:ext>
            </a:extLst>
          </p:cNvPr>
          <p:cNvSpPr txBox="1">
            <a:spLocks/>
          </p:cNvSpPr>
          <p:nvPr/>
        </p:nvSpPr>
        <p:spPr>
          <a:xfrm>
            <a:off x="746620" y="365126"/>
            <a:ext cx="10810642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jednostkowe kosztów osobowych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9A53D80-435C-4A22-AB52-1FD51D084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5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457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8457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(počítáno z přímých nákladů)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IZS (investiční)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Cestovní ruch (investiční)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ostatní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z mezd na všechny ostatní výdaje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(mzdy jsou dány jednotkovými náklady)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548583" y="1795002"/>
            <a:ext cx="328726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95781" y="1795004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553205" y="2298380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553196" y="2820369"/>
            <a:ext cx="10860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548582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901142" y="4336820"/>
            <a:ext cx="1674601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ostatní výdaje</a:t>
            </a: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877B698-5056-4C09-A432-2CEB10005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dopady a aktivity by měly být realizované v podporovaném území.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Sídlo projektového partnera může být mimo toto území, nezbytné je však, aby dopad aktivit vždy směřoval do podporovaného území. To je tvořeno regiony NUTS 3, které představuje 5 českých krajů: Liberecký, Královéhradecký, Pardubický, Olomoucký a Moravskoslezský; a 6 polských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podregionů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Bielski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Rybnicki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Jeleniogórski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Wałbrzyski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(Dolnoslezské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Opolski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(Opolské vojvodství).</a:t>
                      </a: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Podrobnosti najdete v 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Příručce pro žadatele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Oddziaływanie i działania powinny być realizowane na obszarze objętym wsparciem.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Siedziba partnera projektu może znajdować się poza tym obszarem, ale konieczne jest, aby oddziaływanie działań zawsze było kierowane na obszar objęty wsparciem. Ten tworzą regiony NUTS 3, w ramach której znajduje się 5 czeskich krajów: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Liberecki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Královéhradecki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Pardubicki, Ołomuniecki i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Morawskośląski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oraz 6 polskich podregionów: bielski i rybnicki (woj. śląskie), jeleniogórski i wałbrzyski (województwo dolnośląskie), nyski i opolski (województwo opolskie).</a:t>
                      </a:r>
                    </a:p>
                    <a:p>
                      <a:endParaRPr lang="pl-PL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Szczegółowe informacje znajdują się w 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Podręczniku Wnioskodawcy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Jaké je podporované území? /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Jaki jest obszar wsparcia?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2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09"/>
          <a:ext cx="11410394" cy="39174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9174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obliczane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wydatków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bezpośrednich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ZSR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wynagrodzeń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określone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stawkami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jednostkowymi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306238" y="1795001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81931" y="1777975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332365" y="2298380"/>
            <a:ext cx="76578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332365" y="2820367"/>
            <a:ext cx="1306929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306238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657216" y="4336818"/>
            <a:ext cx="1900046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endParaRPr lang="cs-CZ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CD6DA82C-7834-4537-8C0D-A95396483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2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6" y="390803"/>
            <a:ext cx="10210052" cy="3969715"/>
          </a:xfrm>
        </p:spPr>
        <p:txBody>
          <a:bodyPr>
            <a:noAutofit/>
          </a:bodyPr>
          <a:lstStyle/>
          <a:p>
            <a:r>
              <a:rPr lang="cs-CZ" sz="3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ovinná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publicita</a:t>
            </a: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Obowiązkowa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promocja</a:t>
            </a:r>
            <a:endParaRPr lang="cs-CZ" sz="3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81A4AA01-BFCB-405A-A7B4-62F9936B2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843" y="3896287"/>
            <a:ext cx="2475549" cy="5847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78F8E93-4C97-46EE-93F6-26DC77BE1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1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82091"/>
              </p:ext>
            </p:extLst>
          </p:nvPr>
        </p:nvGraphicFramePr>
        <p:xfrm>
          <a:off x="390803" y="1231716"/>
          <a:ext cx="11410394" cy="3581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Vedoucí partner zajišťuje celkovou koordinaci publicity pro projekt na obou stranách hranice.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projekt obdrží dotaci z programu, projektoví </a:t>
                      </a:r>
                      <a:r>
                        <a:rPr kumimoji="0" lang="cs-CZ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zajistí,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byly veřejnost i subjekty účastnící se projektu o této dotaci informovány.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dokumentech a komunikačních materiálech určených pro širokou veřejnost nebo účastníky projektu musí být patrné, že projekt byl podpořen z EU, z programu Interreg.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Wiodący zapewnia ogólną koordynację promocji projektu po obu stronach granicy.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zapewnią, aby społeczeństwo i podmioty uczestniczące w projekcie były informowane o dofinansowaniu projektu.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Dokumenty i materiały komunikacyjne przeznaczone dla ogółu społeczeństwa lub uczestników projektu muszą wskazywać na to, że projekt został dofinansowany z EU, z programu Interreg.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31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90857"/>
              </p:ext>
            </p:extLst>
          </p:nvPr>
        </p:nvGraphicFramePr>
        <p:xfrm>
          <a:off x="390803" y="1231716"/>
          <a:ext cx="11410394" cy="265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Neplnění pravidel pro správné zajištění publicity projektu/části projektu, ani po výzvě, může vést k sankci v podobě nevyplacení části dotace, příp. navrácení již vyplacených prostředků.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Pravidla publicity platí stejná i pro malé projekty.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Brak spełnienia zasad właściwego zapewnienia promocji projektu/części projektu, nawet po wezwaniu, może skutkować sankcją w postaci niewypłacenia części dofinansowania lub zwrotu już wypłaconych środków.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 same zasady promocji dotyczą także małych projektów.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8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8147"/>
              </p:ext>
            </p:extLst>
          </p:nvPr>
        </p:nvGraphicFramePr>
        <p:xfrm>
          <a:off x="390803" y="1231716"/>
          <a:ext cx="11410394" cy="3908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0803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logo – logo Interreg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logo – logo Interreg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A8F04F2C-BB2B-454C-A5DA-DFA332AB1F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4" y="1928871"/>
            <a:ext cx="4281912" cy="106912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AFFA9B9-7443-463B-9D81-43AE47D84F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38" y="3621133"/>
            <a:ext cx="4444722" cy="1069121"/>
          </a:xfrm>
          <a:prstGeom prst="rect">
            <a:avLst/>
          </a:prstGeom>
        </p:spPr>
      </p:pic>
      <p:pic>
        <p:nvPicPr>
          <p:cNvPr id="19" name="Obrázek 18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0C9F89D6-AB19-41DB-A4F0-DA181CD615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69" y="1906212"/>
            <a:ext cx="4642807" cy="1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89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06383"/>
              </p:ext>
            </p:extLst>
          </p:nvPr>
        </p:nvGraphicFramePr>
        <p:xfrm>
          <a:off x="390803" y="1231716"/>
          <a:ext cx="11410394" cy="3908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0803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Nepovinné logo – logo programu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Nieobowiązkowe logo – logo programu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20" name="Grafický objekt 9">
            <a:extLst>
              <a:ext uri="{FF2B5EF4-FFF2-40B4-BE49-F238E27FC236}">
                <a16:creationId xmlns:a16="http://schemas.microsoft.com/office/drawing/2014/main" id="{8C55BAE0-FA08-411B-B380-05FFB8A64DC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8263" y="2799806"/>
            <a:ext cx="5155474" cy="12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1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3466"/>
              </p:ext>
            </p:extLst>
          </p:nvPr>
        </p:nvGraphicFramePr>
        <p:xfrm>
          <a:off x="390803" y="1231716"/>
          <a:ext cx="11410394" cy="4099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nástroje publicity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dočasný billboard/stálý billboard/pamětní desku (u projektů, jejichž celkové náklady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přesahují 100 000 EUR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plakát minimální velikosti A3 nebo elektronické zobrazovací zařízení (u projektů, jejichž celkové náklady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nepřesahují 100 000 EUR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webovou stránku nebo post na sociální síti (existují-li).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ostatní komunikační nástroje a aktivity spadají mezi nepovinné nástroje / volitelnou publicitu.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narzędzia promocji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tymczasowy billboard/stały billboard/płyta pamiątkowa (w przypadku projektów, których całkowite koszty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przekraczają 100 000 EUR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plakat w formacie co najmniej A3 lub elektroniczne urządzenie wyświetlające (w przypadku projektów, których całkowite koszty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przekraczają 100 000 EUR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strona internetowa lub post w mediach społecznościowych (jeśli takie istnieją).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pozostałe narzędzia i działania komunikacyjne są narzędziami nieobowiązkowymi / opcjonalną promocją.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8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79816"/>
              </p:ext>
            </p:extLst>
          </p:nvPr>
        </p:nvGraphicFramePr>
        <p:xfrm>
          <a:off x="390803" y="1231716"/>
          <a:ext cx="11410394" cy="2758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strategického významu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projektů strategického významu a projektů, jejichž celkové náklady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přesahují 5 000 000 EUR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příjemce povinně uspořádá komunikační akci a včas přizve zástupce Evropské komise a řídicího a národního orgánu. Do projektů strategického významu spadají např. všechny projekty typu „Fond malých projektů“ předkládané jednotlivými správci Fondu.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o znaczeniu strategicznym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projektów o znaczeniu strategicznym oraz projektów, których całkowite koszty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przekraczają 5 000 000 EUR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beneficjent zorganizuje obowiązkowo wydarzenie komunikacyjne i zaprosi z odpowiednim wyprzedzeniem przedstawicieli Komisji Europejskiej oraz instytucji zarządzającej i krajowej. Do projektów o znaczeniu strategicznym należą np. wszystkie projekty typu „Fundusz Małych Projektów" składane przez poszczególnych zarządzających Funduszem.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3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6" y="390803"/>
            <a:ext cx="10210052" cy="3969715"/>
          </a:xfrm>
        </p:spPr>
        <p:txBody>
          <a:bodyPr>
            <a:noAutofit/>
          </a:bodyPr>
          <a:lstStyle/>
          <a:p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Dobrá praxe</a:t>
            </a: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Dobre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praktyki</a:t>
            </a:r>
            <a:endParaRPr lang="cs-CZ" sz="3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81A4AA01-BFCB-405A-A7B4-62F9936B2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843" y="3896287"/>
            <a:ext cx="2475549" cy="5847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78F8E93-4C97-46EE-93F6-26DC77BE1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81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44" y="3461422"/>
            <a:ext cx="2571888" cy="1089326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Odkr</a:t>
            </a:r>
            <a:r>
              <a:rPr lang="pl-PL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yj</a:t>
            </a:r>
            <a:r>
              <a:rPr lang="pl-P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nieznane</a:t>
            </a:r>
            <a:endParaRPr lang="cs-CZ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38AD16-5308-4387-9328-C24E2F1500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03" y="1570501"/>
            <a:ext cx="7500257" cy="14824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19D96F-D5D7-4570-81AF-5E911045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0935" y="3264844"/>
            <a:ext cx="7500262" cy="1482482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CCD3C539-418C-4DBB-B607-C4DD4B1ADE9F}"/>
              </a:ext>
            </a:extLst>
          </p:cNvPr>
          <p:cNvSpPr txBox="1">
            <a:spLocks/>
          </p:cNvSpPr>
          <p:nvPr/>
        </p:nvSpPr>
        <p:spPr>
          <a:xfrm>
            <a:off x="8355866" y="1806644"/>
            <a:ext cx="2137963" cy="101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Nová destinace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289C2E4-6F1F-4F64-84BA-716B48637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 dirty="0">
                <a:solidFill>
                  <a:srgbClr val="00339A"/>
                </a:solidFill>
                <a:latin typeface="CIDFont+F3"/>
              </a:rPr>
              <a:t>PRIORITY</a:t>
            </a: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/ </a:t>
            </a:r>
            <a:r>
              <a:rPr lang="cs-CZ" sz="2400" b="1" i="0" u="none" strike="noStrike" baseline="0" dirty="0">
                <a:solidFill>
                  <a:srgbClr val="F18200"/>
                </a:solidFill>
                <a:latin typeface="CIDFont+F3"/>
              </a:rPr>
              <a:t>PRIORYTETY</a:t>
            </a: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90" y="194073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/</a:t>
            </a:r>
            <a:r>
              <a:rPr lang="pl-PL" sz="2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4" name="Obrázek 3" descr="Obsah obrázku text, různé, snímek obrazovky, barevné&#10;&#10;Popis byl vytvořen automaticky">
            <a:extLst>
              <a:ext uri="{FF2B5EF4-FFF2-40B4-BE49-F238E27FC236}">
                <a16:creationId xmlns:a16="http://schemas.microsoft.com/office/drawing/2014/main" id="{9D4A3507-407C-4021-97F4-CBFC36171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390" y="826851"/>
            <a:ext cx="10171209" cy="45526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45C86BC-1E8F-40B4-BA29-B1691ED348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9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90" y="194073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/</a:t>
            </a:r>
            <a:r>
              <a:rPr lang="pl-PL" sz="2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08C62E1-9226-44CF-968E-682D2DD4E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7330" y="854306"/>
            <a:ext cx="9518165" cy="43656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8DF8338-6CB2-4526-8145-18607A82B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2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0" y="1314735"/>
            <a:ext cx="5120640" cy="140597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Toulky</a:t>
            </a:r>
            <a:r>
              <a:rPr lang="pl-PL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pohraničím</a:t>
            </a:r>
            <a:b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Wędrówki po pograniczu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1E4D93E-DC61-4A84-ADBC-9D4D7AC59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0741" y="3220782"/>
            <a:ext cx="2162167" cy="6587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15F864-0CE3-42BB-9CE9-40413BF5E1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3407" y="4191624"/>
            <a:ext cx="2189501" cy="657706"/>
          </a:xfrm>
          <a:prstGeom prst="rect">
            <a:avLst/>
          </a:prstGeom>
        </p:spPr>
      </p:pic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C5694150-1AEE-4944-970D-02FA52788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9747" y="3711176"/>
            <a:ext cx="2433209" cy="54299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A53ADE7-A44E-40ED-B069-44E3BBC4A6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0131" y="3099179"/>
            <a:ext cx="3314440" cy="61199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5D7BE1D-4017-4935-82B0-B1EFED8488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2242" y="4168445"/>
            <a:ext cx="2628900" cy="680885"/>
          </a:xfrm>
          <a:prstGeom prst="rect">
            <a:avLst/>
          </a:prstGeom>
        </p:spPr>
      </p:pic>
      <p:sp>
        <p:nvSpPr>
          <p:cNvPr id="20" name="Nadpis 6">
            <a:extLst>
              <a:ext uri="{FF2B5EF4-FFF2-40B4-BE49-F238E27FC236}">
                <a16:creationId xmlns:a16="http://schemas.microsoft.com/office/drawing/2014/main" id="{65F917EC-24C8-495D-9219-2A6DBD88AE3E}"/>
              </a:ext>
            </a:extLst>
          </p:cNvPr>
          <p:cNvSpPr txBox="1">
            <a:spLocks/>
          </p:cNvSpPr>
          <p:nvPr/>
        </p:nvSpPr>
        <p:spPr>
          <a:xfrm>
            <a:off x="954490" y="346473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 /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3E2D98A-0A62-4CAE-BFBE-44E27CD975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0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20" name="Nadpis 6">
            <a:extLst>
              <a:ext uri="{FF2B5EF4-FFF2-40B4-BE49-F238E27FC236}">
                <a16:creationId xmlns:a16="http://schemas.microsoft.com/office/drawing/2014/main" id="{65F917EC-24C8-495D-9219-2A6DBD88AE3E}"/>
              </a:ext>
            </a:extLst>
          </p:cNvPr>
          <p:cNvSpPr txBox="1">
            <a:spLocks/>
          </p:cNvSpPr>
          <p:nvPr/>
        </p:nvSpPr>
        <p:spPr>
          <a:xfrm>
            <a:off x="954490" y="346473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 /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Obrázek 14" descr="Obsah obrázku text, snímek obrazovky, obrazovka, černá&#10;&#10;Popis byl vytvořen automaticky">
            <a:extLst>
              <a:ext uri="{FF2B5EF4-FFF2-40B4-BE49-F238E27FC236}">
                <a16:creationId xmlns:a16="http://schemas.microsoft.com/office/drawing/2014/main" id="{AC2D07C7-4E39-41E3-B633-7ED02380F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02" y="902287"/>
            <a:ext cx="6011672" cy="275389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4549D7F-9906-46A2-BF64-354B900CF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788" y="2240390"/>
            <a:ext cx="7429501" cy="31840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7422763-86BF-4327-95FB-5D51FE801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2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00339A"/>
                </a:solidFill>
                <a:latin typeface="CIDFont+F3"/>
              </a:rPr>
              <a:t>Kdo může žádat?/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Kto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może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wnioskować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Osvědčení k projektovému záměru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žadatel může v rámci průběžné výzvy předložit po celou dobu trvání této výzvy nejvíce 3 projektové záměry </a:t>
                      </a:r>
                    </a:p>
                    <a:p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(ať už v roli vedoucího partnera nebo projektového partnera).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dot. propozycji projektu 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wnioskodawca może w ramach naboru ciągłego złożyć w czasie całego okresu trwania danego naboru maksymalnie 3 propozycje projektowe (jako partner wiodący lub partner projektu).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5931</Words>
  <Application>Microsoft Office PowerPoint</Application>
  <PresentationFormat>Širokoúhlá obrazovka</PresentationFormat>
  <Paragraphs>896</Paragraphs>
  <Slides>64</Slides>
  <Notes>64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CIDFont+F3</vt:lpstr>
      <vt:lpstr>Inter</vt:lpstr>
      <vt:lpstr>Wingdings</vt:lpstr>
      <vt:lpstr>Motiv Office</vt:lpstr>
      <vt:lpstr>Worksheet</vt:lpstr>
      <vt:lpstr>Program Interreg  Česko – Polsko 2021-2027  Program Interreg  Czechy – Polska 2021-2027</vt:lpstr>
      <vt:lpstr>Prezentace aplikace PowerPoint</vt:lpstr>
      <vt:lpstr>Prezentace aplikace PowerPoint</vt:lpstr>
      <vt:lpstr>Programové území / Obszar wsparcia</vt:lpstr>
      <vt:lpstr>Jaké je podporované území? / Jaki jest obszar wsparcia?</vt:lpstr>
      <vt:lpstr>PRIORITY/ PRIORYTETY</vt:lpstr>
      <vt:lpstr>Kdo může žádat?/ Kto może wnioskować?</vt:lpstr>
      <vt:lpstr>Projektový záměr / Propozycja projektowa</vt:lpstr>
      <vt:lpstr>Projektový záměr / Propozycja projektowa</vt:lpstr>
      <vt:lpstr>ŽÁDOST O PODPORU/ WNIOSEK O DOFINASOWANIE</vt:lpstr>
      <vt:lpstr>PŘESHRANIČNÍ SPOLUPRÁCE V RÁMCI PROJEKTU/ WSPÓŁPRACA TRANSGRANICZNA W RAMACH PROJEKTU</vt:lpstr>
      <vt:lpstr>Zdroje financování / Źródła finansowania</vt:lpstr>
      <vt:lpstr>Zdroje financování / Źródła finansowania</vt:lpstr>
      <vt:lpstr>Rozpočet programu / Budżet programu</vt:lpstr>
      <vt:lpstr>Harmonogram výzev Harmonogram naborów</vt:lpstr>
      <vt:lpstr>Typy výzev Rodzaje naborów</vt:lpstr>
      <vt:lpstr>Proces předkládání žádostí Proces składania wniosku</vt:lpstr>
      <vt:lpstr>Harmonogram výzev Harmonogram naborów</vt:lpstr>
      <vt:lpstr>Průběžné výzvy Nabory w trybie otwartym</vt:lpstr>
      <vt:lpstr>Průběžné výzvy Nabory w trybie otwartym</vt:lpstr>
      <vt:lpstr>Prezentace aplikace PowerPoint</vt:lpstr>
      <vt:lpstr>Výzva - Integrovaný záchranný systém a životní prostředí Nabór - Zintegrowany system ratownictwa i środowisko</vt:lpstr>
      <vt:lpstr>Výzva - Integrovaný záchranný systém a životní prostředí Nabór - Zintegrowany system ratownictwa i środowisko</vt:lpstr>
      <vt:lpstr>Výzva - Integrovaný záchranný systém a životní prostředí Nabór - Zintegrowany system ratownictwa i środowisko</vt:lpstr>
      <vt:lpstr>Výzva - Integrovaný záchranný systém a životní prostředí Nabór - Zintegrowany system ratownictwa i środowisko</vt:lpstr>
      <vt:lpstr>Výzva - Integrovaný záchranný systém a životní prostředí Nabór - Zintegrowany system ratownictwa i środowisko</vt:lpstr>
      <vt:lpstr>Výzva - Cestovní ruch Nabór - Turystyka</vt:lpstr>
      <vt:lpstr>Výzva - Cestovní ruch Nabór - Turystyka</vt:lpstr>
      <vt:lpstr>Výzva - Cestovní ruch Nabór - Turystyka</vt:lpstr>
      <vt:lpstr>Výzva - Cestovní ruch Nabór - Turystyka</vt:lpstr>
      <vt:lpstr>Výzva - Cestovní ruch Nabór - Turystyka</vt:lpstr>
      <vt:lpstr>Výzva - Cestovní ruch Nabór - Turystyka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Spolupráce institucí a obyvatel Nabór - Współpraca instytucji i mieszkańców</vt:lpstr>
      <vt:lpstr>Výzva - Spolupráce institucí a obyvatel Nabór - Współpraca instytucji i mieszkańców</vt:lpstr>
      <vt:lpstr>Výzva - Spolupráce institucí a obyvatel Nabór - Współpraca instytucji i mieszkańców</vt:lpstr>
      <vt:lpstr>Výzva - Spolupráce institucí a obyvatel Nabór - Współpraca instytucji i mieszkańców</vt:lpstr>
      <vt:lpstr>Výzva - Spolupráce institucí a obyvatel Nabór - Współpraca instytucji i mieszkańców</vt:lpstr>
      <vt:lpstr>Zjednodušené metody vykazování (ZMV) Uproszczone metody rozliczania (UMR)</vt:lpstr>
      <vt:lpstr>Proč ZMV?   Dlaczego UMR?</vt:lpstr>
      <vt:lpstr>Základní nástroje ZMV Podstawowe instrumenty UMR</vt:lpstr>
      <vt:lpstr>Jednotkové mzdové náklady Stawki jednostkowe kosztów osobowych </vt:lpstr>
      <vt:lpstr>Jednotkové mzdové náklady Stawki jednostkowe kosztów osobowych </vt:lpstr>
      <vt:lpstr>Prezentace aplikace PowerPoint</vt:lpstr>
      <vt:lpstr>Paušální sazby u projektů do 200 000 EUR Stawki ryczałtowe w projektach do 200 000 euro</vt:lpstr>
      <vt:lpstr>Paušální sazby u projektů do 200 000 EUR Stawki ryczałtowe w projektach do 200 000 euro</vt:lpstr>
      <vt:lpstr>Povinná publicita  Obowiązkowa promocja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Dobrá praxe  Dobre praktyki</vt:lpstr>
      <vt:lpstr>Odkryj nieznane</vt:lpstr>
      <vt:lpstr>Projekty / Projekty</vt:lpstr>
      <vt:lpstr>Mapa / Mapa</vt:lpstr>
      <vt:lpstr>Toulky pohraničím Wędrówki po pograniczu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Mazur Przemysław</cp:lastModifiedBy>
  <cp:revision>159</cp:revision>
  <cp:lastPrinted>2023-02-02T05:44:40Z</cp:lastPrinted>
  <dcterms:created xsi:type="dcterms:W3CDTF">2022-05-17T16:22:05Z</dcterms:created>
  <dcterms:modified xsi:type="dcterms:W3CDTF">2023-02-02T12:15:50Z</dcterms:modified>
</cp:coreProperties>
</file>