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343" r:id="rId3"/>
    <p:sldId id="413" r:id="rId4"/>
    <p:sldId id="269" r:id="rId5"/>
    <p:sldId id="273" r:id="rId6"/>
    <p:sldId id="383" r:id="rId7"/>
    <p:sldId id="384" r:id="rId8"/>
    <p:sldId id="355" r:id="rId9"/>
    <p:sldId id="385" r:id="rId10"/>
    <p:sldId id="386" r:id="rId11"/>
    <p:sldId id="387" r:id="rId12"/>
    <p:sldId id="414" r:id="rId13"/>
    <p:sldId id="415" r:id="rId14"/>
    <p:sldId id="274" r:id="rId15"/>
    <p:sldId id="335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378" y="108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171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161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876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0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60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0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0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9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3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3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92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2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5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-pl.eu/prirucka-pro-zadatel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gif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hyperlink" Target="https://www.cz-pl.eu/pl/podrecznik-wnioskodawc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-pl.eu/prirucka-pro-zadatel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z-pl.eu/zamery/prihlaseni.htm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6197682B-104B-4EF1-B647-C63B3BBC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1432537"/>
            <a:ext cx="10916239" cy="1325563"/>
          </a:xfrm>
        </p:spPr>
        <p:txBody>
          <a:bodyPr>
            <a:normAutofit fontScale="90000"/>
          </a:bodyPr>
          <a:lstStyle/>
          <a:p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kumimoji="0" lang="cs-CZ" altLang="cs-CZ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Interreg</a:t>
            </a: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Česko – Polsko 2021-2027</a:t>
            </a: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Interreg </a:t>
            </a:r>
            <a:b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Czechy – Polska 2021-2027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57A804B7-7E85-4514-B0FC-1FD43D082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32551" y="4034332"/>
            <a:ext cx="2475549" cy="58477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217899F-B37E-4364-A1D7-DE1A3C2093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6876" y="3921496"/>
            <a:ext cx="2296611" cy="83565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099D737-95BB-45B1-B021-90732883A3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0808" y="4104886"/>
            <a:ext cx="2197018" cy="46887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D5BE585-1004-457A-A5EC-AC5B690B60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obdržení stanoviska JS k projektovému záměru může žadatel začít vyplňovat žádost o podporu. Za tímto účelem je nutné zřídit si účet na https://mseu.mssf.cz a vyplnit všechny nezbytné identifikační údaje.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pomocí monitorovacího systému v elektronické podobě. Předložení žádosti vyžaduje její podepsání kvalifikovaným elektronickým podpisem zástupce vedoucího partnera. Všichni příjemci jsou povinni mít kvalifikovaný elektronický podpis ve všech fázích projektového cyklu.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 s žádostí o podporu je třeba doložit veškeré povinné přílohy. Podrobné informace k vyplnění jednotlivých příloh se nachází v příloze č. 11 příručky (pro české partnery) a příloze č. 12 příručky (pro polské partnery).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Změna v novém programu: samostatný generátor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otrzymaniu opinii WS do propozycji projektowej, wnioskodawca może przystąpić do wypełniania wniosku o dofinansowanie. W tym celu konieczne jest założenie konta na 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https://mseu.mssf.cz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wypełnienie wszystkich niezbędnych danych identyfikacyjnych.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 się za pomocą systemu monitorującego w wersji elektronicznej. Do złożenia wniosku niezbędne jest podpisanie go kwalifikowanym podpisem elektronicznym. Wszyscy beneficjenci są zobowiązani do posiadania kwalifikowalnego podpisu elektronicznego niezbędnego do realizacji i rozliczania projektu.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wniosku o dofinansowanie należy dołączyć wszystkie załączniki obowiązkowe. Szczegółowe informacje dotyczące wypełniania poszczególnych załączników znajdują się w załączniku podręcznika nr 11 (dla partnerów czeskich) i załączniku nr 12 podręcznika (dla partnerów polskich).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Zmiana w nowym Programie: osobny generator dotyczący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budżetu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ŽÁDOST O PODPORU</a:t>
            </a:r>
            <a:r>
              <a:rPr lang="cs-CZ" sz="2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dirty="0">
                <a:solidFill>
                  <a:srgbClr val="FF6600"/>
                </a:solidFill>
                <a:latin typeface="Arial" charset="0"/>
                <a:cs typeface="Arial" charset="0"/>
              </a:rPr>
              <a:t>WNIOSEK O DOFINASOWANIE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5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Kritéria přeshraniční spolupráce: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příprava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realizace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společné spolufinancování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společný personál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mohl být projekt doporučen k financování z programu, musí splnit min. tři ze čtyř kritérií spolupráce. Vždy musí být splněna kritéria společné přípravy a společné realizace. Dále musí být splněno alespoň jedno z kritérií společného personálu či společného financování.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Společný projekt musí mít dopad na programové území po obou stranách hranice a přinášet užitek obyvatelům podporovaného území.</a:t>
                      </a: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Kryteria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współpracy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transgranicznej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realizacja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dofinansowanie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projekt mógł zostać rekomendowany do dofinansowania z programu musi spełnić minimalnie trzy z czterech kryteriów współpracy. Zawsze muszą być spełnione kryteria wspólnego przygotowania oraz wspólnej realizacji projektu. Ponadto musi być spełnione jedno z kryteriów wspólnego personelu lub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wspólnego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finansowania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 projekt musi mieć oddziaływanie na obszarze programu po obu stronach granicy i przynosić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korzyści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mieszkańcom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obszaru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400" b="1" dirty="0">
                <a:solidFill>
                  <a:srgbClr val="000099"/>
                </a:solidFill>
                <a:latin typeface="Arial" charset="0"/>
                <a:cs typeface="Arial" charset="0"/>
              </a:rPr>
              <a:t>PŘESHRANIČNÍ SPOLUPRÁCE V RÁMCI PROJEKTU</a:t>
            </a:r>
            <a:r>
              <a:rPr lang="cs-CZ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pl-PL" sz="1400" b="1" dirty="0">
                <a:solidFill>
                  <a:srgbClr val="FF6600"/>
                </a:solidFill>
                <a:latin typeface="Arial" charset="0"/>
                <a:cs typeface="Arial" charset="0"/>
              </a:rPr>
              <a:t>WSPÓŁPRACA TRANSGRANICZNA W RAMACH PROJEKTU</a:t>
            </a:r>
            <a:endParaRPr lang="cs-CZ" sz="1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49902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Výše spolufinancování z EFRR činí 80 %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Čeští partneři mohou dále žádat o příspěvek ze státního rozpočtu České republiky ve výši 0-20 % </a:t>
                      </a:r>
                      <a:b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(dle typu subjektu)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Státní rozpočet Polské republiky nevratný příspěvek neposkytuje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Wysokość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dofinansowania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EFRR jest 80%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Czescy partnerzy mogą również wnioskować o dofinansowanie z budżetu państwa Republiki Czeskiej w wysokości 0-20% (w zależności od rodzaju podmiotu)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 państwa Republiki Polskiej nie przewiduje dofinansowania projektów standardowych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Zdroje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financování 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 finansowania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28931"/>
              </p:ext>
            </p:extLst>
          </p:nvPr>
        </p:nvGraphicFramePr>
        <p:xfrm>
          <a:off x="394283" y="937443"/>
          <a:ext cx="11406914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MFiPR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poskytuje půjčky polským nevládním neziskovým organizacím, tzn. nevládním neziskovým organizace podle čl. 3 bod 2 zákona ze dne 24. 4. 2003 O veřejně prospěšné činnosti a dobrovolnictví, sdružování územních samosprávných celků a ESÚS.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Finanční podporu mohou získat: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projekty v programech Interreg 2021-2027 jiné než Fond malých projektů (FMP) -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maximálně 50 % spolufinancování EFRR tohoto příjemce,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Projekty FMP v programech Interreg 2021-2027 neřízených Polskem -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maximálně 10 % spolufinancování EFRR tohoto příjemce na náklady na řízení v projektu FMP.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MFiPR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udziela pożyczek dla polskich organizacji pozarządowych tj. </a:t>
                      </a: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organizacji pozarządowych zgodnie z art. 3 ust. 2 ustawy z dnia 24 kwietnia 2003 r. o działalności pożytku publicznego i wolontariacie, stowarzyszeniom jednostek samorządu terytorialnego oraz EUWT </a:t>
                      </a: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Dla kogo wsparcie: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inne niż Fundusz Małych Projektów (FMP) - </a:t>
                      </a:r>
                      <a:r>
                        <a:rPr lang="pl-PL" sz="1800" b="1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50% kwoty planowanego dofinansowania z EFRR tego beneficjenta</a:t>
                      </a: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FMP w programach Interreg 2021-2027, którymi nie zarządza Polska - </a:t>
                      </a:r>
                      <a:r>
                        <a:rPr lang="pl-PL" sz="1800" b="1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10% kwoty planowanego dofinansowania z EFRR tego beneficjenta na koszty zarządzania w projekcie FMP.</a:t>
                      </a:r>
                      <a:endParaRPr lang="pl-PL" sz="1800" b="0" i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Zdroje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financování 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 finansowania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>
            <a:normAutofit/>
          </a:bodyPr>
          <a:lstStyle/>
          <a:p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Rozpočet programu /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Budżet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programu</a:t>
            </a:r>
            <a:endParaRPr lang="cs-CZ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59D6704-77C1-4537-A3D8-DB24E0FEE905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840378"/>
          <a:ext cx="11410394" cy="3961705"/>
        </p:xfrm>
        <a:graphic>
          <a:graphicData uri="http://schemas.openxmlformats.org/drawingml/2006/table">
            <a:tbl>
              <a:tblPr firstRow="1" bandRow="1"/>
              <a:tblGrid>
                <a:gridCol w="6386006">
                  <a:extLst>
                    <a:ext uri="{9D8B030D-6E8A-4147-A177-3AD203B41FA5}">
                      <a16:colId xmlns:a16="http://schemas.microsoft.com/office/drawing/2014/main" val="3602327075"/>
                    </a:ext>
                  </a:extLst>
                </a:gridCol>
                <a:gridCol w="2157961">
                  <a:extLst>
                    <a:ext uri="{9D8B030D-6E8A-4147-A177-3AD203B41FA5}">
                      <a16:colId xmlns:a16="http://schemas.microsoft.com/office/drawing/2014/main" val="797055923"/>
                    </a:ext>
                  </a:extLst>
                </a:gridCol>
                <a:gridCol w="2866427">
                  <a:extLst>
                    <a:ext uri="{9D8B030D-6E8A-4147-A177-3AD203B41FA5}">
                      <a16:colId xmlns:a16="http://schemas.microsoft.com/office/drawing/2014/main" val="1850216122"/>
                    </a:ext>
                  </a:extLst>
                </a:gridCol>
              </a:tblGrid>
              <a:tr h="110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cs-CZ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Priorita / </a:t>
                      </a:r>
                      <a:r>
                        <a:rPr lang="cs-CZ" sz="24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sz="24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riorytet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Podíl v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Udział</a:t>
                      </a:r>
                      <a:r>
                        <a:rPr lang="en-GB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Alokace z ERDF/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Alokacja</a:t>
                      </a: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EFRR</a:t>
                      </a:r>
                      <a:endParaRPr lang="cs-CZ" sz="18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mil./</a:t>
                      </a:r>
                      <a:r>
                        <a:rPr lang="cs-CZ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EUR)</a:t>
                      </a:r>
                      <a:endParaRPr lang="cs-CZ" sz="18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92792"/>
                  </a:ext>
                </a:extLst>
              </a:tr>
              <a:tr h="63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IZS a životní prostředí </a:t>
                      </a:r>
                      <a:r>
                        <a:rPr lang="cs-CZ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Zintegrowany system ratownictwa </a:t>
                      </a:r>
                      <a:r>
                        <a:rPr lang="cs-CZ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oraz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środowisko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79192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66,867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8154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36,777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323"/>
                  </a:ext>
                </a:extLst>
              </a:tr>
              <a:tr h="63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Spolupráce institucí a obyvatel 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instytucji i mieszkańców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33,434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7771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6,687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3989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 / 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167,169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27652"/>
                  </a:ext>
                </a:extLst>
              </a:tr>
            </a:tbl>
          </a:graphicData>
        </a:graphic>
      </p:graphicFrame>
      <p:pic>
        <p:nvPicPr>
          <p:cNvPr id="16" name="Obrázek 15">
            <a:extLst>
              <a:ext uri="{FF2B5EF4-FFF2-40B4-BE49-F238E27FC236}">
                <a16:creationId xmlns:a16="http://schemas.microsoft.com/office/drawing/2014/main" id="{2FBE89DB-98E5-4822-AD08-BFEEFCCBED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0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159391"/>
            <a:ext cx="114522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OSTRAVA, 11. 1. 2023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784034"/>
            <a:ext cx="11452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</a:t>
            </a:r>
            <a:r>
              <a:rPr lang="cs-CZ" sz="88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cz-pl.eu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/>
          <a:lstStyle/>
          <a:p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Programové území / </a:t>
            </a:r>
            <a:r>
              <a:rPr kumimoji="0" lang="p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Obszar wsparcia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34BCC3C-3ADC-4EE8-8145-54AE44AAA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11" y="890026"/>
            <a:ext cx="6873768" cy="485704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47DC44A-3D4A-41DE-848E-2FB8A8919F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Všechny dopady a aktivity by měly být realizované v podporovaném území.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Sídlo projektového partnera může být mimo toto území, nezbytné je však, aby dopad aktivit vždy směřoval do podporovaného území. To je tvořeno regiony NUTS 3, které představuje 5 českých krajů: Liberecký, Královéhradecký, Pardubický, Olomoucký a Moravskoslezský; a 6 polských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podregionů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Bielski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Rybnicki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(Slezské vojvodství),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Jeleniogórski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Wałbrzyski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(Dolnoslezské vojvodství),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Nyski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Opolski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(Opolské vojvodství).</a:t>
                      </a:r>
                    </a:p>
                    <a:p>
                      <a:endParaRPr lang="cs-CZ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Podrobnosti najdete v 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Příručce pro žadatele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Oddziaływanie i działania powinny być realizowane na obszarze objętym wsparciem.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Siedziba partnera projektu może znajdować się poza tym obszarem, ale konieczne jest, aby oddziaływanie działań zawsze było kierowane na obszar objęty wsparciem. Ten tworzą regiony NUTS 3, w ramach której znajduje się 5 czeskich krajów: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Liberecki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Královéhradecki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Pardubicki, Ołomuniecki i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Morawskośląski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 oraz 6 polskich podregionów: bielski i rybnicki (woj. śląskie), jeleniogórski i wałbrzyski (województwo dolnośląskie), nyski i opolski (województwo opolskie).</a:t>
                      </a:r>
                    </a:p>
                    <a:p>
                      <a:endParaRPr lang="pl-PL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Szczegółowe informacje znajdują się w 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Podręczniku Wnioskodawcy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i="0" dirty="0">
                <a:solidFill>
                  <a:srgbClr val="003399"/>
                </a:solidFill>
                <a:effectLst/>
                <a:latin typeface="Inter"/>
              </a:rPr>
              <a:t>Jaké je podporované území? / 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Jaki jest obszar wsparcia?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1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1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Integrovaný záchranný systém a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životní prostředí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2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Cestovní ruch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3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Doprava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Spolupráce institucí a obyvatel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5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Podnikání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Zintegrowany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system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ratownictwa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Środowisko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Transport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mieszkańców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Przedsiębiorczość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i="0" u="none" strike="noStrike" baseline="0" dirty="0">
                <a:solidFill>
                  <a:srgbClr val="00339A"/>
                </a:solidFill>
                <a:latin typeface="CIDFont+F3"/>
              </a:rPr>
              <a:t>PRIORITY</a:t>
            </a:r>
            <a:r>
              <a:rPr lang="cs-CZ" sz="2400" b="1" i="0" dirty="0">
                <a:solidFill>
                  <a:srgbClr val="003399"/>
                </a:solidFill>
                <a:effectLst/>
                <a:latin typeface="Inter"/>
              </a:rPr>
              <a:t>/ </a:t>
            </a:r>
            <a:r>
              <a:rPr lang="cs-CZ" sz="2400" b="1" i="0" u="none" strike="noStrike" baseline="0" dirty="0">
                <a:solidFill>
                  <a:srgbClr val="F18200"/>
                </a:solidFill>
                <a:latin typeface="CIDFont+F3"/>
              </a:rPr>
              <a:t>PRIORYTETY</a:t>
            </a:r>
            <a:endParaRPr lang="cs-CZ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5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9090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lze předkládat pouze partnerské projekty se zapojením alespoň jednoho českého a jednoho polského partnera. Maximální počet projektových partnerů není omezen. Výjimkou jsou Evropská seskupení pro územní spolupráci, která mohou žádat samostatně.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Podrobné informace o způsobilosti subjektů na české a polské straně najdete v přílohách č. 2 a 3 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Příručky pro žadatele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Partneři si mezi sebou zvolí vedoucího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projektového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partnera,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který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celkovou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odpovědnost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za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projektu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POZOR: 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 nemohou předkládat fyzické osoby a soukromé podnikatelské subjekty.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można składać tylko projekty partnerskie, w których uczestniczy co najmniej jeden czeski i jeden polski partner. Maksymalna liczba partnerów projektu nie jest ograniczona. Wyjątkiem są Europejskie Ugrupowania Współpracy Terytorialnej, które mogą wnioskować samodzielnie.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Szczegółowe informacje dotyczące kwalifikowalności podmiotów po stronie czeskiej i polskiej znajdują się w Załącznikach nr 2 i 3 Podręcznika Wnioskodawcy.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wybierają spośród siebie Partnera Wiodącego projektu,</a:t>
                      </a:r>
                    </a:p>
                    <a:p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który ponosi całkowitą odpowiedzialność za realizację projektu.</a:t>
                      </a:r>
                    </a:p>
                    <a:p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UWAGA: 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Wniosków nie mogą składać osoby fizyczne oraz prywatne podmioty gospodarcze.</a:t>
                      </a: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dirty="0">
                <a:solidFill>
                  <a:srgbClr val="00339A"/>
                </a:solidFill>
                <a:latin typeface="CIDFont+F3"/>
              </a:rPr>
              <a:t>Kdo může žádat?/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Kto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może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wnioskować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1214814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vyhlášené výzvy předkládají projektoví partneři nejprve tzv. projektový záměr, ke kterému obdrží od JS stanovisko, jež má doporučující charakter. Teprve poté mohou předložit ve stanoveném termínu společnou žádost o podporu vč. požadovaných příloh.</a:t>
                      </a:r>
                    </a:p>
                    <a:p>
                      <a:endParaRPr lang="cs-CZ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Projektoví partneři musí elektronicky předložit projektový záměr tak, že vyplní příslušný formulář na webových stránkách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nahrají Prohlášení k projektovému záměru podepsané osobami oprávněnými jednat za jednotlivé partnery.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ogłoszonego naboru partnerzy projektu składają najpierw tzw. propozycję projektową, do której otrzymają stanowisko WS, które ma charakter rekomendacyjny. Dopiero potem mogą w ustalonym terminie złożyć wspólny wniosek o dofinasowanie wraz z wymaganymi załącznikami.</a:t>
                      </a:r>
                    </a:p>
                    <a:p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są zobowiązani do złożenia drogą elektroniczną propozycji projektowej poprzez wypełnienie odpowiedniego formularza na stronie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oraz wgranie podpisanego przez osoby upoważnione do reprezentowania poszczególnych partnerów Oświadczenia do propozycji projektu.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1214814"/>
          <a:ext cx="11406914" cy="423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Projektový záměr musí: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obsahovat 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Osvědčení k projektovému záměru 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podepsané všemi partnery projektu (osobou /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osobami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oprávněnými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zastupování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nebo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osobou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osobami k podpisu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zplnomocněnými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vč. předložení plné moci); příloha č. 10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dvojjazyčně – v češtině a v polštině (obě jazykové verze stejného znění);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celý – tj. musí být vyplněna všechna pole formuláře: název projektu, partneři projektu, popis projektu, klíčové aktivity projektu, výstupové a výsledkové indikátory, rozpočet, atd.</a:t>
                      </a:r>
                    </a:p>
                    <a:p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Každý žadatel může v rámci průběžné výzvy předložit po celou dobu trvání této výzvy nejvíce 3 projektové záměry </a:t>
                      </a:r>
                    </a:p>
                    <a:p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(ať už v roli vedoucího partnera nebo projektového partnera).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Propozycja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projektowa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zawierać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Oświadczenie dot. propozycji projektu 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podpisane przez wszystkich partnerów projektu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(osobę/osoby statutowo upoważnione do zaciągania zobowiązań lub osoby przez nie upoważnione, w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tym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pełnomocnictwa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-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nr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dwujęzycznie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po polsku i po czesku (obie wersje językowe jednobrzmiące);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w całości – tj. wszystkie pola formularza muszą być wypełnione: nazwę projektu, partnerów projektu, opis projektu, działania kluczowe projektu, wskaźniki rezultatu i produktu, budżet, itd.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Każdy wnioskodawca może w ramach naboru ciągłego złożyć w czasie całego okresu trwania danego naboru maksymalnie 3 propozycje projektowe (jako partner wiodący lub partner projektu).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7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1731</Words>
  <Application>Microsoft Office PowerPoint</Application>
  <PresentationFormat>Širokoúhlá obrazovka</PresentationFormat>
  <Paragraphs>188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CIDFont+F3</vt:lpstr>
      <vt:lpstr>Inter</vt:lpstr>
      <vt:lpstr>Wingdings</vt:lpstr>
      <vt:lpstr>Motiv Office</vt:lpstr>
      <vt:lpstr>Program Interreg  Česko – Polsko 2021-2027  Program Interreg  Czechy – Polska 2021-2027</vt:lpstr>
      <vt:lpstr>Prezentace aplikace PowerPoint</vt:lpstr>
      <vt:lpstr>Prezentace aplikace PowerPoint</vt:lpstr>
      <vt:lpstr>Programové území / Obszar wsparcia</vt:lpstr>
      <vt:lpstr>Jaké je podporované území? / Jaki jest obszar wsparcia?</vt:lpstr>
      <vt:lpstr>PRIORITY/ PRIORYTETY</vt:lpstr>
      <vt:lpstr>Kdo může žádat?/ Kto może wnioskować?</vt:lpstr>
      <vt:lpstr>Projektový záměr / Propozycja projektowa</vt:lpstr>
      <vt:lpstr>Projektový záměr / Propozycja projektowa</vt:lpstr>
      <vt:lpstr>ŽÁDOST O PODPORU/ WNIOSEK O DOFINASOWANIE</vt:lpstr>
      <vt:lpstr>PŘESHRANIČNÍ SPOLUPRÁCE V RÁMCI PROJEKTU/ WSPÓŁPRACA TRANSGRANICZNA W RAMACH PROJEKTU</vt:lpstr>
      <vt:lpstr>Zdroje financování / Źródła finansowania</vt:lpstr>
      <vt:lpstr>Zdroje financování / Źródła finansowania</vt:lpstr>
      <vt:lpstr>Rozpočet programu / Budżet programu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Vejrosta Daniel</cp:lastModifiedBy>
  <cp:revision>150</cp:revision>
  <cp:lastPrinted>2022-09-23T05:33:22Z</cp:lastPrinted>
  <dcterms:created xsi:type="dcterms:W3CDTF">2022-05-17T16:22:05Z</dcterms:created>
  <dcterms:modified xsi:type="dcterms:W3CDTF">2023-01-20T11:56:41Z</dcterms:modified>
</cp:coreProperties>
</file>