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3" r:id="rId2"/>
    <p:sldId id="269" r:id="rId3"/>
    <p:sldId id="428" r:id="rId4"/>
    <p:sldId id="420" r:id="rId5"/>
    <p:sldId id="421" r:id="rId6"/>
    <p:sldId id="422" r:id="rId7"/>
    <p:sldId id="423" r:id="rId8"/>
    <p:sldId id="427" r:id="rId9"/>
    <p:sldId id="424" r:id="rId10"/>
    <p:sldId id="425" r:id="rId11"/>
    <p:sldId id="426" r:id="rId12"/>
    <p:sldId id="414" r:id="rId13"/>
    <p:sldId id="416" r:id="rId14"/>
    <p:sldId id="415" r:id="rId15"/>
    <p:sldId id="417" r:id="rId16"/>
    <p:sldId id="418" r:id="rId17"/>
    <p:sldId id="419" r:id="rId18"/>
    <p:sldId id="270" r:id="rId19"/>
    <p:sldId id="273" r:id="rId20"/>
    <p:sldId id="345" r:id="rId21"/>
    <p:sldId id="346" r:id="rId22"/>
    <p:sldId id="347" r:id="rId23"/>
    <p:sldId id="335" r:id="rId2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300" y="102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78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97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66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096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666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174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15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0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3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91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497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71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728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0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5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1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2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87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75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1671391"/>
            <a:ext cx="114522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PŘESHRANIČNÍ PARTNERSTVÍ</a:t>
            </a:r>
          </a:p>
          <a:p>
            <a:pPr algn="ctr"/>
            <a:r>
              <a:rPr lang="pl-PL" sz="28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PARTNERSTWO TRANSGRANICZNE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Přidaná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hodnota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realizace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Příspěvek projektu k propojování příhraničí.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Dopad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 na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obě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strany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hranice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(cílové skupiny projektu).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Šíře dopadu projektu ve společném území.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Udržitelnost přeshraničního dopadu.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Wartość dodana wspólnej realizacji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projektu na integrację pogranicza.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projektu na obie strony granicy (grupy docelowe projektu).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Znaczenie wpływu projektu we wspólnym obszarze.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Trwałość wpływu transgranicznego.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dopad – hodnocení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Wpływ transgraniczny - ocena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3" y="1525551"/>
            <a:ext cx="8507415" cy="192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Přeshraniční spolupráce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7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72566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příprava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personál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financování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przygotowanie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 realizacja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 personel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 finansowanie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příprava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je podíl partnerů na společné přípravě projektu patrný z projektového záměru, projektové žádosti a jejích příloh (např. podíl úkolů jednotlivých partnerů, kvalita překladů, popis komunikace mezi partnery)?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przygotowanie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udział partnerów we wspólnym przygotowaniu projektu wynika z treści propozycji projektowej, wniosku projektowego i załączników (co jest odzwierciedlone np. w podziale zadań między partnerów, w jakości tłumaczenia, opisie komunikacji między partnerami)?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16142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popisuje projektová žádost koordinaci aktivit partnerů?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Vyplývá z projektové žádosti aktivní podíl partnerů na činnostech partnerů z druhé strany hranice?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odpovídá charakteru projektu míra zapojení partnerů do realizace aktivit?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realizacja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wniosek opisuje koordynację działań partnerów?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Czy z wniosku projektowego wynika aktywny udział partnerów w działaniach partnerów z drugiej strony granicy?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poziom zaangażowania partnerów </a:t>
                      </a:r>
                      <a:b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realizację działań odpowiada charakterowi projektu?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8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785867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personál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jsou aktivity v projektu zajišťovány přímo personálem partnerů?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je v žádosti vysvětlen způsob spolupráce personálu partnerů při realizaci projektu?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personel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zadania w projekcie są wykonywane bezpośrednio przez własny personel partnerów?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wniosek wyjaśnia sposób współpracy personelu partnerów przy realizacji projektu?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14740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financování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splněno, pokud činí podíl partnera/ů z každého státu alespoň 10 % celkových způsobilých výdajů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Wspólne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finansowanie projektu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uważane jest za spełnione przy założeniu, że udział partnera/-ów z każdego kraju wynosi co najmniej 10 % całkowitych wydatków kwalifikowalnych</a:t>
                      </a: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73124"/>
              </p:ext>
            </p:extLst>
          </p:nvPr>
        </p:nvGraphicFramePr>
        <p:xfrm>
          <a:off x="394283" y="937443"/>
          <a:ext cx="11406914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Hledejte partnera, s kterým se vám bude dobře spolupracovat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Setkávejte se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při přípravě i během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Komunikujte spolu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během přípravy i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Učte se jazyk partnera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pl-PL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zukajcie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partnera, z którym będzie się Wam dobrze współpracować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Spotykajcie się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 przygotowaniu i w trakcie 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Komunikujcie się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 trakcie przygotowania i 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Uczcie się języka partnera</a:t>
                      </a: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Tipy pro dobrou spolupráci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Wskazówki dotyczące dobrej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współpracy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3" y="1525551"/>
            <a:ext cx="8507415" cy="340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Role vedoucího partnera v projektovém cyklu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" sz="4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Rola partnera wiodącego </a:t>
            </a: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 cyklu </a:t>
            </a:r>
            <a:r>
              <a:rPr kumimoji="0" 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projektowym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98939"/>
              </p:ext>
            </p:extLst>
          </p:nvPr>
        </p:nvGraphicFramePr>
        <p:xfrm>
          <a:off x="390803" y="1280410"/>
          <a:ext cx="11410394" cy="4231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Příprava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Příprava projektové žádosti se všemi potřebnými přílohami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Konzultace s Řídícím orgánem/Společným sekretariátem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Příprava dohody o partnerství v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Odvolání v průběhu procesu hodnocení projektové žádosti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 projektové žádosti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 wniosku projektowego wraz ze wszystkimi niezbędnymi załącznikami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Konsultacje z Instytucją Zarządzającą/Wspólnym Sekretariatem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 umowy partnerstwa projektowego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Odwołania w procesie oceny wniosku projektowego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Podpisanie wniosku projektowego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 vedoucího partnera 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Zadania partnera wiodącego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/>
          <a:lstStyle/>
          <a:p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 území / </a:t>
            </a: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Obszar wsparcia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4BCC3C-3ADC-4EE8-8145-54AE44AA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11" y="890026"/>
            <a:ext cx="6873768" cy="485704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47DC44A-3D4A-41DE-848E-2FB8A8919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4706"/>
              </p:ext>
            </p:extLst>
          </p:nvPr>
        </p:nvGraphicFramePr>
        <p:xfrm>
          <a:off x="390803" y="1280410"/>
          <a:ext cx="11410394" cy="3850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Realizace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Smlouva o projektu (změny projektu)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 o platbu - platby partnerům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Koordinace všech projektových činností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Monitorování průběhu projektu (cíle, činnosti, indikátory)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Společná propagace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Realizacja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Umowa o dofinansowanie projektu (zmiany projektu)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Wnioski o płatność – płatności dla partnerów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Koordynacja wszystkich działań projektowych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Nadzór nad postępem prac w toku realizacji projektu (cele, działania, wskaźniki)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 promocja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 vedoucího partnera 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Zadania partnera wiodącego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2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275"/>
              </p:ext>
            </p:extLst>
          </p:nvPr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Ukončení a udržitelnost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Dosažení plánovaných cílů, indikátorů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Závěrečné žádosti o platbu - platby partnerům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Udržitelnost projektu = výsledky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Zakończenie projektu i jego trwałość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Osiągnięcie zakładanych celów, wskaźników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Wnioski o płatność końcową – płatności dla partnerów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Trwałość projektu = rezultaty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 vedoucího partnera 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Zadania partnera wiodącego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1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Komunikace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úspěch při dosahování cíle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Komunikacja</a:t>
                      </a: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sukces w </a:t>
                      </a:r>
                      <a:r>
                        <a:rPr kumimoji="0" lang="cs-CZ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osiągnięciu</a:t>
                      </a: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celu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 vedoucího partnera 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Zadania partnera wiodącego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7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3" y="1525551"/>
            <a:ext cx="89559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cs-CZ" sz="48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Dobrý přeshraniční projekt </a:t>
            </a:r>
            <a:r>
              <a:rPr lang="pl-PL" sz="48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Dobry projekt transgraniczny 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2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178951"/>
              </p:ext>
            </p:extLst>
          </p:nvPr>
        </p:nvGraphicFramePr>
        <p:xfrm>
          <a:off x="260060" y="937443"/>
          <a:ext cx="11610362" cy="3977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0341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0695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Společný, založený na partnerství subjektů CZ a PL.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Tematicky konzistentní.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Vysoká úroveň přeshraniční spolupráce partnerů.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Aktivity se doplňují, nejsou zrcadlové.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Dosažené efekty by měly být lepší než v případě jednotlivých individuálních projektů, realizovaných pouze na jedné straně hranice.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Měly by sloužit cílovým skupinám na obou stranách hranice.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Wspólny, oparty na partnerstwie subiektów CZ i PL.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Spójny tematycznie.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Wysoki poziom współpracy transgranicznej partnerów.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się uzupełniają, nie są lustrzane.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Osiągane efekty powinny być lepsze, niż w przypadku projektów indywidualnych, realizowanych tylko po jednej stronie granicy.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Powinien służyć grupom docelowym po obu stronach granicy.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Dobrý přeshraniční projekt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Dobry projekt transgraniczny 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Základem dobrého přeshraničního projektu je tematické propojení.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téma by mělo být blízké všem partnerům projektu.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potenciál, společný problém, společný zájem.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začíná nalezením partnera, s nimž nás spojuje společné téma.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Filarem dobrego projektu transgranicznego jest spójność tematyczna.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temat powinien być charakterystyczny dla wszystkich partnerów projektu.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potencjał, wspólny problem, wspólny interes.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rozpoczyna się od znalezienia partnera, z którym łączy nas wspólny temat.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Tematické propojení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Spójność tematyczna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Aktivity by neměly mít zrcadlový charakter.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Aktivity by se měly doplňovat.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Dosahované výsledky jsou lepší, než v případě aktivit realizovaných samostatně na jedné straně hranice.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Cílová skupina je rozsáhlejší.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Działania nie powinny mieć lustrzanego charakteru.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Działania powinny się uzupełniać.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Osiągane efekty są lepsze, niż w przypadku działań indywidualnych po jednej stronie granicy.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Grupa docelowa jest szersza.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Doplňující se aktivity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Uzupełniające się działania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992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by měl mít dopad na cílové skupiny na obou stranách hranice.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Všechny prvky projektu by měly mít vliv na cílové skupiny na obou stranách hranice.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Ve výjimečných situacích projekt může mít vliv na cílové skupiny na jedné straně hranice – v takovém případě aktivity jsou na jedné straně a cílové skupiny na straně druhé.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Přínos aktivit pro cílové skupiny na druhé straně hranice určuje přeshraniční dopad (efekt)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powinien oddziaływać na grupy docelowe po obu stronach granicy.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Wszystkie elementy projektu powinny oddziaływać na grupy docelowe po obu stronach granicy.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 wyjątkowych sytuacjach projekt może mieć wpływ na grupy docelowe po jednej stronie granicy – w takim przypadku działania po jednej stronie a grupy docelowe po drugiej.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Korzyści, które działania przynoszą grupom docelowym po drugiej stronie granicy, określają wpływ (efekt) transgraniczny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Cílová skupina 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Grupa docelowa 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3" y="1525551"/>
            <a:ext cx="8507415" cy="192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Přeshraniční dopad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Wpływ transgraniczny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0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 programu INTERREG musí mít každý projekt přeshraniční dopad (efekt).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Na přeshraniční dopad projektu je zaměřená zvláštní část hodnocení v rámci procesu hodnocení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Přeshraniční dopad projektu je vyžadován a monitorován v průběhu celé realizace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Přeshraniční dopad by měl být trvalý, jeho udržitelnost je rovněž předmětem hodnocení v rámci procesu hodnocení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Każdy projekt realizowany w Programie INTERREG musi mieć wpływ (efekt) transgraniczny.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transgraniczny projektu podlega osobnej ocenie podczas procesu oceny projektu.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transgraniczny projektu jest wymagany i monitorowany podczas całej realizacji projektu.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Efekt transgraniczny powinien być trwały, a jego trwałość jest również oceniana podczas procesu oceny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dopad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Wpływ transgraniczny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889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1302</Words>
  <Application>Microsoft Office PowerPoint</Application>
  <PresentationFormat>Širokoúhlá obrazovka</PresentationFormat>
  <Paragraphs>284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Programové území / Obszar wsparcia</vt:lpstr>
      <vt:lpstr>Prezentace aplikace PowerPoint</vt:lpstr>
      <vt:lpstr>Dobrý přeshraniční projekt / Dobry projekt transgraniczny </vt:lpstr>
      <vt:lpstr>Tematické propojení  / Spójność tematyczna</vt:lpstr>
      <vt:lpstr>Doplňující se aktivity / Uzupełniające się działania</vt:lpstr>
      <vt:lpstr>Cílová skupina  / Grupa docelowa </vt:lpstr>
      <vt:lpstr>Prezentace aplikace PowerPoint</vt:lpstr>
      <vt:lpstr>Přeshraniční dopad / Wpływ transgraniczny</vt:lpstr>
      <vt:lpstr>Přeshraniční dopad – hodnocení / Wpływ transgraniczny - ocena</vt:lpstr>
      <vt:lpstr>Prezentace aplikace PowerPoint</vt:lpstr>
      <vt:lpstr>Přeshraniční spolupráce / Współpraca transgraniczna</vt:lpstr>
      <vt:lpstr>Přeshraniční spolupráce / Współpraca transgraniczna</vt:lpstr>
      <vt:lpstr>Přeshraniční spolupráce / Współpraca transgraniczna</vt:lpstr>
      <vt:lpstr>Přeshraniční spolupráce / Współpraca transgraniczna</vt:lpstr>
      <vt:lpstr>Přeshraniční spolupráce / Współpraca transgraniczna</vt:lpstr>
      <vt:lpstr>Tipy pro dobrou spolupráci / Wskazówki dotyczące dobrej współpracy</vt:lpstr>
      <vt:lpstr>Prezentace aplikace PowerPoint</vt:lpstr>
      <vt:lpstr>Úkoly vedoucího partnera  Zadania partnera wiodącego</vt:lpstr>
      <vt:lpstr>Úkoly vedoucího partnera  Zadania partnera wiodącego</vt:lpstr>
      <vt:lpstr>Úkoly vedoucího partnera  Zadania partnera wiodącego</vt:lpstr>
      <vt:lpstr>Úkoly vedoucího partnera  Zadania partnera wiodącego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Kořínek Arnošt</cp:lastModifiedBy>
  <cp:revision>173</cp:revision>
  <cp:lastPrinted>2022-09-23T05:33:22Z</cp:lastPrinted>
  <dcterms:created xsi:type="dcterms:W3CDTF">2022-05-17T16:22:05Z</dcterms:created>
  <dcterms:modified xsi:type="dcterms:W3CDTF">2023-02-22T12:43:02Z</dcterms:modified>
</cp:coreProperties>
</file>