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343" r:id="rId2"/>
    <p:sldId id="414" r:id="rId3"/>
    <p:sldId id="416" r:id="rId4"/>
    <p:sldId id="415" r:id="rId5"/>
    <p:sldId id="417" r:id="rId6"/>
    <p:sldId id="418" r:id="rId7"/>
    <p:sldId id="419" r:id="rId8"/>
    <p:sldId id="335" r:id="rId9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" userDrawn="1">
          <p15:clr>
            <a:srgbClr val="A4A3A4"/>
          </p15:clr>
        </p15:guide>
        <p15:guide id="2" pos="234" userDrawn="1">
          <p15:clr>
            <a:srgbClr val="A4A3A4"/>
          </p15:clr>
        </p15:guide>
        <p15:guide id="3" pos="483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pos="960" userDrawn="1">
          <p15:clr>
            <a:srgbClr val="A4A3A4"/>
          </p15:clr>
        </p15:guide>
        <p15:guide id="6" pos="1209" userDrawn="1">
          <p15:clr>
            <a:srgbClr val="A4A3A4"/>
          </p15:clr>
        </p15:guide>
        <p15:guide id="7" pos="1436" userDrawn="1">
          <p15:clr>
            <a:srgbClr val="A4A3A4"/>
          </p15:clr>
        </p15:guide>
        <p15:guide id="8" pos="1685" userDrawn="1">
          <p15:clr>
            <a:srgbClr val="A4A3A4"/>
          </p15:clr>
        </p15:guide>
        <p15:guide id="9" pos="7446" userDrawn="1">
          <p15:clr>
            <a:srgbClr val="A4A3A4"/>
          </p15:clr>
        </p15:guide>
        <p15:guide id="10" pos="7197" userDrawn="1">
          <p15:clr>
            <a:srgbClr val="A4A3A4"/>
          </p15:clr>
        </p15:guide>
        <p15:guide id="11" pos="6947" userDrawn="1">
          <p15:clr>
            <a:srgbClr val="A4A3A4"/>
          </p15:clr>
        </p15:guide>
        <p15:guide id="12" pos="6720" userDrawn="1">
          <p15:clr>
            <a:srgbClr val="A4A3A4"/>
          </p15:clr>
        </p15:guide>
        <p15:guide id="13" pos="6471" userDrawn="1">
          <p15:clr>
            <a:srgbClr val="A4A3A4"/>
          </p15:clr>
        </p15:guide>
        <p15:guide id="14" pos="6244" userDrawn="1">
          <p15:clr>
            <a:srgbClr val="A4A3A4"/>
          </p15:clr>
        </p15:guide>
        <p15:guide id="15" pos="5995" userDrawn="1">
          <p15:clr>
            <a:srgbClr val="A4A3A4"/>
          </p15:clr>
        </p15:guide>
        <p15:guide id="16" pos="5768" userDrawn="1">
          <p15:clr>
            <a:srgbClr val="A4A3A4"/>
          </p15:clr>
        </p15:guide>
        <p15:guide id="17" pos="1912" userDrawn="1">
          <p15:clr>
            <a:srgbClr val="A4A3A4"/>
          </p15:clr>
        </p15:guide>
        <p15:guide id="18" pos="2162" userDrawn="1">
          <p15:clr>
            <a:srgbClr val="A4A3A4"/>
          </p15:clr>
        </p15:guide>
        <p15:guide id="19" pos="5518" userDrawn="1">
          <p15:clr>
            <a:srgbClr val="A4A3A4"/>
          </p15:clr>
        </p15:guide>
        <p15:guide id="20" pos="2389" userDrawn="1">
          <p15:clr>
            <a:srgbClr val="A4A3A4"/>
          </p15:clr>
        </p15:guide>
        <p15:guide id="21" orient="horz" pos="482" userDrawn="1">
          <p15:clr>
            <a:srgbClr val="A4A3A4"/>
          </p15:clr>
        </p15:guide>
        <p15:guide id="22" orient="horz" pos="731" userDrawn="1">
          <p15:clr>
            <a:srgbClr val="A4A3A4"/>
          </p15:clr>
        </p15:guide>
        <p15:guide id="23" orient="horz" pos="958" userDrawn="1">
          <p15:clr>
            <a:srgbClr val="A4A3A4"/>
          </p15:clr>
        </p15:guide>
        <p15:guide id="24" orient="horz" pos="1207" userDrawn="1">
          <p15:clr>
            <a:srgbClr val="A4A3A4"/>
          </p15:clr>
        </p15:guide>
        <p15:guide id="25" orient="horz" pos="1457" userDrawn="1">
          <p15:clr>
            <a:srgbClr val="A4A3A4"/>
          </p15:clr>
        </p15:guide>
        <p15:guide id="26" orient="horz" pos="1684" userDrawn="1">
          <p15:clr>
            <a:srgbClr val="A4A3A4"/>
          </p15:clr>
        </p15:guide>
        <p15:guide id="27" orient="horz" pos="1911" userDrawn="1">
          <p15:clr>
            <a:srgbClr val="A4A3A4"/>
          </p15:clr>
        </p15:guide>
        <p15:guide id="28" orient="horz" pos="2160" userDrawn="1">
          <p15:clr>
            <a:srgbClr val="A4A3A4"/>
          </p15:clr>
        </p15:guide>
        <p15:guide id="29" orient="horz" pos="2409" userDrawn="1">
          <p15:clr>
            <a:srgbClr val="A4A3A4"/>
          </p15:clr>
        </p15:guide>
        <p15:guide id="30" orient="horz" pos="2636" userDrawn="1">
          <p15:clr>
            <a:srgbClr val="A4A3A4"/>
          </p15:clr>
        </p15:guide>
        <p15:guide id="31" orient="horz" pos="2886" userDrawn="1">
          <p15:clr>
            <a:srgbClr val="A4A3A4"/>
          </p15:clr>
        </p15:guide>
        <p15:guide id="32" orient="horz" pos="3113" userDrawn="1">
          <p15:clr>
            <a:srgbClr val="A4A3A4"/>
          </p15:clr>
        </p15:guide>
        <p15:guide id="33" orient="horz" pos="3362" userDrawn="1">
          <p15:clr>
            <a:srgbClr val="A4A3A4"/>
          </p15:clr>
        </p15:guide>
        <p15:guide id="34" orient="horz" pos="3838" userDrawn="1">
          <p15:clr>
            <a:srgbClr val="A4A3A4"/>
          </p15:clr>
        </p15:guide>
        <p15:guide id="35" orient="horz" pos="3589" userDrawn="1">
          <p15:clr>
            <a:srgbClr val="A4A3A4"/>
          </p15:clr>
        </p15:guide>
        <p15:guide id="36" orient="horz" pos="4088" userDrawn="1">
          <p15:clr>
            <a:srgbClr val="A4A3A4"/>
          </p15:clr>
        </p15:guide>
        <p15:guide id="37" pos="2638" userDrawn="1">
          <p15:clr>
            <a:srgbClr val="A4A3A4"/>
          </p15:clr>
        </p15:guide>
        <p15:guide id="38" pos="2887" userDrawn="1">
          <p15:clr>
            <a:srgbClr val="A4A3A4"/>
          </p15:clr>
        </p15:guide>
        <p15:guide id="39" pos="3114" userDrawn="1">
          <p15:clr>
            <a:srgbClr val="A4A3A4"/>
          </p15:clr>
        </p15:guide>
        <p15:guide id="40" pos="3364" userDrawn="1">
          <p15:clr>
            <a:srgbClr val="A4A3A4"/>
          </p15:clr>
        </p15:guide>
        <p15:guide id="41" pos="3591" userDrawn="1">
          <p15:clr>
            <a:srgbClr val="A4A3A4"/>
          </p15:clr>
        </p15:guide>
        <p15:guide id="42" pos="3840" userDrawn="1">
          <p15:clr>
            <a:srgbClr val="A4A3A4"/>
          </p15:clr>
        </p15:guide>
        <p15:guide id="43" pos="4067" userDrawn="1">
          <p15:clr>
            <a:srgbClr val="A4A3A4"/>
          </p15:clr>
        </p15:guide>
        <p15:guide id="44" pos="4316" userDrawn="1">
          <p15:clr>
            <a:srgbClr val="A4A3A4"/>
          </p15:clr>
        </p15:guide>
        <p15:guide id="45" pos="4566" userDrawn="1">
          <p15:clr>
            <a:srgbClr val="A4A3A4"/>
          </p15:clr>
        </p15:guide>
        <p15:guide id="46" pos="4793" userDrawn="1">
          <p15:clr>
            <a:srgbClr val="A4A3A4"/>
          </p15:clr>
        </p15:guide>
        <p15:guide id="47" pos="5042" userDrawn="1">
          <p15:clr>
            <a:srgbClr val="A4A3A4"/>
          </p15:clr>
        </p15:guide>
        <p15:guide id="48" pos="526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6357" autoAdjust="0"/>
  </p:normalViewPr>
  <p:slideViewPr>
    <p:cSldViewPr snapToGrid="0" snapToObjects="1">
      <p:cViewPr varScale="1">
        <p:scale>
          <a:sx n="110" d="100"/>
          <a:sy n="110" d="100"/>
        </p:scale>
        <p:origin x="378" y="108"/>
      </p:cViewPr>
      <p:guideLst>
        <p:guide orient="horz" pos="210"/>
        <p:guide pos="234"/>
        <p:guide pos="483"/>
        <p:guide pos="710"/>
        <p:guide pos="960"/>
        <p:guide pos="1209"/>
        <p:guide pos="1436"/>
        <p:guide pos="1685"/>
        <p:guide pos="7446"/>
        <p:guide pos="7197"/>
        <p:guide pos="6947"/>
        <p:guide pos="6720"/>
        <p:guide pos="6471"/>
        <p:guide pos="6244"/>
        <p:guide pos="5995"/>
        <p:guide pos="5768"/>
        <p:guide pos="1912"/>
        <p:guide pos="2162"/>
        <p:guide pos="5518"/>
        <p:guide pos="2389"/>
        <p:guide orient="horz" pos="482"/>
        <p:guide orient="horz" pos="731"/>
        <p:guide orient="horz" pos="958"/>
        <p:guide orient="horz" pos="1207"/>
        <p:guide orient="horz" pos="1457"/>
        <p:guide orient="horz" pos="1684"/>
        <p:guide orient="horz" pos="1911"/>
        <p:guide orient="horz" pos="2160"/>
        <p:guide orient="horz" pos="2409"/>
        <p:guide orient="horz" pos="2636"/>
        <p:guide orient="horz" pos="2886"/>
        <p:guide orient="horz" pos="3113"/>
        <p:guide orient="horz" pos="3362"/>
        <p:guide orient="horz" pos="3838"/>
        <p:guide orient="horz" pos="3589"/>
        <p:guide orient="horz" pos="4088"/>
        <p:guide pos="2638"/>
        <p:guide pos="2887"/>
        <p:guide pos="3114"/>
        <p:guide pos="3364"/>
        <p:guide pos="3591"/>
        <p:guide pos="3840"/>
        <p:guide pos="4067"/>
        <p:guide pos="4316"/>
        <p:guide pos="4566"/>
        <p:guide pos="4793"/>
        <p:guide pos="5042"/>
        <p:guide pos="526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508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2944E29D-A494-4A12-990B-4395E0353A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F98E9B08-A49F-58F0-16D0-9390EF015C6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1ABAC-39E5-4F49-99C3-67D3CE9A25C1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47470D3-98C6-8A32-4FA5-787F0D4A9D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E26691C0-4FBC-5929-22A4-96250E94F40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65286B-1992-9847-8EC6-AFE2A0261B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660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2ED1E5-6FFC-9346-8058-67C120EFDCEC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51C6B-BC02-6942-AEF7-14F9BBBA05A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629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51C6B-BC02-6942-AEF7-14F9BBBA05AF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339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9920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366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0964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96668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1745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29153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951C6B-BC02-6942-AEF7-14F9BBBA05A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6481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3BE451-F29C-2EBD-E26F-CFEC5D0DA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111AC8B-45F2-A8D1-5E59-77C68CCE9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2256C49-35BD-256D-3BA5-9F8C8C3EC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55172-4B3E-0104-7159-8BDA8F716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31AB2E0-7656-0C03-1BAF-00AEBF807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2128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E09B65-4B17-552B-B918-546F742E8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FD5CB09-EBF1-C5FA-4C35-DC444F6C0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8B14016-53BC-79C4-433D-D96BF896D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1DBC79-6293-FA97-498F-6287C85B8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EE3E67-0618-7D95-DBB2-1D56C75D1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287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63C1459D-2CEA-6AF3-A2B7-0C7D8A940C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958D297-8A4F-647F-C846-2F327DC61A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93131ED-5869-FC96-049B-C41997DCA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32ED1B0-31E1-F95B-0EA3-3FAF801EE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DA6E0-7363-9DB4-8770-209E6BD9F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721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6A3951-C97F-7319-7EFA-D7A06F664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7B5FC82-A705-ABF4-FB03-40B7A362C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9EF3351-C7F6-5C44-8A02-812A2E440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1E6FC52-CCB5-86BC-5CAB-4054D182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E12ACFF-18D5-CDB6-8E6C-57886A66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35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C2C5F4-8A6D-B0DA-4BF9-DB7A049B3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59966CA-F823-7D31-6AD3-A7303ED19C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CE62E5-C250-AECC-A686-DE263FFB1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CC1BA2C-301E-9D87-C3FF-230E2293C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4F01389-8A7F-468E-1AE2-F2FF1AE1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1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804F9A-289D-82B0-7552-BA50D06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8B1F9C7-41C4-DB92-2672-B0417B24D1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11AE010-4C9E-2A59-9C67-08FD03A14F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2F37D1B-030F-69F7-6110-4C8F89604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710D6A-5CC3-CA50-021A-7EE3D0DF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50F9641-0EA5-C188-4776-404EEC3C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2985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DB5611-1E33-33DF-7FB8-393D46872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71F124-D755-19AF-F089-1380E33E5B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27F277D-1D20-FC52-3FB0-482C3739AF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3FFC95F-5DE5-9D8D-87D4-6241F07CB8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D877C73-7BD9-AC50-6F00-00B0727CFD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FACD836-BE9A-47AF-F590-243AC4B13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4032D3E-7DE0-DEAE-A184-C1CC3BE37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79986CA-D02E-BA8B-ABAE-FA7442028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4563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CAEB97-7730-AA17-F84B-81D3F5EAE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8255E771-3CE0-BCE0-BA15-FAEC2CC47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94E9B44-5DEB-A09F-077D-2356B3715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53991DF-BC83-3604-C953-509B1F26E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926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039997FF-C810-7167-4FFC-B84AC57BC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893D26ED-76D9-D259-D984-81D8C4A48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AECF0DE-D695-467D-C924-CC8AFB896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132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9C067E-8CD5-26FB-30F1-922DA05C4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E656CD0-F4AD-2537-228B-E399388623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4A653F9-EC50-1886-8853-5ABAADE538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8D43821-F2B6-F5CA-DBBA-48E8CF4E7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65AFE6B-F283-74D7-C323-6052FA912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3611BC5-06F7-F509-A3AF-D5C30333C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1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C14130-0F54-E8B3-4B20-BC2131E89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3EA7BE69-4C05-C017-BC47-09F1D6582F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550E0C8A-B16A-32DB-05F0-B037A182B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F7E6744-4FD4-DBAE-46DA-127830F19F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40E3ACC-9ED6-D141-FDF9-E4DDE18FE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937E9DAF-464C-B240-6CC4-49FCC48BE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834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3329EEB1-4564-A09B-6E25-C1FEFEED36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F3FCE3E-873D-3FEB-AABD-900CA1B5B7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3CDD5E-04C2-C0A1-6A59-AFC0226D5C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8D666-A126-4B42-98EF-41DC134321B2}" type="datetimeFigureOut">
              <a:rPr lang="cs-CZ" smtClean="0"/>
              <a:t>20.02.2023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70A2BB7-84A3-409F-07EC-0BC430C022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85D7A99-F4A0-F147-7497-35C81B6CA0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4975C-BFF4-C241-AEEE-0F888DCD8F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5074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4.jpeg"/><Relationship Id="rId4" Type="http://schemas.openxmlformats.org/officeDocument/2006/relationships/image" Target="../media/image2.jpeg"/><Relationship Id="rId9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7.gif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svg"/><Relationship Id="rId4" Type="http://schemas.openxmlformats.org/officeDocument/2006/relationships/image" Target="../media/image2.jpe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78A53C96-BC92-0F42-DEEF-26F7CD24E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898" y="388622"/>
            <a:ext cx="1144648" cy="114464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5C3210F-1534-DD7D-A30E-AD6A27E6BE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778" y="761138"/>
            <a:ext cx="1144648" cy="1144648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DC13C452-3BB5-9D7E-E184-F25F6DA263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1077" y="1917567"/>
            <a:ext cx="390803" cy="390803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358962C6-E452-9E28-F931-5555CC3B69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03262" y="370335"/>
            <a:ext cx="766858" cy="1144648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6A3D4D52-4784-B32C-57B8-223FB33E98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70120" y="1529456"/>
            <a:ext cx="1167023" cy="1167023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ACEEE7DD-2858-330C-8747-F0099E46B3E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40576" y="370335"/>
            <a:ext cx="390803" cy="390803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5C92C27-4852-7414-29AB-3F832AA83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5905" y="5714534"/>
            <a:ext cx="390803" cy="390803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039531BC-3B3E-47BC-A452-9779CFA8F44F}"/>
              </a:ext>
            </a:extLst>
          </p:cNvPr>
          <p:cNvSpPr txBox="1"/>
          <p:nvPr/>
        </p:nvSpPr>
        <p:spPr>
          <a:xfrm>
            <a:off x="121885" y="1663002"/>
            <a:ext cx="1145224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8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cs-CZ" sz="28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PŘESHRANIČNÍ PARTNERSTVÍ</a:t>
            </a:r>
          </a:p>
          <a:p>
            <a:pPr algn="ctr"/>
            <a:r>
              <a:rPr lang="pl-PL" sz="28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PARTNERSTWO TRANSGRANICZNE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endParaRPr lang="pl-PL" sz="2000" b="1" dirty="0">
              <a:solidFill>
                <a:srgbClr val="003399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INTERREG </a:t>
            </a:r>
          </a:p>
          <a:p>
            <a:pPr algn="ctr"/>
            <a:r>
              <a:rPr lang="pl-PL" sz="2000" b="1" dirty="0">
                <a:solidFill>
                  <a:srgbClr val="003399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ČESKO – POLSKO | </a:t>
            </a:r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CZECHY – POLSKA</a:t>
            </a:r>
          </a:p>
          <a:p>
            <a:pPr algn="ctr"/>
            <a:endParaRPr lang="pl-PL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/>
            <a:r>
              <a:rPr lang="pl-PL" sz="2000" b="1" dirty="0">
                <a:solidFill>
                  <a:srgbClr val="FF66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ONLINE, 21. 2. 2023</a:t>
            </a:r>
            <a:endParaRPr lang="cs-CZ" sz="2000" b="1" dirty="0">
              <a:solidFill>
                <a:srgbClr val="FF6600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287E7124-30D9-4466-8CF7-A3F3BED90B0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6478" y="5714534"/>
            <a:ext cx="9013555" cy="899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45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8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272566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příprava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personál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financování projektu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przygotowanie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Wspólna realizacja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Wspólny personel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Wspólne finansowanie projektu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714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/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příprava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je podíl partnerů na společné přípravě projektu patrný z projektového záměru, projektové žádosti a jejích příloh (např. podíl úkolů jednotlivých partnerů, kvalita překladů, popis komunikace mezi partnery)?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przygotowanie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udział partnerów we wspólnym przygotowaniu projektu wynika z treści propozycji projektowej, wniosku projektowego i załączników (co jest odzwierciedlone np. w podziale zadań między partnerów, w jakości tłumaczenia, opisie komunikacji między partnerami)?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142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7016142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Společná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popisuje projektová žádost koordinaci aktivit partnerů?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Vyplývá z projektové žádosti aktivní podíl partnerů na činnostech partnerů z druhé strany hranice?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odpovídá charakteru projektu míra zapojení partnerů do realizace aktivit?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realizacja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wniosek opisuje koordynację działań partnerów?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Czy z wniosku projektowego wynika aktywny udział partnerów w działaniach partnerów z drugiej strony granicy?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poziom zaangażowania partnerów </a:t>
                      </a:r>
                      <a:b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</a:b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realizację działań odpowiada charakterowi projektu?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581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6785867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Společný personál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jsou aktivity v projektu zajišťovány přímo personálem partnerů? 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Do jaké míry je v žádosti vysvětlen způsob spolupráce personálu partnerů při realizaci projektu?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Wspólny</a:t>
                      </a: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cs-CZ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personel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zadania w projekcie są wykonywane bezpośrednio przez własny personel partnerów?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W jakim stopniu wniosek wyjaśnia sposób współpracy personelu partnerów przy realizacji projektu?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90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1814740"/>
              </p:ext>
            </p:extLst>
          </p:nvPr>
        </p:nvGraphicFramePr>
        <p:xfrm>
          <a:off x="394283" y="937443"/>
          <a:ext cx="11406914" cy="382570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Společné financování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splněno, pokud činí podíl partnera/ů z každého státu alespoň 10 % celkových způsobilých výdajů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Wspólne </a:t>
                      </a:r>
                      <a:r>
                        <a:rPr kumimoji="0" lang="pl-PL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finansowanie projektu</a:t>
                      </a:r>
                      <a:endParaRPr kumimoji="0" lang="cs-CZ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cs-CZ" sz="1600" b="0" i="1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uważane jest za spełnione przy założeniu, że udział partnera/-ów z każdego kraju wynosi co najmniej 10 % całkowitych wydatków kwalifikowalnych</a:t>
                      </a: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Přeshraniční spolupráce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Współpraca transgraniczna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566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15162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2363" y="5337175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1142" y="5713352"/>
            <a:ext cx="766858" cy="114464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01197" y="0"/>
            <a:ext cx="390803" cy="390803"/>
          </a:xfrm>
          <a:prstGeom prst="rect">
            <a:avLst/>
          </a:prstGeom>
        </p:spPr>
      </p:pic>
      <p:graphicFrame>
        <p:nvGraphicFramePr>
          <p:cNvPr id="2" name="Tabulka 2">
            <a:extLst>
              <a:ext uri="{FF2B5EF4-FFF2-40B4-BE49-F238E27FC236}">
                <a16:creationId xmlns:a16="http://schemas.microsoft.com/office/drawing/2014/main" id="{28010F7E-14DD-4DF2-B4D8-A6D3D1B6A4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459984"/>
              </p:ext>
            </p:extLst>
          </p:nvPr>
        </p:nvGraphicFramePr>
        <p:xfrm>
          <a:off x="394283" y="937443"/>
          <a:ext cx="11406914" cy="39319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5701717">
                  <a:extLst>
                    <a:ext uri="{9D8B030D-6E8A-4147-A177-3AD203B41FA5}">
                      <a16:colId xmlns:a16="http://schemas.microsoft.com/office/drawing/2014/main" val="3983641993"/>
                    </a:ext>
                  </a:extLst>
                </a:gridCol>
                <a:gridCol w="5705197">
                  <a:extLst>
                    <a:ext uri="{9D8B030D-6E8A-4147-A177-3AD203B41FA5}">
                      <a16:colId xmlns:a16="http://schemas.microsoft.com/office/drawing/2014/main" val="2517259943"/>
                    </a:ext>
                  </a:extLst>
                </a:gridCol>
              </a:tblGrid>
              <a:tr h="3825701">
                <a:tc>
                  <a:txBody>
                    <a:bodyPr/>
                    <a:lstStyle/>
                    <a:p>
                      <a:pPr marL="285750" marR="0" lvl="0" indent="-28575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Hledejte partnera, s kterým se vám bude dobře spolupracovat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Setkávejte se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při přípravě i během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Komunikujte spolu </a:t>
                      </a:r>
                      <a:r>
                        <a:rPr kumimoji="0" lang="cs-CZ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během přípravy i realizace projektu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Učte se jazyk partnera</a:t>
                      </a: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cs-CZ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pl-PL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cs-CZ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</a:t>
                      </a:r>
                      <a:r>
                        <a:rPr kumimoji="0" lang="pl-PL" sz="20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zukajcie</a:t>
                      </a: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 partnera, z którym będzie się Wam dobrze współpracować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Spotykajcie się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 przygotowaniu </a:t>
                      </a:r>
                      <a:b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w trakcie 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Komunikujcie się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w trakcie </a:t>
                      </a: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przygotowania </a:t>
                      </a:r>
                      <a:b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</a:br>
                      <a:r>
                        <a:rPr kumimoji="0" lang="pl-PL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i </a:t>
                      </a:r>
                      <a:r>
                        <a:rPr kumimoji="0" lang="pl-PL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realizacji projektu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kumimoji="0" lang="pl-PL" sz="2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kumimoji="0" lang="pl-PL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uLnTx/>
                          <a:uFillTx/>
                          <a:latin typeface="Arial" charset="0"/>
                          <a:ea typeface="+mn-ea"/>
                          <a:cs typeface="+mn-cs"/>
                        </a:rPr>
                        <a:t>Uczcie się języka partnera</a:t>
                      </a:r>
                      <a:endParaRPr kumimoji="0" lang="cs-CZ" sz="20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uLnTx/>
                        <a:uFillTx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206565"/>
                  </a:ext>
                </a:extLst>
              </a:tr>
            </a:tbl>
          </a:graphicData>
        </a:graphic>
      </p:graphicFrame>
      <p:sp>
        <p:nvSpPr>
          <p:cNvPr id="15" name="Nadpis 6">
            <a:extLst>
              <a:ext uri="{FF2B5EF4-FFF2-40B4-BE49-F238E27FC236}">
                <a16:creationId xmlns:a16="http://schemas.microsoft.com/office/drawing/2014/main" id="{01B301D8-2927-4C1D-B399-4AFA73F8D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023" y="365126"/>
            <a:ext cx="10916239" cy="744584"/>
          </a:xfrm>
        </p:spPr>
        <p:txBody>
          <a:bodyPr>
            <a:noAutofit/>
          </a:bodyPr>
          <a:lstStyle/>
          <a:p>
            <a:pPr>
              <a:lnSpc>
                <a:spcPct val="125000"/>
              </a:lnSpc>
            </a:pP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charset="0"/>
                <a:ea typeface="+mn-ea"/>
                <a:cs typeface="Arial" charset="0"/>
              </a:rPr>
              <a:t>Tipy pro dobrou spolupráci </a:t>
            </a:r>
            <a:r>
              <a:rPr lang="cs-CZ" sz="2400" b="1" i="0" u="none" strike="noStrike" kern="1200" baseline="0" dirty="0">
                <a:solidFill>
                  <a:srgbClr val="0000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/ </a:t>
            </a:r>
            <a:r>
              <a:rPr lang="pl-PL" sz="2400" b="1" i="0" u="none" strike="noStrike" kern="1200" baseline="0" dirty="0">
                <a:solidFill>
                  <a:srgbClr val="FF66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Wskazówki dotyczące dobrej </a:t>
            </a:r>
            <a:r>
              <a:rPr lang="pl-PL" sz="24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współpracy</a:t>
            </a:r>
            <a:endParaRPr lang="cs-CZ" sz="2400" b="1" dirty="0">
              <a:solidFill>
                <a:srgbClr val="FF6600"/>
              </a:solidFill>
              <a:latin typeface="Arial" charset="0"/>
              <a:cs typeface="Arial" charset="0"/>
            </a:endParaRP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024977" y="5384510"/>
            <a:ext cx="1167023" cy="1167023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114906E0-8549-4BA4-8181-CCD97DBD449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27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E733C5C9-3747-D1D6-8DC2-7BC8BAA12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733" y="2052296"/>
            <a:ext cx="8625480" cy="167082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za pozornost</a:t>
            </a:r>
            <a:br>
              <a:rPr lang="cs-CZ" sz="3600" b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Dziękuję</a:t>
            </a:r>
            <a:r>
              <a:rPr lang="cs-CZ" sz="3600" b="1" dirty="0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cs-CZ" sz="3600" b="1" dirty="0" err="1">
                <a:solidFill>
                  <a:srgbClr val="FF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uwagę</a:t>
            </a:r>
            <a:endParaRPr lang="cs-CZ" sz="3600" b="1" dirty="0">
              <a:solidFill>
                <a:srgbClr val="FF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AB9845-D6BC-88D6-E864-9C68D308D7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840" y="1121078"/>
            <a:ext cx="1144648" cy="1144648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348F37F9-057D-73E2-5936-CF08750CE8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18" y="2626088"/>
            <a:ext cx="1144648" cy="114464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35ABCEC-8226-3485-4AF9-CFDC34D143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" y="4935815"/>
            <a:ext cx="766858" cy="114464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4E7500F-33D8-F0F4-5799-BBE05DD64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7566" y="5697538"/>
            <a:ext cx="1167023" cy="1167023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BDAE20A-88E9-EE68-569F-AC649D5383B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763" y="4184650"/>
            <a:ext cx="390803" cy="390803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A5464020-4B8D-41A5-BAE6-7BF4293D0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229835" y="5702022"/>
            <a:ext cx="390803" cy="390803"/>
          </a:xfrm>
          <a:prstGeom prst="rect">
            <a:avLst/>
          </a:prstGeom>
        </p:spPr>
      </p:pic>
      <p:pic>
        <p:nvPicPr>
          <p:cNvPr id="16" name="Grafický objekt 15">
            <a:extLst>
              <a:ext uri="{FF2B5EF4-FFF2-40B4-BE49-F238E27FC236}">
                <a16:creationId xmlns:a16="http://schemas.microsoft.com/office/drawing/2014/main" id="{FDA727DA-6EBA-4798-AE23-861AE025FF6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132868" y="3995848"/>
            <a:ext cx="2475549" cy="584775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85D13087-EBBA-4071-A581-D8FC44231FB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87193" y="3883012"/>
            <a:ext cx="2296611" cy="835656"/>
          </a:xfrm>
          <a:prstGeom prst="rect">
            <a:avLst/>
          </a:prstGeom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C4B9A1A4-BADE-4159-B159-AA868022E8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51125" y="4066402"/>
            <a:ext cx="2197018" cy="468876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CDD13CD-FF8F-49EF-A8A4-F4555645C36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3845" y="5909499"/>
            <a:ext cx="7060463" cy="704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385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</TotalTime>
  <Words>424</Words>
  <Application>Microsoft Office PowerPoint</Application>
  <PresentationFormat>Širokoúhlá obrazovka</PresentationFormat>
  <Paragraphs>95</Paragraphs>
  <Slides>8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Motiv Office</vt:lpstr>
      <vt:lpstr>Prezentace aplikace PowerPoint</vt:lpstr>
      <vt:lpstr>Přeshraniční spolupráce / Współpraca transgraniczna</vt:lpstr>
      <vt:lpstr>Přeshraniční spolupráce / Współpraca transgraniczna</vt:lpstr>
      <vt:lpstr>Přeshraniční spolupráce / Współpraca transgraniczna</vt:lpstr>
      <vt:lpstr>Přeshraniční spolupráce / Współpraca transgraniczna</vt:lpstr>
      <vt:lpstr>Přeshraniční spolupráce / Współpraca transgraniczna</vt:lpstr>
      <vt:lpstr>Tipy pro dobrou spolupráci / Wskazówki dotyczące dobrej współpracy</vt:lpstr>
      <vt:lpstr>Děkuji za pozornost 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Dalibor Janeček</dc:creator>
  <cp:lastModifiedBy>Vejrosta Daniel</cp:lastModifiedBy>
  <cp:revision>169</cp:revision>
  <cp:lastPrinted>2022-09-23T05:33:22Z</cp:lastPrinted>
  <dcterms:created xsi:type="dcterms:W3CDTF">2022-05-17T16:22:05Z</dcterms:created>
  <dcterms:modified xsi:type="dcterms:W3CDTF">2023-02-20T13:52:58Z</dcterms:modified>
</cp:coreProperties>
</file>