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43" r:id="rId2"/>
    <p:sldId id="407" r:id="rId3"/>
    <p:sldId id="408" r:id="rId4"/>
    <p:sldId id="325" r:id="rId5"/>
    <p:sldId id="337" r:id="rId6"/>
    <p:sldId id="414" r:id="rId7"/>
    <p:sldId id="342" r:id="rId8"/>
    <p:sldId id="369" r:id="rId9"/>
    <p:sldId id="370" r:id="rId10"/>
    <p:sldId id="409" r:id="rId11"/>
    <p:sldId id="420" r:id="rId12"/>
    <p:sldId id="416" r:id="rId13"/>
    <p:sldId id="417" r:id="rId14"/>
    <p:sldId id="418" r:id="rId15"/>
    <p:sldId id="419" r:id="rId16"/>
    <p:sldId id="421" r:id="rId17"/>
    <p:sldId id="411" r:id="rId18"/>
    <p:sldId id="377" r:id="rId19"/>
    <p:sldId id="412" r:id="rId20"/>
    <p:sldId id="335" r:id="rId21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34" userDrawn="1">
          <p15:clr>
            <a:srgbClr val="A4A3A4"/>
          </p15:clr>
        </p15:guide>
        <p15:guide id="3" pos="483" userDrawn="1">
          <p15:clr>
            <a:srgbClr val="A4A3A4"/>
          </p15:clr>
        </p15:guide>
        <p15:guide id="4" pos="710" userDrawn="1">
          <p15:clr>
            <a:srgbClr val="A4A3A4"/>
          </p15:clr>
        </p15:guide>
        <p15:guide id="5" pos="960" userDrawn="1">
          <p15:clr>
            <a:srgbClr val="A4A3A4"/>
          </p15:clr>
        </p15:guide>
        <p15:guide id="6" pos="1209" userDrawn="1">
          <p15:clr>
            <a:srgbClr val="A4A3A4"/>
          </p15:clr>
        </p15:guide>
        <p15:guide id="7" pos="1436" userDrawn="1">
          <p15:clr>
            <a:srgbClr val="A4A3A4"/>
          </p15:clr>
        </p15:guide>
        <p15:guide id="8" pos="1685" userDrawn="1">
          <p15:clr>
            <a:srgbClr val="A4A3A4"/>
          </p15:clr>
        </p15:guide>
        <p15:guide id="9" pos="7446" userDrawn="1">
          <p15:clr>
            <a:srgbClr val="A4A3A4"/>
          </p15:clr>
        </p15:guide>
        <p15:guide id="10" pos="7197" userDrawn="1">
          <p15:clr>
            <a:srgbClr val="A4A3A4"/>
          </p15:clr>
        </p15:guide>
        <p15:guide id="11" pos="6947" userDrawn="1">
          <p15:clr>
            <a:srgbClr val="A4A3A4"/>
          </p15:clr>
        </p15:guide>
        <p15:guide id="12" pos="6720" userDrawn="1">
          <p15:clr>
            <a:srgbClr val="A4A3A4"/>
          </p15:clr>
        </p15:guide>
        <p15:guide id="13" pos="6471" userDrawn="1">
          <p15:clr>
            <a:srgbClr val="A4A3A4"/>
          </p15:clr>
        </p15:guide>
        <p15:guide id="14" pos="6244" userDrawn="1">
          <p15:clr>
            <a:srgbClr val="A4A3A4"/>
          </p15:clr>
        </p15:guide>
        <p15:guide id="15" pos="5995" userDrawn="1">
          <p15:clr>
            <a:srgbClr val="A4A3A4"/>
          </p15:clr>
        </p15:guide>
        <p15:guide id="16" pos="5768" userDrawn="1">
          <p15:clr>
            <a:srgbClr val="A4A3A4"/>
          </p15:clr>
        </p15:guide>
        <p15:guide id="17" pos="1912" userDrawn="1">
          <p15:clr>
            <a:srgbClr val="A4A3A4"/>
          </p15:clr>
        </p15:guide>
        <p15:guide id="18" pos="2162" userDrawn="1">
          <p15:clr>
            <a:srgbClr val="A4A3A4"/>
          </p15:clr>
        </p15:guide>
        <p15:guide id="19" pos="5518" userDrawn="1">
          <p15:clr>
            <a:srgbClr val="A4A3A4"/>
          </p15:clr>
        </p15:guide>
        <p15:guide id="20" pos="2389" userDrawn="1">
          <p15:clr>
            <a:srgbClr val="A4A3A4"/>
          </p15:clr>
        </p15:guide>
        <p15:guide id="21" orient="horz" pos="482" userDrawn="1">
          <p15:clr>
            <a:srgbClr val="A4A3A4"/>
          </p15:clr>
        </p15:guide>
        <p15:guide id="22" orient="horz" pos="731" userDrawn="1">
          <p15:clr>
            <a:srgbClr val="A4A3A4"/>
          </p15:clr>
        </p15:guide>
        <p15:guide id="23" orient="horz" pos="958" userDrawn="1">
          <p15:clr>
            <a:srgbClr val="A4A3A4"/>
          </p15:clr>
        </p15:guide>
        <p15:guide id="24" orient="horz" pos="1207" userDrawn="1">
          <p15:clr>
            <a:srgbClr val="A4A3A4"/>
          </p15:clr>
        </p15:guide>
        <p15:guide id="25" orient="horz" pos="1457" userDrawn="1">
          <p15:clr>
            <a:srgbClr val="A4A3A4"/>
          </p15:clr>
        </p15:guide>
        <p15:guide id="26" orient="horz" pos="1684" userDrawn="1">
          <p15:clr>
            <a:srgbClr val="A4A3A4"/>
          </p15:clr>
        </p15:guide>
        <p15:guide id="27" orient="horz" pos="1911" userDrawn="1">
          <p15:clr>
            <a:srgbClr val="A4A3A4"/>
          </p15:clr>
        </p15:guide>
        <p15:guide id="28" orient="horz" pos="2160" userDrawn="1">
          <p15:clr>
            <a:srgbClr val="A4A3A4"/>
          </p15:clr>
        </p15:guide>
        <p15:guide id="29" orient="horz" pos="2409" userDrawn="1">
          <p15:clr>
            <a:srgbClr val="A4A3A4"/>
          </p15:clr>
        </p15:guide>
        <p15:guide id="30" orient="horz" pos="2636" userDrawn="1">
          <p15:clr>
            <a:srgbClr val="A4A3A4"/>
          </p15:clr>
        </p15:guide>
        <p15:guide id="31" orient="horz" pos="2886" userDrawn="1">
          <p15:clr>
            <a:srgbClr val="A4A3A4"/>
          </p15:clr>
        </p15:guide>
        <p15:guide id="32" orient="horz" pos="3113" userDrawn="1">
          <p15:clr>
            <a:srgbClr val="A4A3A4"/>
          </p15:clr>
        </p15:guide>
        <p15:guide id="33" orient="horz" pos="3362" userDrawn="1">
          <p15:clr>
            <a:srgbClr val="A4A3A4"/>
          </p15:clr>
        </p15:guide>
        <p15:guide id="34" orient="horz" pos="3838" userDrawn="1">
          <p15:clr>
            <a:srgbClr val="A4A3A4"/>
          </p15:clr>
        </p15:guide>
        <p15:guide id="35" orient="horz" pos="3589" userDrawn="1">
          <p15:clr>
            <a:srgbClr val="A4A3A4"/>
          </p15:clr>
        </p15:guide>
        <p15:guide id="36" orient="horz" pos="4088" userDrawn="1">
          <p15:clr>
            <a:srgbClr val="A4A3A4"/>
          </p15:clr>
        </p15:guide>
        <p15:guide id="37" pos="2638" userDrawn="1">
          <p15:clr>
            <a:srgbClr val="A4A3A4"/>
          </p15:clr>
        </p15:guide>
        <p15:guide id="38" pos="2887" userDrawn="1">
          <p15:clr>
            <a:srgbClr val="A4A3A4"/>
          </p15:clr>
        </p15:guide>
        <p15:guide id="39" pos="3114" userDrawn="1">
          <p15:clr>
            <a:srgbClr val="A4A3A4"/>
          </p15:clr>
        </p15:guide>
        <p15:guide id="40" pos="3364" userDrawn="1">
          <p15:clr>
            <a:srgbClr val="A4A3A4"/>
          </p15:clr>
        </p15:guide>
        <p15:guide id="41" pos="3591" userDrawn="1">
          <p15:clr>
            <a:srgbClr val="A4A3A4"/>
          </p15:clr>
        </p15:guide>
        <p15:guide id="42" pos="3840" userDrawn="1">
          <p15:clr>
            <a:srgbClr val="A4A3A4"/>
          </p15:clr>
        </p15:guide>
        <p15:guide id="43" pos="4067" userDrawn="1">
          <p15:clr>
            <a:srgbClr val="A4A3A4"/>
          </p15:clr>
        </p15:guide>
        <p15:guide id="44" pos="4316" userDrawn="1">
          <p15:clr>
            <a:srgbClr val="A4A3A4"/>
          </p15:clr>
        </p15:guide>
        <p15:guide id="45" pos="4566" userDrawn="1">
          <p15:clr>
            <a:srgbClr val="A4A3A4"/>
          </p15:clr>
        </p15:guide>
        <p15:guide id="46" pos="4793" userDrawn="1">
          <p15:clr>
            <a:srgbClr val="A4A3A4"/>
          </p15:clr>
        </p15:guide>
        <p15:guide id="47" pos="5042" userDrawn="1">
          <p15:clr>
            <a:srgbClr val="A4A3A4"/>
          </p15:clr>
        </p15:guide>
        <p15:guide id="48" pos="526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0099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větlý styl 1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669" autoAdjust="0"/>
    <p:restoredTop sz="86016" autoAdjust="0"/>
  </p:normalViewPr>
  <p:slideViewPr>
    <p:cSldViewPr snapToGrid="0" snapToObjects="1">
      <p:cViewPr varScale="1">
        <p:scale>
          <a:sx n="54" d="100"/>
          <a:sy n="54" d="100"/>
        </p:scale>
        <p:origin x="480" y="48"/>
      </p:cViewPr>
      <p:guideLst>
        <p:guide orient="horz" pos="210"/>
        <p:guide pos="234"/>
        <p:guide pos="483"/>
        <p:guide pos="710"/>
        <p:guide pos="960"/>
        <p:guide pos="1209"/>
        <p:guide pos="1436"/>
        <p:guide pos="1685"/>
        <p:guide pos="7446"/>
        <p:guide pos="7197"/>
        <p:guide pos="6947"/>
        <p:guide pos="6720"/>
        <p:guide pos="6471"/>
        <p:guide pos="6244"/>
        <p:guide pos="5995"/>
        <p:guide pos="5768"/>
        <p:guide pos="1912"/>
        <p:guide pos="2162"/>
        <p:guide pos="5518"/>
        <p:guide pos="2389"/>
        <p:guide orient="horz" pos="482"/>
        <p:guide orient="horz" pos="731"/>
        <p:guide orient="horz" pos="958"/>
        <p:guide orient="horz" pos="1207"/>
        <p:guide orient="horz" pos="1457"/>
        <p:guide orient="horz" pos="1684"/>
        <p:guide orient="horz" pos="1911"/>
        <p:guide orient="horz" pos="2160"/>
        <p:guide orient="horz" pos="2409"/>
        <p:guide orient="horz" pos="2636"/>
        <p:guide orient="horz" pos="2886"/>
        <p:guide orient="horz" pos="3113"/>
        <p:guide orient="horz" pos="3362"/>
        <p:guide orient="horz" pos="3838"/>
        <p:guide orient="horz" pos="3589"/>
        <p:guide orient="horz" pos="4088"/>
        <p:guide pos="2638"/>
        <p:guide pos="2887"/>
        <p:guide pos="3114"/>
        <p:guide pos="3364"/>
        <p:guide pos="3591"/>
        <p:guide pos="3840"/>
        <p:guide pos="4067"/>
        <p:guide pos="4316"/>
        <p:guide pos="4566"/>
        <p:guide pos="4793"/>
        <p:guide pos="5042"/>
        <p:guide pos="526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23" d="100"/>
          <a:sy n="123" d="100"/>
        </p:scale>
        <p:origin x="508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2944E29D-A494-4A12-990B-4395E0353A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F98E9B08-A49F-58F0-16D0-9390EF015C6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91ABAC-39E5-4F49-99C3-67D3CE9A25C1}" type="datetimeFigureOut">
              <a:rPr lang="cs-CZ" smtClean="0"/>
              <a:t>09.08.2023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47470D3-98C6-8A32-4FA5-787F0D4A9DC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E26691C0-4FBC-5929-22A4-96250E94F40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5286B-1992-9847-8EC6-AFE2A0261B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4660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ED1E5-6FFC-9346-8058-67C120EFDCEC}" type="datetimeFigureOut">
              <a:rPr lang="cs-CZ" smtClean="0"/>
              <a:t>09.08.2023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951C6B-BC02-6942-AEF7-14F9BBBA05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6290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951C6B-BC02-6942-AEF7-14F9BBBA05AF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03390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lphaLcParenR"/>
            </a:pPr>
            <a:r>
              <a:rPr lang="cs-CZ" dirty="0"/>
              <a:t>oprava, revitalizace nebo zpřístupnění hmotných památek, podpora rozvoje muzeí a expozic, rozvoj sítě cyklostezek/cyklotras/ </a:t>
            </a:r>
            <a:r>
              <a:rPr lang="cs-CZ" dirty="0" err="1"/>
              <a:t>singletreků</a:t>
            </a:r>
            <a:r>
              <a:rPr lang="cs-CZ" dirty="0"/>
              <a:t>, rozvoj sítě vodáckých tras, pěších tras, </a:t>
            </a:r>
            <a:r>
              <a:rPr lang="cs-CZ" dirty="0" err="1"/>
              <a:t>hipostezek</a:t>
            </a:r>
            <a:r>
              <a:rPr lang="cs-CZ" dirty="0"/>
              <a:t>, veřejná turistická infrastruktura, nehmotné kulturní dědictví.</a:t>
            </a:r>
          </a:p>
          <a:p>
            <a:pPr marL="228600" indent="-228600">
              <a:buAutoNum type="alphaLcParenR"/>
            </a:pPr>
            <a:r>
              <a:rPr lang="cs-CZ" dirty="0"/>
              <a:t>Realizace společných koncepčních řešení pro rozvoj, propagaci a využívání kulturního a přírodního dědictví, propojování a rozvoj stávajících produktů cestovního ruchu (vznik společné značky), vznik nových přeshraničních produktů</a:t>
            </a:r>
          </a:p>
          <a:p>
            <a:pPr marL="228600" indent="-228600">
              <a:buAutoNum type="alphaLcParenR"/>
            </a:pPr>
            <a:r>
              <a:rPr lang="cs-CZ" dirty="0"/>
              <a:t>Aktivity související se zmírněním negativních dopadů cestovního ruchu pro chráněná území a místní obyvatele žijící v turisticky exponovaných lokalitách. Např. monitoring návštěvnosti, jazykové a odborné vzdělávání pracovníků v cestovním ruchu, výměnné stáže.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3945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87178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5186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26238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07517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57825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27202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Ad1) památky evidované na ústředím seznamu kulturních památek</a:t>
            </a:r>
          </a:p>
          <a:p>
            <a:endParaRPr lang="cs-CZ" dirty="0"/>
          </a:p>
          <a:p>
            <a:r>
              <a:rPr lang="cs-CZ" dirty="0"/>
              <a:t>Specifické podmínky: podporovány takové přírodní atraktivity, kde je možné přesně změřit jejich návštěvnost</a:t>
            </a:r>
          </a:p>
          <a:p>
            <a:endParaRPr lang="cs-CZ" dirty="0"/>
          </a:p>
          <a:p>
            <a:r>
              <a:rPr lang="cs-CZ" dirty="0"/>
              <a:t>Ad4) Energetická úspora budov u projektů, které se na to zaměřují (zateplení). Nutné doložit PENB současný a budoucí. </a:t>
            </a:r>
          </a:p>
          <a:p>
            <a:endParaRPr lang="cs-CZ" dirty="0"/>
          </a:p>
          <a:p>
            <a:r>
              <a:rPr lang="cs-CZ" dirty="0"/>
              <a:t>Většinu dopadů na životní prostředí řeší na polské straně speciální příloha, kterou potvrzuje RDOŚ.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82200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Další podmínky týkající se ŽP: zamezení šíření invazních druhů při přesunech zeminy, nesmí dojít k nežádoucímu záboru zemědělské půdy, minimalizování negativního dopadu realizace projektu na lesní pozemky</a:t>
            </a:r>
          </a:p>
          <a:p>
            <a:endParaRPr lang="cs-CZ" dirty="0"/>
          </a:p>
          <a:p>
            <a:r>
              <a:rPr lang="cs-CZ" dirty="0"/>
              <a:t>Doporučujeme důkladně prostudovat seznam povinných příloh, které se musí předložit.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89891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Ad1) památky evidované na ústředím seznamu kulturních památek</a:t>
            </a:r>
          </a:p>
          <a:p>
            <a:endParaRPr lang="cs-CZ" dirty="0"/>
          </a:p>
          <a:p>
            <a:r>
              <a:rPr lang="cs-CZ" dirty="0"/>
              <a:t>Specifické podmínky: podporovány takové přírodní atraktivity, kde je možné přesně změřit jejich návštěvnost</a:t>
            </a:r>
          </a:p>
          <a:p>
            <a:endParaRPr lang="cs-CZ" dirty="0"/>
          </a:p>
          <a:p>
            <a:r>
              <a:rPr lang="cs-CZ" dirty="0"/>
              <a:t>Ad4) Energetická úspora budov u projektů, které se na to zaměřují (zateplení). Nutné doložit PENB současný a budoucí. </a:t>
            </a:r>
          </a:p>
          <a:p>
            <a:endParaRPr lang="cs-CZ" dirty="0"/>
          </a:p>
          <a:p>
            <a:r>
              <a:rPr lang="cs-CZ" dirty="0"/>
              <a:t>Většinu dopadů na životní prostředí řeší na polské straně speciální příloha, kterou potvrzuje RDOŚ.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5713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Výzva je zaměřena na spolupráci subjektů v oblasti cestovního ruchu, která udržitelným způsobem zlepší využití potenciál cestovního ruchu pro rozvoj pohraničí.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59442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06481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Průběžná výzva se třemi koly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/>
              <a:t>Minimální výše projektu 60 000 eur (neinvestiční projekt), 80 000 eur (investiční projekt)</a:t>
            </a:r>
          </a:p>
          <a:p>
            <a:r>
              <a:rPr lang="cs-CZ" dirty="0"/>
              <a:t>Garantováno zpracování 10 stanovisek k projektovým záměrů za měsíc.</a:t>
            </a:r>
          </a:p>
          <a:p>
            <a:r>
              <a:rPr lang="cs-CZ" dirty="0"/>
              <a:t>Každý žadatel může předložit v rámci průběžné výzvy po celou dobu této výzvy nejvíce 3 záměry.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766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98862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59377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06043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52254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14310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7319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D3BE451-F29C-2EBD-E26F-CFEC5D0DAA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111AC8B-45F2-A8D1-5E59-77C68CCE9B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2256C49-35BD-256D-3BA5-9F8C8C3EC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09.08.2023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FA55172-4B3E-0104-7159-8BDA8F716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31AB2E0-7656-0C03-1BAF-00AEBF807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2128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BE09B65-4B17-552B-B918-546F742E8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EFD5CB09-EBF1-C5FA-4C35-DC444F6C0F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8B14016-53BC-79C4-433D-D96BF896D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09.08.2023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F1DBC79-6293-FA97-498F-6287C85B8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9EE3E67-0618-7D95-DBB2-1D56C75D1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6287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63C1459D-2CEA-6AF3-A2B7-0C7D8A940C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1958D297-8A4F-647F-C846-2F327DC61A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93131ED-5869-FC96-049B-C41997DCA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09.08.2023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32ED1B0-31E1-F95B-0EA3-3FAF801EE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B6DA6E0-7363-9DB4-8770-209E6BD9F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0721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F6A3951-C97F-7319-7EFA-D7A06F664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7B5FC82-A705-ABF4-FB03-40B7A362C9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9EF3351-C7F6-5C44-8A02-812A2E440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09.08.2023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1E6FC52-CCB5-86BC-5CAB-4054D1821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E12ACFF-18D5-CDB6-8E6C-57886A665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4435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7C2C5F4-8A6D-B0DA-4BF9-DB7A049B3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59966CA-F823-7D31-6AD3-A7303ED19C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ECE62E5-C250-AECC-A686-DE263FFB1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09.08.2023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CC1BA2C-301E-9D87-C3FF-230E2293C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4F01389-8A7F-468E-1AE2-F2FF1AE1B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3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804F9A-289D-82B0-7552-BA50D0674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8B1F9C7-41C4-DB92-2672-B0417B24D1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11AE010-4C9E-2A59-9C67-08FD03A14F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42F37D1B-030F-69F7-6110-4C8F89604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09.08.2023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E710D6A-5CC3-CA50-021A-7EE3D0DFD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50F9641-0EA5-C188-4776-404EEC3C3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2985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DB5611-1E33-33DF-7FB8-393D46872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171F124-D755-19AF-F089-1380E33E5B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627F277D-1D20-FC52-3FB0-482C3739AF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53FFC95F-5DE5-9D8D-87D4-6241F07CB8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9D877C73-7BD9-AC50-6F00-00B0727CFD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4FACD836-BE9A-47AF-F590-243AC4B13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09.08.2023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B4032D3E-7DE0-DEAE-A184-C1CC3BE37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F79986CA-D02E-BA8B-ABAE-FA7442028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4563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4CAEB97-7730-AA17-F84B-81D3F5EAE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8255E771-3CE0-BCE0-BA15-FAEC2CC47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09.08.2023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694E9B44-5DEB-A09F-077D-2356B3715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53991DF-BC83-3604-C953-509B1F26E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9266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039997FF-C810-7167-4FFC-B84AC57BC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09.08.2023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893D26ED-76D9-D259-D984-81D8C4A48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AECF0DE-D695-467D-C924-CC8AFB896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1322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69C067E-8CD5-26FB-30F1-922DA05C4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E656CD0-F4AD-2537-228B-E39938862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A4A653F9-EC50-1886-8853-5ABAADE538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8D43821-F2B6-F5CA-DBBA-48E8CF4E7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09.08.2023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D65AFE6B-F283-74D7-C323-6052FA912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3611BC5-06F7-F509-A3AF-D5C30333C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3157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BC14130-0F54-E8B3-4B20-BC2131E89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3EA7BE69-4C05-C017-BC47-09F1D6582F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550E0C8A-B16A-32DB-05F0-B037A182B0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F7E6744-4FD4-DBAE-46DA-127830F19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09.08.2023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40E3ACC-9ED6-D141-FDF9-E4DDE18FE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937E9DAF-464C-B240-6CC4-49FCC48BE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8340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3329EEB1-4564-A09B-6E25-C1FEFEED3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F3FCE3E-873D-3FEB-AABD-900CA1B5B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23CDD5E-04C2-C0A1-6A59-AFC0226D5C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8D666-A126-4B42-98EF-41DC134321B2}" type="datetimeFigureOut">
              <a:rPr lang="cs-CZ" smtClean="0"/>
              <a:t>09.08.2023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70A2BB7-84A3-409F-07EC-0BC430C022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85D7A99-F4A0-F147-7497-35C81B6CA0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5074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Relationship Id="rId9" Type="http://schemas.openxmlformats.org/officeDocument/2006/relationships/image" Target="../media/image7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Relationship Id="rId9" Type="http://schemas.openxmlformats.org/officeDocument/2006/relationships/image" Target="../media/image7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Relationship Id="rId9" Type="http://schemas.openxmlformats.org/officeDocument/2006/relationships/image" Target="../media/image7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Relationship Id="rId9" Type="http://schemas.openxmlformats.org/officeDocument/2006/relationships/image" Target="../media/image7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Relationship Id="rId9" Type="http://schemas.openxmlformats.org/officeDocument/2006/relationships/image" Target="../media/image7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Relationship Id="rId9" Type="http://schemas.openxmlformats.org/officeDocument/2006/relationships/image" Target="../media/image7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Relationship Id="rId9" Type="http://schemas.openxmlformats.org/officeDocument/2006/relationships/image" Target="../media/image7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Relationship Id="rId9" Type="http://schemas.openxmlformats.org/officeDocument/2006/relationships/image" Target="../media/image7.g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Relationship Id="rId9" Type="http://schemas.openxmlformats.org/officeDocument/2006/relationships/image" Target="../media/image7.gi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Relationship Id="rId9" Type="http://schemas.openxmlformats.org/officeDocument/2006/relationships/image" Target="../media/image7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Relationship Id="rId9" Type="http://schemas.openxmlformats.org/officeDocument/2006/relationships/image" Target="../media/image7.gi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7.gif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svg"/><Relationship Id="rId4" Type="http://schemas.openxmlformats.org/officeDocument/2006/relationships/image" Target="../media/image2.jpe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Relationship Id="rId9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Relationship Id="rId9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cz-pl.eu/zadatel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openxmlformats.org/officeDocument/2006/relationships/image" Target="../media/image7.gif"/><Relationship Id="rId5" Type="http://schemas.openxmlformats.org/officeDocument/2006/relationships/image" Target="../media/image4.jpeg"/><Relationship Id="rId10" Type="http://schemas.openxmlformats.org/officeDocument/2006/relationships/image" Target="../media/image5.jpeg"/><Relationship Id="rId4" Type="http://schemas.openxmlformats.org/officeDocument/2006/relationships/image" Target="../media/image2.jpeg"/><Relationship Id="rId9" Type="http://schemas.openxmlformats.org/officeDocument/2006/relationships/hyperlink" Target="https://cz-pl.eu/pl/wnioskodawca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Relationship Id="rId9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iskp21.mssf.cz/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openxmlformats.org/officeDocument/2006/relationships/image" Target="../media/image7.gif"/><Relationship Id="rId5" Type="http://schemas.openxmlformats.org/officeDocument/2006/relationships/image" Target="../media/image4.jpeg"/><Relationship Id="rId10" Type="http://schemas.openxmlformats.org/officeDocument/2006/relationships/image" Target="../media/image5.jpeg"/><Relationship Id="rId4" Type="http://schemas.openxmlformats.org/officeDocument/2006/relationships/image" Target="../media/image2.jpeg"/><Relationship Id="rId9" Type="http://schemas.openxmlformats.org/officeDocument/2006/relationships/hyperlink" Target="https://cz-pl.eu/zamery/prihlaseni.html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Relationship Id="rId9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Relationship Id="rId9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78A53C96-BC92-0F42-DEEF-26F7CD24EB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898" y="388622"/>
            <a:ext cx="1144648" cy="1144648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B5C3210F-1534-DD7D-A30E-AD6A27E6BE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6778" y="761138"/>
            <a:ext cx="1144648" cy="1144648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C13C452-3BB5-9D7E-E184-F25F6DA263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1077" y="1917567"/>
            <a:ext cx="390803" cy="390803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358962C6-E452-9E28-F931-5555CC3B69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3262" y="370335"/>
            <a:ext cx="766858" cy="1144648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6A3D4D52-4784-B32C-57B8-223FB33E98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70120" y="1529456"/>
            <a:ext cx="1167023" cy="1167023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ACEEE7DD-2858-330C-8747-F0099E46B3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40576" y="370335"/>
            <a:ext cx="390803" cy="39080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C5C92C27-4852-7414-29AB-3F832AA834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905" y="5714534"/>
            <a:ext cx="390803" cy="390803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039531BC-3B3E-47BC-A452-9779CFA8F44F}"/>
              </a:ext>
            </a:extLst>
          </p:cNvPr>
          <p:cNvSpPr txBox="1"/>
          <p:nvPr/>
        </p:nvSpPr>
        <p:spPr>
          <a:xfrm>
            <a:off x="121885" y="2159391"/>
            <a:ext cx="1145224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sz="2000" b="1" dirty="0">
              <a:solidFill>
                <a:srgbClr val="003399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ctr"/>
            <a:endParaRPr lang="pl-PL" sz="2000" b="1" dirty="0">
              <a:solidFill>
                <a:srgbClr val="003399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ctr"/>
            <a:r>
              <a:rPr lang="pl-PL" sz="2000" b="1" dirty="0">
                <a:solidFill>
                  <a:srgbClr val="0033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cs-CZ" sz="2000" b="1" dirty="0">
                <a:solidFill>
                  <a:srgbClr val="0033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ŠKOLENÍ PRO ŽADATELE PROGRAMU INTERREG ČESKO - POLSKO 2021 - 2027</a:t>
            </a:r>
          </a:p>
          <a:p>
            <a:pPr algn="ctr"/>
            <a:r>
              <a:rPr lang="pl-PL" sz="2000" b="1" dirty="0">
                <a:solidFill>
                  <a:srgbClr val="FF66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SZKOLENIE DLA WNIOSKODAWCÓW PROGRAMU INTERREG CZECHY-POLSKA 2021-2027</a:t>
            </a:r>
          </a:p>
          <a:p>
            <a:pPr algn="ctr"/>
            <a:endParaRPr lang="pl-PL" sz="2000" b="1" dirty="0">
              <a:solidFill>
                <a:srgbClr val="FF66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ctr"/>
            <a:endParaRPr lang="pl-PL" sz="2000" b="1" dirty="0">
              <a:solidFill>
                <a:srgbClr val="003399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ctr"/>
            <a:r>
              <a:rPr lang="pl-PL" sz="2000" b="1" dirty="0">
                <a:solidFill>
                  <a:srgbClr val="0033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Program INTERREG </a:t>
            </a:r>
          </a:p>
          <a:p>
            <a:pPr algn="ctr"/>
            <a:r>
              <a:rPr lang="pl-PL" sz="2000" b="1" dirty="0">
                <a:solidFill>
                  <a:srgbClr val="0033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ČESKO – POLSKO | </a:t>
            </a:r>
            <a:r>
              <a:rPr lang="pl-PL" sz="2000" b="1" dirty="0">
                <a:solidFill>
                  <a:srgbClr val="FF66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CZECHY – POLSKA</a:t>
            </a:r>
          </a:p>
          <a:p>
            <a:pPr algn="ctr"/>
            <a:endParaRPr lang="pl-PL" sz="2000" b="1" dirty="0">
              <a:solidFill>
                <a:srgbClr val="FF66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ctr"/>
            <a:r>
              <a:rPr lang="pl-PL" sz="2000" b="1" dirty="0">
                <a:solidFill>
                  <a:srgbClr val="FF66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ON-LINE, 09.08.2023</a:t>
            </a:r>
          </a:p>
          <a:p>
            <a:pPr algn="ctr"/>
            <a:endParaRPr lang="pl-PL" sz="2000" b="1" dirty="0">
              <a:solidFill>
                <a:srgbClr val="FF66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16" name="Obrázek 15">
            <a:extLst>
              <a:ext uri="{FF2B5EF4-FFF2-40B4-BE49-F238E27FC236}">
                <a16:creationId xmlns:a16="http://schemas.microsoft.com/office/drawing/2014/main" id="{287E7124-30D9-4466-8CF7-A3F3BED90B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26478" y="5714534"/>
            <a:ext cx="9013555" cy="89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451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0803" y="1280410"/>
          <a:ext cx="1141039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Podporované typy aktivit:</a:t>
                      </a: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Podpora vzniku nových, resp. rozvoj stávajících prvků cestovního ruchu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Propojování a vytváření produktů cestovního ruchu a jejich propagace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Podpora doprovodných aktivit souvisejících s rozvojem cestovního ruchu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pl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pl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pl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Rodzaje wspieranych działań: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pl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Wsparcie przy tworzeniu nowych lub rozwój istniejących elementów turystyki</a:t>
                      </a: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Łączenie i tworzenie produktów turystycznych oraz ich promocja</a:t>
                      </a: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43815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Wsparcie działań towarzyszących związanych z rozwojem turystyki</a:t>
                      </a:r>
                      <a:endParaRPr lang="cs-CZ" sz="12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1701A3B5-21EF-4F3B-820E-CF2AFD62D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cs-CZ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Výzva - Cestovní ruch</a:t>
            </a:r>
            <a:br>
              <a:rPr lang="pl-PL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Nabór </a:t>
            </a:r>
            <a:r>
              <a:rPr kumimoji="0" lang="cs-CZ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-</a:t>
            </a: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r>
              <a:rPr kumimoji="0" lang="pl-PL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Turystyka</a:t>
            </a:r>
            <a:endParaRPr lang="pl-PL" sz="22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A065732-6408-4323-A4D3-45DA59AC3A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468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4283" y="937443"/>
          <a:ext cx="11406914" cy="39928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171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Základem dobrého přeshraničního projektu je tematické propojení.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Společné téma by mělo být blízké všem partnerům projektu.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Společný potenciál, společný problém, společný zájem.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Dosahované výsledky jsou lepší, než v případě aktivit realizovaných samostatně na jedné straně hranice.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pl-PL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Filarem dobrego projektu transgranicznego jest spójność tematyczna.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Wspólny temat powinien być charakterystyczny dla wszystkich partnerów projektu.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Wspólny potencjał, wspólny problem, wspólny interes.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Osiągane efekty są lepsze, niż w przypadku działań indywidualnych po jednej stronie granicy.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cs-CZ" sz="2400" b="1" dirty="0">
                <a:solidFill>
                  <a:srgbClr val="000099"/>
                </a:solidFill>
                <a:latin typeface="Arial" charset="0"/>
                <a:ea typeface="+mn-ea"/>
                <a:cs typeface="Arial" charset="0"/>
              </a:rPr>
              <a:t>Tematické propojení </a:t>
            </a: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 </a:t>
            </a:r>
            <a:r>
              <a:rPr lang="pl-PL" sz="2400" b="1" dirty="0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Spójność tematyczna</a:t>
            </a:r>
            <a:endParaRPr lang="cs-CZ" sz="2400" b="1" dirty="0">
              <a:solidFill>
                <a:srgbClr val="FF6600"/>
              </a:solidFill>
              <a:latin typeface="Arial" charset="0"/>
              <a:cs typeface="Arial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4977" y="5384510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14906E0-8549-4BA4-8181-CCD97DBD44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077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4283" y="937443"/>
          <a:ext cx="1140691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171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Projekt začíná nalezením partnera, s nimž nás spojuje společné téma.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Aktivity by neměly mít zrcadlový charakter.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Aktivity by se měly doplňovat.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Dosahované výsledky jsou lepší, než v případě aktivit realizovaných samostatně na jedné straně hranice.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Cílová skupina je rozsáhlejší.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pl-PL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Projekt rozpoczyna się od znalezienia partnera, z którym łączy nas wspólny temat.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Działania nie powinny mieć lustrzanego charakteru.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Działania powinny się uzupełniać.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Osiągane efekty są lepsze, niż w przypadku działań indywidualnych po jednej stronie granicy.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Grupa docelowa jest szersza.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cs-CZ" sz="2400" b="1" dirty="0">
                <a:solidFill>
                  <a:srgbClr val="000099"/>
                </a:solidFill>
                <a:latin typeface="Arial" charset="0"/>
                <a:ea typeface="+mn-ea"/>
                <a:cs typeface="Arial" charset="0"/>
              </a:rPr>
              <a:t>Doplňující se aktivity </a:t>
            </a: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 </a:t>
            </a:r>
            <a:r>
              <a:rPr lang="pl-PL" sz="2400" b="1" i="0" u="none" strike="noStrike" kern="1200" baseline="0" dirty="0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Uzupełniające się działania</a:t>
            </a:r>
            <a:endParaRPr lang="cs-CZ" sz="2400" b="1" dirty="0">
              <a:solidFill>
                <a:srgbClr val="FF6600"/>
              </a:solidFill>
              <a:latin typeface="Arial" charset="0"/>
              <a:cs typeface="Arial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4977" y="5384510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14906E0-8549-4BA4-8181-CCD97DBD44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8912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4283" y="937443"/>
          <a:ext cx="11406914" cy="39928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171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Projekt by měl mít dopad na cílové skupiny na obou stranách hranice.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Všechny prvky projektu by měly mít vliv na cílové skupiny na obou stranách hranice.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Ve výjimečných situacích projekt může mít vliv na cílové skupiny na jedné straně hranice – v takovém případě aktivity jsou na jedné straně a cílové skupiny na straně druhé.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Přínos aktivit pro cílové skupiny na druhé straně hranice určuje přeshraniční dopad (efekt) projektu.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pl-PL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Projekt powinien oddziaływać na grupy docelowe po obu stronach granicy.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Wszystkie elementy projektu powinny oddziaływać na grupy docelowe po obu stronach granicy.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W wyjątkowych sytuacjach projekt może mieć wpływ na grupy docelowe po jednej stronie granicy – w takim przypadku działania po jednej stronie a grupy docelowe po drugiej. 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Korzyści, które działania przynoszą grupom docelowym po drugiej stronie granicy, określają wpływ (efekt) transgraniczny projektu.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cs-CZ" sz="2400" b="1" dirty="0">
                <a:solidFill>
                  <a:srgbClr val="000099"/>
                </a:solidFill>
                <a:latin typeface="Arial" charset="0"/>
                <a:ea typeface="+mn-ea"/>
                <a:cs typeface="Arial" charset="0"/>
              </a:rPr>
              <a:t>Cílová skupina  </a:t>
            </a: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 </a:t>
            </a:r>
            <a:r>
              <a:rPr lang="pl-PL" sz="2400" b="1" dirty="0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Grupa docelowa </a:t>
            </a:r>
            <a:endParaRPr lang="pl-PL" sz="2400" b="1" dirty="0">
              <a:solidFill>
                <a:srgbClr val="FF6600"/>
              </a:solidFill>
              <a:latin typeface="Arial" charset="0"/>
              <a:cs typeface="Arial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4977" y="5384510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14906E0-8549-4BA4-8181-CCD97DBD44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555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4283" y="937443"/>
          <a:ext cx="1140691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171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V programu INTERREG musí mít každý projekt přeshraniční dopad (efekt).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Na přeshraniční dopad projektu je zaměřená zvláštní část hodnocení v rámci procesu hodnocení projektu.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Přeshraniční dopad projektu je vyžadován a monitorován v průběhu celé realizace projektu.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Přeshraniční dopad by měl být trvalý, jeho udržitelnost je rovněž předmětem hodnocení v rámci procesu hodnocení projektu.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pl-PL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Każdy projekt realizowany w Programie INTERREG musi mieć wpływ (efekt) transgraniczny.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Wpływ transgraniczny projektu podlega osobnej ocenie podczas procesu oceny projektu. 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Wpływ transgraniczny projektu jest wymagany i monitorowany podczas całej realizacji projektu.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Efekt transgraniczny powinien być trwały, a jego trwałość jest również oceniana podczas procesu oceny projektu.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cs-CZ" sz="2400" b="1" dirty="0">
                <a:solidFill>
                  <a:srgbClr val="000099"/>
                </a:solidFill>
                <a:latin typeface="Arial" charset="0"/>
                <a:ea typeface="+mn-ea"/>
                <a:cs typeface="Arial" charset="0"/>
              </a:rPr>
              <a:t>Přeshraniční dopad </a:t>
            </a: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 </a:t>
            </a:r>
            <a:r>
              <a:rPr lang="pl-PL" sz="2400" b="1" i="0" u="none" strike="noStrike" kern="1200" baseline="0" dirty="0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Wpływ transgraniczny</a:t>
            </a:r>
            <a:endParaRPr lang="pl-PL" sz="2400" b="1" dirty="0">
              <a:solidFill>
                <a:srgbClr val="FF6600"/>
              </a:solidFill>
              <a:latin typeface="Arial" charset="0"/>
              <a:cs typeface="Arial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4977" y="5384510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14906E0-8549-4BA4-8181-CCD97DBD44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889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4283" y="937443"/>
          <a:ext cx="1140691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171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Přidaná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hodnota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společné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realizace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projektu</a:t>
                      </a: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Příspěvek projektu k propojování příhraničí.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Dopad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projektu na </a:t>
                      </a:r>
                      <a:r>
                        <a:rPr kumimoji="0" lang="pl-PL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obě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strany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hranice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(cílové skupiny projektu).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Šíře dopadu projektu ve společném území.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Udržitelnost přeshraničního dopadu.  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pl-PL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Wartość dodana wspólnej realizacji projektu.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Wpływ projektu na integrację pogranicza. 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Wpływ projektu na obie strony granicy (grupy docelowe projektu).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Znaczenie wpływu projektu we wspólnym obszarze.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Trwałość wpływu transgranicznego.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cs-CZ" sz="2400" b="1" dirty="0">
                <a:solidFill>
                  <a:srgbClr val="000099"/>
                </a:solidFill>
                <a:latin typeface="Arial" charset="0"/>
                <a:ea typeface="+mn-ea"/>
                <a:cs typeface="Arial" charset="0"/>
              </a:rPr>
              <a:t>Přeshraniční dopad – hodnocení </a:t>
            </a: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 </a:t>
            </a:r>
            <a:r>
              <a:rPr lang="pl-PL" sz="2400" b="1" i="0" u="none" strike="noStrike" kern="1200" baseline="0" dirty="0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Wpływ transgraniczny - ocena</a:t>
            </a:r>
            <a:endParaRPr lang="pl-PL" sz="2400" b="1" dirty="0">
              <a:solidFill>
                <a:srgbClr val="FF6600"/>
              </a:solidFill>
              <a:latin typeface="Arial" charset="0"/>
              <a:cs typeface="Arial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4977" y="5384510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14906E0-8549-4BA4-8181-CCD97DBD44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5967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4283" y="937443"/>
          <a:ext cx="11406914" cy="39928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171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Ukazatele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Technická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dokumentace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PL</a:t>
                      </a: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Investorský rozpočet/položkový rozpočet PL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Stanovisko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pl-PL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orgánu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ochrany </a:t>
                      </a:r>
                      <a:r>
                        <a:rPr kumimoji="0" lang="pl-PL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přírody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RDOŚ PL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Prohlášení českých partnerů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Přílohy pro stavební práce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Způsobilost nákladů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pl-PL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Wskaźniki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Dokumentacja projektowa PL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Kosztorys budowlany PL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Zaświadczenie RDOŚ PL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Oswiadczenie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 czeskich partnerów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Załączniki dotyczące prac budowlanych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Kwalifikowalność kosztów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kumimoji="0" lang="pl-PL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cs-CZ" sz="2400" b="1" dirty="0">
                <a:solidFill>
                  <a:srgbClr val="000099"/>
                </a:solidFill>
                <a:latin typeface="Arial" charset="0"/>
                <a:ea typeface="+mn-ea"/>
                <a:cs typeface="Arial" charset="0"/>
              </a:rPr>
              <a:t>N</a:t>
            </a: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charset="0"/>
                <a:ea typeface="+mn-ea"/>
                <a:cs typeface="Arial" charset="0"/>
              </a:rPr>
              <a:t>edostatky v žádostech </a:t>
            </a:r>
            <a:r>
              <a:rPr lang="cs-CZ" sz="2400" b="1" i="0" u="none" strike="noStrike" kern="1200" baseline="0" dirty="0">
                <a:solidFill>
                  <a:srgbClr val="0000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 </a:t>
            </a:r>
            <a:r>
              <a:rPr lang="pl-PL" sz="2400" b="1" i="0" u="none" strike="noStrike" kern="1200" baseline="0" dirty="0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</a:t>
            </a:r>
            <a:r>
              <a:rPr lang="pl-PL" sz="2400" b="1" dirty="0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chybienia we wnioskach</a:t>
            </a: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4977" y="5384510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14906E0-8549-4BA4-8181-CCD97DBD44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0319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929448"/>
              </p:ext>
            </p:extLst>
          </p:nvPr>
        </p:nvGraphicFramePr>
        <p:xfrm>
          <a:off x="390803" y="1280410"/>
          <a:ext cx="11410394" cy="405676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4056765">
                <a:tc>
                  <a:txBody>
                    <a:bodyPr/>
                    <a:lstStyle/>
                    <a:p>
                      <a:pPr lvl="0"/>
                      <a:endParaRPr kumimoji="0" lang="cs-CZ" sz="125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lvl="0"/>
                      <a:r>
                        <a:rPr kumimoji="0" lang="cs-CZ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Specifická pravidla:</a:t>
                      </a:r>
                    </a:p>
                    <a:p>
                      <a:pPr lvl="0"/>
                      <a:endParaRPr kumimoji="0" lang="cs-CZ" sz="125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U rekonstrukcí a novostaveb limit 1,5 mil. € na stavební objekt (CZV), mimo památkově chráněných objektů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Soulad s nabídkou cestovní ruchu v regionech (zvláštní příloha)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U rekonstrukci nutná úspora 10 % energií (kromě památek a výjimek dle zákona)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Podporovány mohou být pouze takové přírodní atraktivity, u kterých je možné přesně změřit jejich návštěvnost. Náklady spojené se sledováním návštěvnosti jsou považovány za způsobilý výdaj projektu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lvl="0"/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cs-CZ" sz="125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Specyficzne warunki:</a:t>
                      </a:r>
                    </a:p>
                    <a:p>
                      <a:endParaRPr kumimoji="0" lang="pl-PL" sz="12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 przypadku przebudowy i nowych budynków limit 1,5 mln EUR na budynek (CWK), nie dotyczy budynków wpisanych do rejestru zabytków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Zgodność z ofertą turystyczną w regionach (specjalny załącznik)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 ramach remontu i przebudowy konieczne jest 10% oszczędności energii (z wyjątkiem zabytków i wyjątków zgodnych z prawem)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Wspierane mogą być tylko takie atrakcje przyrodnicze, dla których można dokładnie zmierzyć ich </a:t>
                      </a:r>
                      <a:r>
                        <a:rPr kumimoji="0" lang="pl-PL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odwiedzalność</a:t>
                      </a: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. Koszty związane z monitorowaniem </a:t>
                      </a:r>
                      <a:r>
                        <a:rPr kumimoji="0" lang="pl-PL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odwiedzalności</a:t>
                      </a: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są uważane za wydatki kwalifikowalne projektu</a:t>
                      </a:r>
                    </a:p>
                    <a:p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1701A3B5-21EF-4F3B-820E-CF2AFD62D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cs-CZ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Výzva - Cestovní ruch</a:t>
            </a:r>
            <a:br>
              <a:rPr lang="pl-PL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Nabór </a:t>
            </a:r>
            <a:r>
              <a:rPr kumimoji="0" lang="cs-CZ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-</a:t>
            </a: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r>
              <a:rPr kumimoji="0" lang="pl-PL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Turystyka</a:t>
            </a:r>
            <a:endParaRPr lang="cs-CZ" sz="22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5314800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6C1D854A-8BAD-45DA-A3FF-325F4F95831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5946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773627"/>
              </p:ext>
            </p:extLst>
          </p:nvPr>
        </p:nvGraphicFramePr>
        <p:xfrm>
          <a:off x="390803" y="1280410"/>
          <a:ext cx="11410394" cy="405676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4056765">
                <a:tc>
                  <a:txBody>
                    <a:bodyPr/>
                    <a:lstStyle/>
                    <a:p>
                      <a:pPr lvl="0"/>
                      <a:endParaRPr kumimoji="0" lang="cs-CZ" sz="125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lvl="0"/>
                      <a:r>
                        <a:rPr kumimoji="0" lang="cs-CZ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Specifická pravidla:</a:t>
                      </a:r>
                    </a:p>
                    <a:p>
                      <a:pPr lvl="0"/>
                      <a:endParaRPr kumimoji="0" lang="cs-CZ" sz="125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Novostavby musí být realizovány v pasivním standardu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Všechny nové spotřebiče musí splňovat nejvyšší dostupnou energetickou třídu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Podporovány budou pouze zařízení využívající vodu, které splňují konkrétní podmínky (úsporná zařízení)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Akce/projekty, v kterých se plánuje nákup zařízení využívajícího fosilní paliva, nebudou financovány.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cs-CZ" sz="125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Specyficzne warunki:</a:t>
                      </a:r>
                    </a:p>
                    <a:p>
                      <a:endParaRPr kumimoji="0" lang="pl-PL" sz="12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 przypadku nowych budynków wspierane będą wyłącznie budynki w standardzie pasywnym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Wszystkie nowe urządzenia muszą spełniać najwyższą dostępną klasę energetyczną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Wspierane będą tylko urządzenia zużywające wodę, które spełniają określone warunki (urządzenia oszczędzające wodę)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Nie będą finansowane działania/projekty, w których planowany jest zakup wyposażenia korzystającego z paliw kopalnych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1701A3B5-21EF-4F3B-820E-CF2AFD62D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cs-CZ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Výzva - Cestovní ruch</a:t>
            </a:r>
            <a:br>
              <a:rPr lang="pl-PL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Nabór </a:t>
            </a:r>
            <a:r>
              <a:rPr kumimoji="0" lang="cs-CZ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-</a:t>
            </a: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r>
              <a:rPr kumimoji="0" lang="pl-PL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Turystyka</a:t>
            </a:r>
            <a:endParaRPr lang="cs-CZ" sz="22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5314800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6C1D854A-8BAD-45DA-A3FF-325F4F95831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6670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613113"/>
              </p:ext>
            </p:extLst>
          </p:nvPr>
        </p:nvGraphicFramePr>
        <p:xfrm>
          <a:off x="390803" y="1280410"/>
          <a:ext cx="11410394" cy="405676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4056765">
                <a:tc>
                  <a:txBody>
                    <a:bodyPr/>
                    <a:lstStyle/>
                    <a:p>
                      <a:pPr lvl="0"/>
                      <a:endParaRPr kumimoji="0" lang="cs-CZ" sz="125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lvl="0"/>
                      <a:r>
                        <a:rPr kumimoji="0" lang="cs-CZ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Specifická pravidla:</a:t>
                      </a:r>
                    </a:p>
                    <a:p>
                      <a:pPr lvl="0"/>
                      <a:endParaRPr kumimoji="0" lang="cs-CZ" sz="125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Minimální výše projektu 60 000 eur (neinvestiční projekt), 80 000 eur (investiční projekt)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Garantováno zpracování 10 stanovisek k projektovým záměrů za měsíc.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Každý žadatel může předložit v rámci průběžné výzvy po celou dobu této výzvy nejvíce 3 záměry.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Povinna publicita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Dárky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lvl="0"/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cs-CZ" sz="125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Specyficzne warunki:</a:t>
                      </a:r>
                    </a:p>
                    <a:p>
                      <a:endParaRPr kumimoji="0" lang="pl-PL" sz="12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Minimalna kwota projektu 60 000 EUR (projekt </a:t>
                      </a:r>
                      <a:r>
                        <a:rPr kumimoji="0" lang="pl-PL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nieinwestycyjny</a:t>
                      </a: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), 80 000 EUR (projekt inwestycyjny)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Gwarantowane przygotowanie 10 opinii do propozycji projektowych miesięcznie.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Każdy wnioskodawca może złożyć maksymalnie 3 projekty w ramach naboru ciągłego przez cały okres jego trwania.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Obowiązkowa promocja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Darowizny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1701A3B5-21EF-4F3B-820E-CF2AFD62D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cs-CZ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Výzva - Cestovní ruch</a:t>
            </a:r>
            <a:br>
              <a:rPr lang="pl-PL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Nabór </a:t>
            </a:r>
            <a:r>
              <a:rPr kumimoji="0" lang="cs-CZ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-</a:t>
            </a: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r>
              <a:rPr kumimoji="0" lang="pl-PL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Turystyka</a:t>
            </a:r>
            <a:endParaRPr lang="cs-CZ" sz="22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5314800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6C1D854A-8BAD-45DA-A3FF-325F4F95831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455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125809"/>
              </p:ext>
            </p:extLst>
          </p:nvPr>
        </p:nvGraphicFramePr>
        <p:xfrm>
          <a:off x="390803" y="1531034"/>
          <a:ext cx="11410394" cy="372701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1202114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727016">
                <a:tc>
                  <a:txBody>
                    <a:bodyPr/>
                    <a:lstStyle/>
                    <a:p>
                      <a:endParaRPr kumimoji="0" lang="cs-CZ" sz="2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l"/>
                      <a:r>
                        <a:rPr kumimoji="0" lang="cs-CZ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Výzva č. 11_23_004 Cestovní ruch</a:t>
                      </a:r>
                    </a:p>
                    <a:p>
                      <a:r>
                        <a:rPr kumimoji="0" lang="cs-CZ" sz="2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Cíl 2.1 - Lepší přeshraniční využití potenciálu udržitelného cestovního ruchu pro hospodářský rozvoj česko-polského pohraničí</a:t>
                      </a:r>
                      <a:endParaRPr kumimoji="0" lang="cs-CZ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endParaRPr kumimoji="0" lang="cs-CZ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pl-PL" sz="24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Nabór nr 11_23_004 Turystyka</a:t>
                      </a:r>
                      <a:endParaRPr kumimoji="0" lang="cs-CZ" sz="2400" b="1" i="0" u="sng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kumimoji="0" lang="pl-PL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Cel nr 2.1 - Lepsze transgraniczne wykorzystanie potencjału turystyki zrównoważonej dla rozwoju gospodarczego pogranicza czesko-polskiego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sz="12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1701A3B5-21EF-4F3B-820E-CF2AFD62D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cs-CZ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Výzva - Cestovní ruch</a:t>
            </a:r>
            <a:br>
              <a:rPr lang="pl-PL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Nabór </a:t>
            </a:r>
            <a:r>
              <a:rPr kumimoji="0" lang="cs-CZ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-</a:t>
            </a: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r>
              <a:rPr kumimoji="0" lang="pl-PL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Turystyka</a:t>
            </a:r>
            <a:endParaRPr lang="cs-CZ" sz="22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A065732-6408-4323-A4D3-45DA59AC3A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6034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2733" y="2052296"/>
            <a:ext cx="8625480" cy="167082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cs-CZ" sz="36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Děkuji za pozornost</a:t>
            </a:r>
            <a:br>
              <a:rPr lang="cs-CZ" sz="36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b="1" dirty="0" err="1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Dziękuję</a:t>
            </a:r>
            <a:r>
              <a:rPr lang="cs-CZ" sz="36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za </a:t>
            </a:r>
            <a:r>
              <a:rPr lang="cs-CZ" sz="3600" b="1" dirty="0" err="1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uwagę</a:t>
            </a:r>
            <a:endParaRPr lang="cs-CZ" sz="36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840" y="1121078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18" y="2626088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1" y="4935815"/>
            <a:ext cx="766858" cy="1144648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7566" y="5697538"/>
            <a:ext cx="1167023" cy="1167023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6763" y="418465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29835" y="5702022"/>
            <a:ext cx="390803" cy="390803"/>
          </a:xfrm>
          <a:prstGeom prst="rect">
            <a:avLst/>
          </a:prstGeom>
        </p:spPr>
      </p:pic>
      <p:pic>
        <p:nvPicPr>
          <p:cNvPr id="16" name="Grafický objekt 15">
            <a:extLst>
              <a:ext uri="{FF2B5EF4-FFF2-40B4-BE49-F238E27FC236}">
                <a16:creationId xmlns:a16="http://schemas.microsoft.com/office/drawing/2014/main" id="{FDA727DA-6EBA-4798-AE23-861AE025FF6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132868" y="3995848"/>
            <a:ext cx="2475549" cy="584775"/>
          </a:xfrm>
          <a:prstGeom prst="rect">
            <a:avLst/>
          </a:prstGeom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85D13087-EBBA-4071-A581-D8FC44231FB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87193" y="3883012"/>
            <a:ext cx="2296611" cy="835656"/>
          </a:xfrm>
          <a:prstGeom prst="rect">
            <a:avLst/>
          </a:prstGeom>
        </p:spPr>
      </p:pic>
      <p:pic>
        <p:nvPicPr>
          <p:cNvPr id="18" name="Obrázek 17">
            <a:extLst>
              <a:ext uri="{FF2B5EF4-FFF2-40B4-BE49-F238E27FC236}">
                <a16:creationId xmlns:a16="http://schemas.microsoft.com/office/drawing/2014/main" id="{C4B9A1A4-BADE-4159-B159-AA868022E81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451125" y="4066402"/>
            <a:ext cx="2197018" cy="468876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FCDD13CD-FF8F-49EF-A8A4-F4555645C36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385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432007"/>
              </p:ext>
            </p:extLst>
          </p:nvPr>
        </p:nvGraphicFramePr>
        <p:xfrm>
          <a:off x="390803" y="1280410"/>
          <a:ext cx="1141039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40174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670220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Harmonogram výzvy / </a:t>
                      </a:r>
                      <a:r>
                        <a:rPr kumimoji="0" lang="pl-PL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Harmonogram naboru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Výzva /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j-ea"/>
                          <a:cs typeface="Arial" pitchFamily="34" charset="0"/>
                        </a:rPr>
                        <a:t>Nabór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Datum ukončení příjmu projektových záměrů / 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pl-PL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j-ea"/>
                          <a:cs typeface="Arial" pitchFamily="34" charset="0"/>
                        </a:rPr>
                        <a:t>Termin końcowy składania propozycji projektowych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Datum ukončení příjmu žádostí o podporu / 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pl-PL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j-ea"/>
                          <a:cs typeface="Arial" pitchFamily="34" charset="0"/>
                        </a:rPr>
                        <a:t>Data zakończenia przyjmowania wniosków o dofinansowanie</a:t>
                      </a: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Alokace z EFRR / 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j-ea"/>
                          <a:cs typeface="Arial" pitchFamily="34" charset="0"/>
                        </a:rPr>
                        <a:t>Alokacja z EFRR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Podíl spolufinancování z EFRR </a:t>
                      </a: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/ 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j-ea"/>
                          <a:cs typeface="Arial" pitchFamily="34" charset="0"/>
                        </a:rPr>
                        <a:t>Udział dofinansowania z EFRR</a:t>
                      </a:r>
                      <a:endParaRPr kumimoji="0" lang="cs-CZ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j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15. 12. 2022 – 28. 2. 2024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 </a:t>
                      </a:r>
                      <a:r>
                        <a:rPr kumimoji="0" lang="cs-CZ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6. 9. 2023 </a:t>
                      </a: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	3. </a:t>
                      </a:r>
                      <a:r>
                        <a:rPr kumimoji="0" lang="cs-CZ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17. 1. 2024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 </a:t>
                      </a:r>
                      <a:r>
                        <a:rPr kumimoji="0" lang="cs-CZ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18. 10. 2023</a:t>
                      </a: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	3. </a:t>
                      </a:r>
                      <a:r>
                        <a:rPr kumimoji="0" lang="cs-CZ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28. 2. 2024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 </a:t>
                      </a:r>
                      <a:r>
                        <a:rPr kumimoji="0" lang="cs-CZ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10 000 000 EUR</a:t>
                      </a: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	3. </a:t>
                      </a:r>
                      <a:r>
                        <a:rPr kumimoji="0" lang="cs-CZ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7 500 000 EUR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cs-CZ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cs-CZ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1701A3B5-21EF-4F3B-820E-CF2AFD62D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cs-CZ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Výzva - Cestovní ruch</a:t>
            </a:r>
            <a:br>
              <a:rPr lang="pl-PL" sz="22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Nabór </a:t>
            </a:r>
            <a:r>
              <a:rPr kumimoji="0" lang="cs-CZ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-</a:t>
            </a:r>
            <a:r>
              <a:rPr lang="pl-PL" sz="2200" b="1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r>
              <a:rPr kumimoji="0" lang="pl-PL" sz="22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Turystyka</a:t>
            </a:r>
            <a:endParaRPr lang="cs-CZ" sz="22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1A065732-6408-4323-A4D3-45DA59AC3A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650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723" y="724433"/>
            <a:ext cx="11089473" cy="294349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cs-CZ" sz="40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Vyplnění žádosti o podporu</a:t>
            </a:r>
            <a:br>
              <a:rPr kumimoji="0" lang="cs-CZ" altLang="cs-CZ" sz="4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</a:br>
            <a:r>
              <a:rPr kumimoji="0" lang="pl-PL" altLang="cs-CZ" sz="40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Wypełnienie wniosku o dofinansowanie</a:t>
            </a:r>
            <a:endParaRPr lang="cs-CZ" sz="4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E0B18877-9780-4344-81E2-3E724685EBA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197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620" y="365126"/>
            <a:ext cx="10810642" cy="542990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</a:pPr>
            <a:r>
              <a:rPr lang="cs-CZ" sz="28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Vše najdete na webu Programu</a:t>
            </a:r>
            <a:br>
              <a:rPr kumimoji="0" lang="pl-PL" alt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</a:br>
            <a:r>
              <a:rPr kumimoji="0" lang="pl-PL" alt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Wszystko można znaleźć na stronach Programu</a:t>
            </a:r>
            <a:endParaRPr lang="cs-CZ" sz="25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16" name="Tabulka 2">
            <a:extLst>
              <a:ext uri="{FF2B5EF4-FFF2-40B4-BE49-F238E27FC236}">
                <a16:creationId xmlns:a16="http://schemas.microsoft.com/office/drawing/2014/main" id="{75DEC0FF-2380-4BD3-8A55-0E976553F919}"/>
              </a:ext>
            </a:extLst>
          </p:cNvPr>
          <p:cNvGraphicFramePr>
            <a:graphicFrameLocks noGrp="1"/>
          </p:cNvGraphicFramePr>
          <p:nvPr/>
        </p:nvGraphicFramePr>
        <p:xfrm>
          <a:off x="390802" y="1231715"/>
          <a:ext cx="11076947" cy="3694087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107694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</a:tblGrid>
              <a:tr h="36940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cs-CZ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cs-CZ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8"/>
                        </a:rPr>
                        <a:t>https://cz-pl.eu/zadatel</a:t>
                      </a:r>
                      <a:endParaRPr kumimoji="0" lang="cs-CZ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742950" marR="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cs-CZ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9"/>
                        </a:rPr>
                        <a:t>https://cz-pl.eu/pl/wnioskodawca</a:t>
                      </a:r>
                      <a:endParaRPr kumimoji="0" lang="pl-PL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D569AC38-513C-484B-ACFF-B03BC2E18DB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549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620" y="365126"/>
            <a:ext cx="10810642" cy="542990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</a:pPr>
            <a:r>
              <a:rPr lang="cs-CZ" sz="28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Podmínky předložení žádosti o podporu</a:t>
            </a:r>
            <a:br>
              <a:rPr kumimoji="0" lang="pl-PL" alt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</a:br>
            <a:r>
              <a:rPr kumimoji="0" lang="pl-PL" alt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Warunki złożenia wniosku o dofinansowanie</a:t>
            </a:r>
            <a:endParaRPr lang="cs-CZ" sz="25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16" name="Tabulka 2">
            <a:extLst>
              <a:ext uri="{FF2B5EF4-FFF2-40B4-BE49-F238E27FC236}">
                <a16:creationId xmlns:a16="http://schemas.microsoft.com/office/drawing/2014/main" id="{75DEC0FF-2380-4BD3-8A55-0E976553F919}"/>
              </a:ext>
            </a:extLst>
          </p:cNvPr>
          <p:cNvGraphicFramePr>
            <a:graphicFrameLocks noGrp="1"/>
          </p:cNvGraphicFramePr>
          <p:nvPr/>
        </p:nvGraphicFramePr>
        <p:xfrm>
          <a:off x="390803" y="1231715"/>
          <a:ext cx="11410394" cy="396432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964323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Musí být předložen projektový záměr, na který žádost o podporu navazuje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Závazná dokumentace:</a:t>
                      </a:r>
                    </a:p>
                    <a:p>
                      <a:pPr marL="742950" marR="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Příručka pro žadatele</a:t>
                      </a:r>
                    </a:p>
                    <a:p>
                      <a:pPr marL="742950" marR="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Metodika kontroly a hodnocení žádostí o podporu</a:t>
                      </a:r>
                    </a:p>
                    <a:p>
                      <a:pPr marL="742950" marR="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Průvodce vyplněním žádosti </a:t>
                      </a:r>
                      <a:r>
                        <a:rPr kumimoji="0" lang="cs-CZ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(pro daný specifický cíl)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Musi być złożona propozycja projektowa, do której wniosek o dofinansowanie nawiązuje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Wiążąca dokumentacja:</a:t>
                      </a:r>
                    </a:p>
                    <a:p>
                      <a:pPr marL="742950" marR="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Podręcznik Wnioskodawcy</a:t>
                      </a:r>
                    </a:p>
                    <a:p>
                      <a:pPr marL="742950" marR="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Metodyka kontroli i oceny wniosków o dofinansowanie</a:t>
                      </a:r>
                    </a:p>
                    <a:p>
                      <a:pPr marL="742950" marR="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Instrukcja wypełniania wniosku </a:t>
                      </a:r>
                      <a:r>
                        <a:rPr kumimoji="0" lang="pl-PL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(dla danego celu szczegółowego)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D569AC38-513C-484B-ACFF-B03BC2E18D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826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620" y="365126"/>
            <a:ext cx="10810642" cy="542990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</a:pPr>
            <a:r>
              <a:rPr lang="cs-CZ" sz="28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Vyplnění žádosti o podporu</a:t>
            </a:r>
            <a:br>
              <a:rPr kumimoji="0" lang="pl-PL" alt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</a:br>
            <a:r>
              <a:rPr kumimoji="0" lang="pl-PL" alt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Zalecenia dotyczące wniosku o dofinansowanie</a:t>
            </a:r>
            <a:endParaRPr lang="cs-CZ" sz="25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16" name="Tabulka 2">
            <a:extLst>
              <a:ext uri="{FF2B5EF4-FFF2-40B4-BE49-F238E27FC236}">
                <a16:creationId xmlns:a16="http://schemas.microsoft.com/office/drawing/2014/main" id="{75DEC0FF-2380-4BD3-8A55-0E976553F9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133145"/>
              </p:ext>
            </p:extLst>
          </p:nvPr>
        </p:nvGraphicFramePr>
        <p:xfrm>
          <a:off x="390803" y="1231715"/>
          <a:ext cx="11410394" cy="396432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964323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Žádost o podporu se předkládá elektronicky prostřednictvím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cs-CZ" sz="2000" b="1" dirty="0">
                          <a:solidFill>
                            <a:srgbClr val="000099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</a:t>
                      </a:r>
                      <a:r>
                        <a:rPr lang="cs-CZ" sz="2000" b="1" kern="1200" dirty="0">
                          <a:solidFill>
                            <a:srgbClr val="000099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https://iskp21.mssf.cz/</a:t>
                      </a:r>
                      <a:endParaRPr lang="cs-CZ" sz="2000" b="1" kern="1200" dirty="0">
                        <a:solidFill>
                          <a:srgbClr val="000099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cs-CZ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 žádosti jsou přikládány povinné přílohy, zejména pak rozpočet projektu exportovaný </a:t>
                      </a:r>
                      <a:br>
                        <a:rPr kumimoji="0" lang="cs-CZ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cs-CZ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 Generátoru rozpočtu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cs-CZ" sz="2000" b="1" dirty="0">
                          <a:solidFill>
                            <a:srgbClr val="000099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</a:t>
                      </a:r>
                      <a:r>
                        <a:rPr lang="cs-CZ" sz="2000" b="1" dirty="0">
                          <a:solidFill>
                            <a:srgbClr val="000099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9"/>
                        </a:rPr>
                        <a:t>https://cz-pl.eu/zamery/prihlaseni.html</a:t>
                      </a: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Wniosek o dofinansowanie składany jest elektroniczne za pośrednictwem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2000" b="1" noProof="0" dirty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</a:t>
                      </a:r>
                      <a:r>
                        <a:rPr lang="cs-CZ" sz="2000" b="1" kern="1200" dirty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https://iskp21.mssf.cz/</a:t>
                      </a:r>
                      <a:endParaRPr lang="cs-CZ" sz="2000" b="1" kern="1200" dirty="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pl-PL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pl-PL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 wniosku należy dołączyć obowiązkowe załączniki, w szczególności budżet projektu wyeksportowany z Generatora budżetu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2000" b="1" noProof="0" dirty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</a:t>
                      </a:r>
                      <a:r>
                        <a:rPr lang="pl-PL" sz="2000" b="1" noProof="0" dirty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9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https://cz-pl.eu/zamery/prihlaseni.html</a:t>
                      </a:r>
                      <a:endParaRPr kumimoji="0" lang="pl-PL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D569AC38-513C-484B-ACFF-B03BC2E18DB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376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723" y="724433"/>
            <a:ext cx="11089473" cy="294349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cs-CZ" sz="40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Generátor rozpočtu</a:t>
            </a:r>
            <a:br>
              <a:rPr kumimoji="0" lang="cs-CZ" altLang="cs-CZ" sz="4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</a:br>
            <a:r>
              <a:rPr kumimoji="0" lang="pl-PL" altLang="cs-CZ" sz="40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Generator budżetu</a:t>
            </a:r>
            <a:endParaRPr lang="cs-CZ" sz="48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E0B18877-9780-4344-81E2-3E724685EBA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632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620" y="365126"/>
            <a:ext cx="10810642" cy="542990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</a:pPr>
            <a:r>
              <a:rPr lang="pl-PL" sz="2800" b="1" dirty="0">
                <a:solidFill>
                  <a:srgbClr val="003399"/>
                </a:solidFill>
                <a:latin typeface="Arial" charset="0"/>
                <a:cs typeface="Arial" charset="0"/>
              </a:rPr>
              <a:t>Generátor rozpočtu</a:t>
            </a:r>
            <a:br>
              <a:rPr lang="cs-CZ" sz="28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pl-PL" altLang="cs-CZ" sz="25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Generator budżetu</a:t>
            </a:r>
            <a:endParaRPr lang="cs-CZ" sz="25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16" name="Tabulka 2">
            <a:extLst>
              <a:ext uri="{FF2B5EF4-FFF2-40B4-BE49-F238E27FC236}">
                <a16:creationId xmlns:a16="http://schemas.microsoft.com/office/drawing/2014/main" id="{75DEC0FF-2380-4BD3-8A55-0E976553F919}"/>
              </a:ext>
            </a:extLst>
          </p:cNvPr>
          <p:cNvGraphicFramePr>
            <a:graphicFrameLocks noGrp="1"/>
          </p:cNvGraphicFramePr>
          <p:nvPr/>
        </p:nvGraphicFramePr>
        <p:xfrm>
          <a:off x="390803" y="1089891"/>
          <a:ext cx="11410394" cy="453094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453094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kumimoji="0" lang="cs-CZ" sz="18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600"/>
                        </a:spcBef>
                      </a:pPr>
                      <a:r>
                        <a:rPr kumimoji="0" lang="cs-CZ" sz="18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Technická posloupnost přípravy žádosti:</a:t>
                      </a:r>
                      <a:endParaRPr kumimoji="0" lang="cs-CZ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600"/>
                        </a:spcBef>
                      </a:pPr>
                      <a:endParaRPr kumimoji="0" lang="cs-CZ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600"/>
                        </a:spcBef>
                      </a:pPr>
                      <a:endParaRPr kumimoji="0" lang="cs-CZ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357188" indent="-357188">
                        <a:spcBef>
                          <a:spcPts val="600"/>
                        </a:spcBef>
                        <a:buFont typeface="Arial" panose="020B0604020202020204" pitchFamily="34" charset="0"/>
                        <a:buAutoNum type="arabicPeriod"/>
                      </a:pPr>
                      <a:r>
                        <a:rPr lang="cs-CZ" sz="1800" b="0" kern="1200" dirty="0">
                          <a:solidFill>
                            <a:srgbClr val="0000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Založení žádosti a vyplnění textového obsahu v ISKP, včetně jednotlivých klíčových aktivit</a:t>
                      </a:r>
                    </a:p>
                    <a:p>
                      <a:pPr marL="342900" indent="-342900">
                        <a:spcBef>
                          <a:spcPts val="600"/>
                        </a:spcBef>
                        <a:buFont typeface="Arial" panose="020B0604020202020204" pitchFamily="34" charset="0"/>
                        <a:buAutoNum type="arabicPeriod"/>
                      </a:pPr>
                      <a:r>
                        <a:rPr kumimoji="0" lang="cs-CZ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Založení, vyplnění a </a:t>
                      </a:r>
                      <a:r>
                        <a:rPr kumimoji="0" lang="cs-CZ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podání </a:t>
                      </a:r>
                      <a:r>
                        <a:rPr kumimoji="0" lang="cs-CZ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podrobného rozpočtu v generátoru</a:t>
                      </a:r>
                    </a:p>
                    <a:p>
                      <a:pPr marL="342900" indent="-342900">
                        <a:spcBef>
                          <a:spcPts val="600"/>
                        </a:spcBef>
                        <a:buFont typeface="Arial" panose="020B0604020202020204" pitchFamily="34" charset="0"/>
                        <a:buAutoNum type="arabicPeriod"/>
                      </a:pPr>
                      <a:r>
                        <a:rPr kumimoji="0" lang="cs-CZ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Doplnění finančních údajů do ISKP</a:t>
                      </a:r>
                    </a:p>
                    <a:p>
                      <a:pPr marL="342900" indent="-342900">
                        <a:spcBef>
                          <a:spcPts val="600"/>
                        </a:spcBef>
                        <a:buFont typeface="Arial" panose="020B0604020202020204" pitchFamily="34" charset="0"/>
                        <a:buAutoNum type="arabicPeriod"/>
                      </a:pPr>
                      <a:r>
                        <a:rPr kumimoji="0" lang="cs-CZ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Nahrání povinných příloh do ISKP </a:t>
                      </a:r>
                      <a:r>
                        <a:rPr kumimoji="0" lang="cs-CZ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včetně podrobného rozpočtu exportovaného z generátoru</a:t>
                      </a:r>
                      <a:r>
                        <a:rPr kumimoji="0" lang="cs-CZ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 podání žádosti</a:t>
                      </a:r>
                      <a:endParaRPr kumimoji="0" lang="pl-PL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pl-PL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pl-PL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Kolejność przygotowania wniosku pod względem technicznym: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pl-PL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AutoNum type="arabicPeriod"/>
                        <a:tabLst/>
                        <a:defRPr/>
                      </a:pPr>
                      <a:r>
                        <a:rPr kumimoji="0" lang="pl-P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Wygenerowanie wniosku i wpisanie treści tekstowej w ISKP, w tym poszczególnych działań kluczowych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AutoNum type="arabicPeriod"/>
                        <a:tabLst/>
                        <a:defRPr/>
                      </a:pPr>
                      <a:r>
                        <a:rPr kumimoji="0" lang="pl-P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Wygenerowanie, wypełnienie i </a:t>
                      </a:r>
                      <a:r>
                        <a:rPr kumimoji="0" lang="pl-PL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złożenie</a:t>
                      </a:r>
                      <a:r>
                        <a:rPr kumimoji="0" lang="pl-P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szczegółowego budżetu w generatorze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AutoNum type="arabicPeriod"/>
                        <a:tabLst/>
                        <a:defRPr/>
                      </a:pPr>
                      <a:r>
                        <a:rPr kumimoji="0" lang="pl-P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Uzupełnienie danych finansowych w ISKP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AutoNum type="arabicPeriod"/>
                        <a:tabLst/>
                        <a:defRPr/>
                      </a:pPr>
                      <a:r>
                        <a:rPr kumimoji="0" lang="pl-P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Wgranie do ISKP obowiązkowych załączników, </a:t>
                      </a:r>
                      <a:br>
                        <a:rPr kumimoji="0" lang="pl-P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</a:br>
                      <a:r>
                        <a:rPr kumimoji="0" lang="pl-PL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 tym szczegółowego budżetu wyeksportowanego z generatora</a:t>
                      </a:r>
                      <a:r>
                        <a:rPr kumimoji="0" lang="pl-P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i złożenie wniosku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2713" y="5184597"/>
            <a:ext cx="1167023" cy="116702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D569AC38-513C-484B-ACFF-B03BC2E18D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65456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4170</TotalTime>
  <Words>1935</Words>
  <Application>Microsoft Office PowerPoint</Application>
  <PresentationFormat>Širokoúhlá obrazovka</PresentationFormat>
  <Paragraphs>355</Paragraphs>
  <Slides>20</Slides>
  <Notes>20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Motiv Office</vt:lpstr>
      <vt:lpstr>Prezentace aplikace PowerPoint</vt:lpstr>
      <vt:lpstr>Výzva - Cestovní ruch Nabór - Turystyka</vt:lpstr>
      <vt:lpstr>Výzva - Cestovní ruch Nabór - Turystyka</vt:lpstr>
      <vt:lpstr>Vyplnění žádosti o podporu Wypełnienie wniosku o dofinansowanie</vt:lpstr>
      <vt:lpstr>Vše najdete na webu Programu Wszystko można znaleźć na stronach Programu</vt:lpstr>
      <vt:lpstr>Podmínky předložení žádosti o podporu Warunki złożenia wniosku o dofinansowanie</vt:lpstr>
      <vt:lpstr>Vyplnění žádosti o podporu Zalecenia dotyczące wniosku o dofinansowanie</vt:lpstr>
      <vt:lpstr>Generátor rozpočtu Generator budżetu</vt:lpstr>
      <vt:lpstr>Generátor rozpočtu Generator budżetu</vt:lpstr>
      <vt:lpstr>Výzva - Cestovní ruch Nabór - Turystyka</vt:lpstr>
      <vt:lpstr>Tematické propojení  / Spójność tematyczna</vt:lpstr>
      <vt:lpstr>Doplňující se aktivity / Uzupełniające się działania</vt:lpstr>
      <vt:lpstr>Cílová skupina  / Grupa docelowa </vt:lpstr>
      <vt:lpstr>Přeshraniční dopad / Wpływ transgraniczny</vt:lpstr>
      <vt:lpstr>Přeshraniční dopad – hodnocení / Wpływ transgraniczny - ocena</vt:lpstr>
      <vt:lpstr>Nedostatky v žádostech / Uchybienia we wnioskach</vt:lpstr>
      <vt:lpstr>Výzva - Cestovní ruch Nabór - Turystyka</vt:lpstr>
      <vt:lpstr>Výzva - Cestovní ruch Nabór - Turystyka</vt:lpstr>
      <vt:lpstr>Výzva - Cestovní ruch Nabór - Turystyka</vt:lpstr>
      <vt:lpstr>Děkuji za pozornost Dziękuję za uwagę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Dalibor Janeček</dc:creator>
  <cp:lastModifiedBy>Mazur Przemysław</cp:lastModifiedBy>
  <cp:revision>172</cp:revision>
  <cp:lastPrinted>2023-02-02T05:44:40Z</cp:lastPrinted>
  <dcterms:created xsi:type="dcterms:W3CDTF">2022-05-17T16:22:05Z</dcterms:created>
  <dcterms:modified xsi:type="dcterms:W3CDTF">2023-08-09T09:26:05Z</dcterms:modified>
</cp:coreProperties>
</file>