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343" r:id="rId3"/>
    <p:sldId id="270" r:id="rId4"/>
    <p:sldId id="408" r:id="rId5"/>
    <p:sldId id="362" r:id="rId6"/>
    <p:sldId id="403" r:id="rId7"/>
    <p:sldId id="404" r:id="rId8"/>
    <p:sldId id="405" r:id="rId9"/>
    <p:sldId id="406" r:id="rId10"/>
    <p:sldId id="420" r:id="rId11"/>
    <p:sldId id="419" r:id="rId12"/>
    <p:sldId id="407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335" r:id="rId2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86016" autoAdjust="0"/>
  </p:normalViewPr>
  <p:slideViewPr>
    <p:cSldViewPr snapToGrid="0" snapToObjects="1">
      <p:cViewPr>
        <p:scale>
          <a:sx n="125" d="100"/>
          <a:sy n="125" d="100"/>
        </p:scale>
        <p:origin x="90" y="-636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7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62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Podmínky týkající se ŽP: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proofing</a:t>
            </a:r>
            <a:r>
              <a:rPr lang="cs-CZ" dirty="0"/>
              <a:t> (celkové výdaje projektu nad 1 mil eur a doba životnosti nad 5 let) – zvláštní formulář, kde se vyplňuje vliv na jednotlivé složky ŽP (Dokumentace k prověření budované infrastruktury z hlediska odolnosti vůči změně klimatu), je třeba zohledňovat potřeby migrace živočichů a implementovat potřebná opatření, u přesunu zeminy nesmí dojít k šíření invazivních druhů, nejméně 70 % stavebního odpadu, který není nebezpečný, je nutno recyklovat (až na výjimky – na základě stanoviska AOPK)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70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65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270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Výzva je zaměřena na zachování, případně usnadnění přeshraniční mobility.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73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Jednokolová výzva</a:t>
            </a:r>
          </a:p>
          <a:p>
            <a:r>
              <a:rPr lang="cs-CZ" dirty="0"/>
              <a:t>Minimální výše projektu 60 000 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49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192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099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863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58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Seznam vhodných příjemců se nachází v přílohách Příručky pro žadatele - č. 2 pro české subjekty a 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č. 3 pro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polské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subjekty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855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Podmínky týkající se ŽP: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proofing</a:t>
            </a:r>
            <a:r>
              <a:rPr lang="cs-CZ" dirty="0"/>
              <a:t> (celkové výdaje projektu nad 1 mil eur a doba životnosti nad 5 let) – zvláštní formulář, kde se vyplňuje vliv na jednotlivé složky ŽP (Dokumentace k prověření budované infrastruktury z hlediska odolnosti vůči změně klimatu), je třeba zohledňovat potřeby migrace živočichů a implementovat potřebná opatření, u přesunu zeminy nesmí dojít k šíření invazivních druhů, nejméně 70 % stavebního odpadu, který není nebezpečný, je nutno recyklovat (až na výjimky – na základě stanoviska AOPK)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094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237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88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Výzva je zaměřena na zachování, případně usnadnění přeshraniční mobility.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251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Jednokolová výzva</a:t>
            </a:r>
          </a:p>
          <a:p>
            <a:r>
              <a:rPr lang="cs-CZ" dirty="0"/>
              <a:t>Minimální výše projektu 60 000 eur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26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982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Seznam vhodných příjemců se nachází v přílohách Příručky pro žadatele - č. 2 pro české subjekty a 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č. 3 pro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polské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subjekty</a:t>
            </a:r>
            <a:r>
              <a:rPr lang="pl-P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7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Podmínky týkající se ŽP: </a:t>
            </a:r>
            <a:r>
              <a:rPr lang="cs-CZ" dirty="0" err="1"/>
              <a:t>climate</a:t>
            </a:r>
            <a:r>
              <a:rPr lang="cs-CZ" dirty="0"/>
              <a:t> </a:t>
            </a:r>
            <a:r>
              <a:rPr lang="cs-CZ" dirty="0" err="1"/>
              <a:t>proofing</a:t>
            </a:r>
            <a:r>
              <a:rPr lang="cs-CZ" dirty="0"/>
              <a:t> (celkové výdaje projektu nad 1 mil eur a doba životnosti nad 5 let) – zvláštní formulář, kde se vyplňuje vliv na jednotlivé složky ŽP (Dokumentace k prověření budované infrastruktury z hlediska odolnosti vůči změně klimatu), je třeba zohledňovat potřeby migrace živočichů a implementovat potřebná opatření, u přesunu zeminy nesmí dojít k šíření invazivních druhů, nejméně 70 % stavebního odpadu, který není nebezpečný, je nutno recyklovat (až na výjimky – na základě stanoviska AOPK)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62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1432537"/>
            <a:ext cx="10916239" cy="1325563"/>
          </a:xfrm>
        </p:spPr>
        <p:txBody>
          <a:bodyPr>
            <a:normAutofit fontScale="90000"/>
          </a:bodyPr>
          <a:lstStyle/>
          <a:p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</a:t>
            </a:r>
            <a:r>
              <a:rPr kumimoji="0" lang="cs-CZ" altLang="cs-CZ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Interreg</a:t>
            </a: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Česko – Polsko 2021-2027</a:t>
            </a: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cs-CZ" alt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Program Interreg </a:t>
            </a:r>
            <a:br>
              <a:rPr kumimoji="0" lang="cs-CZ" altLang="cs-CZ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l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Czechy – Polska 2021-2027</a:t>
            </a:r>
            <a:endParaRPr lang="cs-CZ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57A804B7-7E85-4514-B0FC-1FD43D082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32551" y="4034332"/>
            <a:ext cx="2475549" cy="58477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3217899F-B37E-4364-A1D7-DE1A3C2093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6876" y="3921496"/>
            <a:ext cx="2296611" cy="83565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8099D737-95BB-45B1-B021-90732883A3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0808" y="4104886"/>
            <a:ext cx="2197018" cy="46887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D5BE585-1004-457A-A5EC-AC5B690B60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0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98300"/>
              </p:ext>
            </p:extLst>
          </p:nvPr>
        </p:nvGraphicFramePr>
        <p:xfrm>
          <a:off x="390803" y="1565663"/>
          <a:ext cx="11410394" cy="35404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987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116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40448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případě projektů železniční infrastruktury se ověří, že: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nejedná o trať v rámci sítě TEN-T.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jedná o přeshraniční železniční trat, </a:t>
                      </a: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vedoucí ke konkrétnímu hraničnímu přechodu.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trať je nebo může nově být využívána jako </a:t>
                      </a:r>
                      <a:r>
                        <a:rPr kumimoji="0" lang="cs-CZ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česko-polské přeshraniční spojení</a:t>
                      </a: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projektu dochází k modernizaci, rekonstrukci nebo opravě jednoho nebo více úseků železnice, která umožní zvýšit využití celého společného přeshraničního železničního spojení.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splnění kritéria musí být splněny všechny 4 podmínky a), b), c) i d).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projektów infrastruktury kolejowej sprawdza się: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czy to nie jest linia TEN-T.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czy jest to linia kolejowa transgraniczna </a:t>
                      </a:r>
                      <a:r>
                        <a:rPr kumimoji="0" lang="pl-PL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prowadząca do konkretnego przejścia granicznego.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linia jest lub może być na nowo wykorzystywana jako </a:t>
                      </a:r>
                      <a:r>
                        <a:rPr kumimoji="0" lang="pl-PL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czesko-polskie połączenie transgraniczne.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obejmuje modernizację, przebudowę lub remont jednego lub więcej odcinków linii kolejowej, co pozwoli na zwiększenie wykorzystania całego wspólnego transgranicznego połączenia kolejowego.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spełnić kryterium, muszą być spełnione wszystkie 4 warunki a), b), c) i d).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4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38972"/>
              </p:ext>
            </p:extLst>
          </p:nvPr>
        </p:nvGraphicFramePr>
        <p:xfrm>
          <a:off x="262646" y="1303506"/>
          <a:ext cx="11624552" cy="4043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122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122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96839"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podmínky týkající se ochrany životního prostředí</a:t>
                      </a: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Metodika kontroly a hodnocení žádostí o podporu – bod 7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rekonstrukce nebo modernizace  nad 1 milion EUR  a s udržitelností déle jak 5 let – analýza adaptace vysokých rizik nebo katastrofálních dopadů projektu a jejich zmírňování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Mosty, propustky, protihlukové stěny, jiné plochy z průhledného materiálu – nutno zohlednit potřeby migrace živočichů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Šíření invazních druhu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Nežádoucí zábor zemědělské půdy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Negativní vedlejší efekty na lesní pozemky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Místa světového dědictví UNESCO a zvláště chráněná území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Natura 2000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Recyklace a opětovné použití stavebního odpadu</a:t>
                      </a: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 dotyczące ochrony środowiska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Metodyka kontroli i oceny wniosków o dofinansowanie – punkt 7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przebudowy lub modernizacji – powyżej 1 mln EUR i z trwałością powyżej 5 lat – analiza adaptacji wysokiego ryzyka lub katastrofalnych skutków oraz ich łagodzenie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Mosty, przepusty, ściany przeciwhałasowe, inne nawierzchnie wykonane z materiału przeźroczystego – należy uwzględnić potrzeby migracji zwierząt 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Rozprzestrzeniania się gatunków inwazyjnych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Niepożądany zajęcie gruntów rolnych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Negatywne oddziaływanie na grunty leśne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Miejsce światowego dziedzictwa UNESCO i specjalnych obszarów chronionych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Natura 2000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Recykling i ponowne użycie odpadów budowlanych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29207"/>
              </p:ext>
            </p:extLst>
          </p:nvPr>
        </p:nvGraphicFramePr>
        <p:xfrm>
          <a:off x="390803" y="1481455"/>
          <a:ext cx="11410394" cy="365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47542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výstupu: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Délka rekonstruovaných nebo modernizovaných železničních tratí – mimo TEN-T (povinný)</a:t>
                      </a:r>
                    </a:p>
                    <a:p>
                      <a:pPr marL="285750" lvl="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 (povinný)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výstupu: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Počet uživatelů nově vybudovaných, rekonstruovaných nebo modernizovaných železničních tratí za rok (povinný)</a:t>
                      </a:r>
                    </a:p>
                    <a:p>
                      <a:pPr marL="285750" lvl="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výstupu naleznete v příloze č. 17 </a:t>
                      </a: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s indikátory výsledku v příloze č. 18 Příručky pro žadatele.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produktu:</a:t>
                      </a:r>
                    </a:p>
                    <a:p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Długość przebudowanych lub zmodernizowanych 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liniich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kolejowych – poza TEN-T (obowiązkowy) 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(obowiązkowy) Organizacje współpracujące ponad granicami (obowiązkowy)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rezultatu: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(obowiązkowy) Roczna liczba użytkowników nowo wybudowanych, przebudowanych, rozbudowanych lub zmodernizowanych linii kolejowych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pracy ze wskaźnikami produktu znajdują się w załączniku nr 17, a ze wskaźnikami rezultatu w załączniku nr 18 Podręcznika dla Wnioskodawcy.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5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2" y="1525551"/>
            <a:ext cx="9260119" cy="192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Silnice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Drogi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4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20710"/>
              </p:ext>
            </p:extLst>
          </p:nvPr>
        </p:nvGraphicFramePr>
        <p:xfrm>
          <a:off x="390803" y="1531034"/>
          <a:ext cx="11410394" cy="37270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0211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27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Číslo výzvy 11_23_005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 3.1 - Zvýšení přeshraniční mobility v česko-polském pohraničí (silnice)</a:t>
                      </a:r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Numer naboru: 11_23_005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nr 3.1 - Zwiększenie mobilności transgranicznej na pograniczu czesko-polskim (drogi)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7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04323"/>
              </p:ext>
            </p:extLst>
          </p:nvPr>
        </p:nvGraphicFramePr>
        <p:xfrm>
          <a:off x="390803" y="1385887"/>
          <a:ext cx="11410394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20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2. 2023 – 16. 8.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24. 5. 2023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16. 8. 2023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15 078 562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0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33733"/>
              </p:ext>
            </p:extLst>
          </p:nvPr>
        </p:nvGraphicFramePr>
        <p:xfrm>
          <a:off x="390803" y="1557337"/>
          <a:ext cx="11410394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48774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Přizpůsobení silniční infrastruktury pro rozvoj přeshraniční veřejné a bezemisní individuální dopravy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Podporována bude modernizace pouze takových silničních tahů, které vedou ve směru k jednomu společnému hraničnímu přechodu a jsou skutečně využívány pro účely přeshraniční mobility.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Součástí projektu musí být silniční úseky na obou stranách hranice.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Podmínkou podpory je odůvodnění nezbytnosti investice.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Dostosowanie infrastruktury drogowej do potrzeb rozwoju transgranicznej komunikacji publicznej oraz bezemisyjnego transportu indywidualnego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Wspierana będzie przebudowa (modernizacja) tylko ciągów drogowych, które prowadzą w kierunku konkretnego przejścia granicznego i są rzeczywiście wykorzystywane do celów mobilności transgranicznej.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Elementem projektu muszą być odcinki drogowe po obu stronach granicy.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Warunkiem dofinansowania jest uzasadnienie, iż wnioskowana inwestycja jest niezbędna. </a:t>
                      </a: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88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276040"/>
              </p:ext>
            </p:extLst>
          </p:nvPr>
        </p:nvGraphicFramePr>
        <p:xfrm>
          <a:off x="390803" y="1557337"/>
          <a:ext cx="11410394" cy="35487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48774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Modernizovaná silnice musí být rovněž obsažena v regionálních nebo místních dopravních plánech / strategiích.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Plánovaná opatření musí být v souladu s programy snižování znečištění ovzduší a / nebo s programy ochrany ovzduší.</a:t>
                      </a: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budou pouze projekty, které budou nabízet řešení přínosná pro životní prostředí.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Modernizowana droga musi być ponadto zawarta w regionalnym lub lokalnym planie/strategii transportowej.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Planowane działania powinny wpisywać się w programy ograniczania zanieczyszczenia powietrza oraz/lub ochrony powietrza (jeżeli dla danego obszaru są opracowane).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będą tylko projekty, które oferują rozwiązania korzystne dla środowiska.</a:t>
                      </a: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5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5162"/>
              </p:ext>
            </p:extLst>
          </p:nvPr>
        </p:nvGraphicFramePr>
        <p:xfrm>
          <a:off x="390803" y="1557337"/>
          <a:ext cx="11410394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48774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Modernizace silnice musí mít za cíl splnění alespoň jedné z následujících podmínek: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podpořit větší využití silniční infrastruktury přeshraniční veřejnou dopravou,</a:t>
                      </a: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podpořit větší využití silniční infrastruktury bezemisní přeshraniční individuální dopravou,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snížit zátěž dopravy pro životní prostředí,</a:t>
                      </a: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vybudovat propusti pro migrující zvířata.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Modernizacja drogi musi mieć na celu spełnienie przynajmniej jednego z poniższych warunków: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większego wykorzystania infrastruktury drogowej przez transgraniczną komunikacji publiczną,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większego wykorzystania infrastruktury drogowej przez bezemisyjny transgraniczny transport indywidualny,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obniżenie uciążliwości transportu dla środowiska,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wybudowanie przepustów dla bezpiecznej migracji zwierząt.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4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218482"/>
              </p:ext>
            </p:extLst>
          </p:nvPr>
        </p:nvGraphicFramePr>
        <p:xfrm>
          <a:off x="390803" y="1557337"/>
          <a:ext cx="11410394" cy="35487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48774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alespoň jedné z následujících podmínek: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odstranit úzká hrdla silniční dopravy</a:t>
                      </a: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zlepšit bezpečnost silničního provozu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 podporuje pouze silnice II. a III. třídy na české straně, místní, </a:t>
                      </a:r>
                      <a:r>
                        <a:rPr kumimoji="0" lang="cs-CZ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gminné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powiatové</a:t>
                      </a: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vojvodské silnice na polské straně.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jednego z poniższych warunków: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usunięcie wąskich gardeł ruchu drogowego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poprawa bezpieczeństwa ruchu drogowego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 programu mogą być dofinansowane wyłącznie drogi II i III kategorii po stronie czeskiej, drogi lokalne, gminne, powiatowe i wojewódzkie po stronie polskiej.</a:t>
                      </a: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2159391"/>
            <a:ext cx="114522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93482"/>
              </p:ext>
            </p:extLst>
          </p:nvPr>
        </p:nvGraphicFramePr>
        <p:xfrm>
          <a:off x="390803" y="1414462"/>
          <a:ext cx="11410394" cy="36916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91649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společného přeshraničního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podnikatelské subjekty v oblasti přepravy zboží/logistiky/osob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docelowe: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 gospodarcze działające w obszarze transportu towarów/logistyki/osób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5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35230"/>
              </p:ext>
            </p:extLst>
          </p:nvPr>
        </p:nvGraphicFramePr>
        <p:xfrm>
          <a:off x="390803" y="1565663"/>
          <a:ext cx="11410394" cy="35404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40448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podmínky týkající se ochrany životního prostředí.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Nezpůsobilé jsou výdaje na personál a dále: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Výstavba či rekonstrukce parkovišť – mimo infrastruktury pro dobíjení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Výstavba či rekonstrukce cyklostezek a stezek pro pěší nebo chodníků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Prvky městského mobiliáře a obdobné prvky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Výstavba či rekonstrukce veřejného osvětlení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Výstavba či rekonstrukce inženýrských sítí (kanalizace, plyn, voda, elektro, telekomunikace) – pokud to nesouvisí s infrastrukturou pro dobíjecí infrastrukturu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Výstavba či rekonstrukce přístupových komunikací, odboček a sjezdů k soukromým pozemkům a nemovitostem a odstranění staveb v okolí modernizované silnice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 dotyczące ochrony środowiska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Niekwalifikowalne wydatki na personel: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Budowa lub modernizacja parkingów – oprócz infrastruktury ładowania pojazdów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Budowa lub modernizacja ścieżek rowerowych oraz ścieżek przeznaczonych dla turystyki pieszej lub chodników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Elementy drobnej architektury miejskiej i podobne elementy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Budowa lub modernizacja publicznego oświetlenia ulicznego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Budowa czy modernizacja sieci inżynieryjnych (kanalizacja, gaz, woda, telekomunikacja) – jeżeli nie jest związana z infrastrukturą dla infrastruktury ładowania pojazdów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Budowa lub modernizacja dróg dojazdowych, zjazdów i dojazdów do prywatnych nieruchomości / posesji i wyburzanie obiektów w okolicy modernizowanej drogi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8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966347"/>
              </p:ext>
            </p:extLst>
          </p:nvPr>
        </p:nvGraphicFramePr>
        <p:xfrm>
          <a:off x="390803" y="1543050"/>
          <a:ext cx="11410394" cy="3870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63061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výstupu: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(povinný) Délka rekonstruovaných nebo modernizovaných silnic – mimo TEN-T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(povinný) Organizace zapojené do přeshraniční spolupráce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(povinný) Počet uživatelů nově vybudovaných, rekonstruovaných nebo modernizovaných silnic za rok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spcBef>
                          <a:spcPts val="1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výstupu naleznete v příloze č. 17 </a:t>
                      </a: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s indikátory výsledku v příloze č. 18 Příručky pro žadatele.</a:t>
                      </a: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produktu: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(obowiązkowy) Długość dróg przebudowanych lub zmodernizowanych – poza TEN-T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(obowiązkowy) Organizacje współpracujące ponad granicami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rezultatu: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(obowiązkowy) Roczna liczba użytkowników nowo wybudowanych, przebudowanych, rozbudowanych lub zmodernizowanych dróg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pracy ze wskaźnikami produktu znajdują się w załączniku nr 17, a ze wskaźnikami rezultatu w załączniku nr 18 Podręcznika dla Wnioskodawcy.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19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2" y="1525551"/>
            <a:ext cx="9260119" cy="26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Výzvy k předkládání projektů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4800" b="1" i="0" u="none" strike="noStrike" baseline="0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abory na składanie projektów do programu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478635-6878-4800-A129-0DC303719BEB}"/>
              </a:ext>
            </a:extLst>
          </p:cNvPr>
          <p:cNvSpPr txBox="1"/>
          <p:nvPr/>
        </p:nvSpPr>
        <p:spPr>
          <a:xfrm>
            <a:off x="641022" y="1525551"/>
            <a:ext cx="9260119" cy="192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Železnice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dirty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Kolej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72825C2-5644-44A1-96FA-7F8A1E131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25951"/>
              </p:ext>
            </p:extLst>
          </p:nvPr>
        </p:nvGraphicFramePr>
        <p:xfrm>
          <a:off x="390803" y="1531034"/>
          <a:ext cx="11410394" cy="37270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0211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27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Číslo výzvy 11_23_006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kumimoji="0" lang="cs-CZ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 3.1 - Zvýšení přeshraniční mobility v česko-polském pohraničí (železnice)</a:t>
                      </a:r>
                      <a:endParaRPr kumimoji="0" lang="cs-CZ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Numer naboru: 11_23_006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nr 3.1 - Zwiększenie mobilności transgranicznej na pograniczu czesko-polskim (kolej)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7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94331"/>
              </p:ext>
            </p:extLst>
          </p:nvPr>
        </p:nvGraphicFramePr>
        <p:xfrm>
          <a:off x="390803" y="1385887"/>
          <a:ext cx="11410394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017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20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 dofinansowania z EFRR</a:t>
                      </a: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 2. 2023 – 16. 8.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24. 5. 2023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16. 8. 2023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15 446 344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2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875891"/>
              </p:ext>
            </p:extLst>
          </p:nvPr>
        </p:nvGraphicFramePr>
        <p:xfrm>
          <a:off x="390803" y="1557337"/>
          <a:ext cx="11410394" cy="35487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48774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typy aktivit: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Modernizace, rekonstrukce nebo oprava přeshraničních železničních tratí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Opatření se týká lokálních přeshraničních železničních tratí, mimo koridory TEN-T.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Modernizace/rekonstrukce/oprava trati musí umožnit větší využití daného železničního spojení.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Rodzaje wspieranych działań: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3815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Przebudowa (modernizacja) lub remont transgranicznych linii kolejowych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Działanie dotyczy lokalnych transgranicznych linii kolejowych, poza korytarzami TEN-T.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Przebudowa (modernizacja), remont linii kolejowych musi pozwolić na większe wykorzystanie danego połączenia kolejowego.</a:t>
                      </a:r>
                      <a:endParaRPr lang="cs-CZ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pl-PL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5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32204"/>
              </p:ext>
            </p:extLst>
          </p:nvPr>
        </p:nvGraphicFramePr>
        <p:xfrm>
          <a:off x="390803" y="1414462"/>
          <a:ext cx="11410394" cy="36916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91649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Vlastníci, správci železniční infrastruktury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společného přeshraničního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podnikatelské subjekty v oblasti přepravy zboží/logistiky/osob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 beneficjenci: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właściciele, zarządcy infrastruktury kolejowej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docelowe: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 gospodarcze działające w obszarze transportu towarów/logistyki/osób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kumimoji="0" lang="pl-PL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  <a:endParaRPr kumimoji="0" lang="cs-CZ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05986"/>
              </p:ext>
            </p:extLst>
          </p:nvPr>
        </p:nvGraphicFramePr>
        <p:xfrm>
          <a:off x="390803" y="1543050"/>
          <a:ext cx="11410394" cy="35630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563061">
                <a:tc>
                  <a:txBody>
                    <a:bodyPr/>
                    <a:lstStyle/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Nezpůsobilé výdaje na personál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podmínky týkající se ochrany životního prostředí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25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Niekwalifikowalne wydatki na personel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 dotyczące ochrony środowiska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Zvýšení přeshraniční mobility v česko-polském pohraničí</a:t>
            </a:r>
            <a:br>
              <a:rPr lang="pl-PL" sz="2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pl-PL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Zwiększenie mobilności transgranicznej na pograniczu czesko-polskim</a:t>
            </a:r>
            <a:endParaRPr lang="cs-CZ" sz="2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35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2474</Words>
  <Application>Microsoft Office PowerPoint</Application>
  <PresentationFormat>Širokoúhlá obrazovka</PresentationFormat>
  <Paragraphs>395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Motiv Office</vt:lpstr>
      <vt:lpstr>Program Interreg  Česko – Polsko 2021-2027  Program Interreg  Czechy – Polska 2021-2027</vt:lpstr>
      <vt:lpstr>Prezentace aplikace PowerPoint</vt:lpstr>
      <vt:lpstr>Prezentace aplikace PowerPoint</vt:lpstr>
      <vt:lpstr>Prezentace aplikace PowerPoint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Prezentace aplikace PowerPoint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Výzva - Zvýšení přeshraniční mobility v česko-polském pohraničí Nabór - Zwiększenie mobilności transgranicznej na pograniczu czesko-polskim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Ihnát Petr</cp:lastModifiedBy>
  <cp:revision>170</cp:revision>
  <cp:lastPrinted>2022-09-23T05:33:22Z</cp:lastPrinted>
  <dcterms:created xsi:type="dcterms:W3CDTF">2022-05-17T16:22:05Z</dcterms:created>
  <dcterms:modified xsi:type="dcterms:W3CDTF">2023-02-21T07:11:50Z</dcterms:modified>
</cp:coreProperties>
</file>